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62" r:id="rId3"/>
    <p:sldId id="257" r:id="rId4"/>
    <p:sldId id="290" r:id="rId5"/>
    <p:sldId id="271" r:id="rId6"/>
    <p:sldId id="289" r:id="rId7"/>
    <p:sldId id="273" r:id="rId8"/>
    <p:sldId id="287" r:id="rId9"/>
    <p:sldId id="288" r:id="rId10"/>
    <p:sldId id="279" r:id="rId11"/>
    <p:sldId id="274" r:id="rId12"/>
    <p:sldId id="284" r:id="rId13"/>
    <p:sldId id="285" r:id="rId14"/>
    <p:sldId id="275" r:id="rId15"/>
    <p:sldId id="280" r:id="rId16"/>
    <p:sldId id="281" r:id="rId17"/>
    <p:sldId id="278" r:id="rId18"/>
    <p:sldId id="283" r:id="rId19"/>
    <p:sldId id="286"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guide pos="3840"/>
        <p:guide orient="horz" pos="2160"/>
      </p:guideLst>
    </p:cSldViewPr>
  </p:slideViewPr>
  <p:notesTextViewPr>
    <p:cViewPr>
      <p:scale>
        <a:sx n="1" d="1"/>
        <a:sy n="1" d="1"/>
      </p:scale>
      <p:origin x="0" y="0"/>
    </p:cViewPr>
  </p:notesTextViewPr>
  <p:notesViewPr>
    <p:cSldViewPr snapToGrid="0"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69E50-24C6-4156-8DAA-6DD0C1079C89}" type="doc">
      <dgm:prSet loTypeId="urn:microsoft.com/office/officeart/2005/8/layout/gear1" loCatId="relationship" qsTypeId="urn:microsoft.com/office/officeart/2005/8/quickstyle/simple1" qsCatId="simple" csTypeId="urn:microsoft.com/office/officeart/2005/8/colors/accent1_3" csCatId="accent1" phldr="1"/>
      <dgm:spPr/>
    </dgm:pt>
    <dgm:pt modelId="{D0115B0F-FDFB-494B-AC0A-E04A5EC234DA}">
      <dgm:prSet phldrT="[Text]"/>
      <dgm:spPr/>
      <dgm:t>
        <a:bodyPr/>
        <a:lstStyle/>
        <a:p>
          <a:r>
            <a:rPr lang="en-US" dirty="0" smtClean="0"/>
            <a:t>Positive caloric balance</a:t>
          </a:r>
          <a:endParaRPr lang="en-US" dirty="0"/>
        </a:p>
      </dgm:t>
    </dgm:pt>
    <dgm:pt modelId="{F3ECE90F-7A47-4472-9560-98DC857F992F}" type="parTrans" cxnId="{CD5AA65A-6000-4F48-85D3-EB084B6F41D0}">
      <dgm:prSet/>
      <dgm:spPr/>
      <dgm:t>
        <a:bodyPr/>
        <a:lstStyle/>
        <a:p>
          <a:endParaRPr lang="en-US"/>
        </a:p>
      </dgm:t>
    </dgm:pt>
    <dgm:pt modelId="{39A3B9F5-08CD-49EE-B590-A9FA60312E8F}" type="sibTrans" cxnId="{CD5AA65A-6000-4F48-85D3-EB084B6F41D0}">
      <dgm:prSet/>
      <dgm:spPr/>
      <dgm:t>
        <a:bodyPr/>
        <a:lstStyle/>
        <a:p>
          <a:endParaRPr lang="en-US"/>
        </a:p>
      </dgm:t>
    </dgm:pt>
    <dgm:pt modelId="{B294A45F-A097-47D5-8F55-FC668EB3C982}">
      <dgm:prSet phldrT="[Text]"/>
      <dgm:spPr/>
      <dgm:t>
        <a:bodyPr/>
        <a:lstStyle/>
        <a:p>
          <a:r>
            <a:rPr lang="en-US" dirty="0" smtClean="0"/>
            <a:t>Sedentary lifestyle</a:t>
          </a:r>
          <a:endParaRPr lang="en-US" dirty="0"/>
        </a:p>
      </dgm:t>
    </dgm:pt>
    <dgm:pt modelId="{ACBA6356-2F80-466D-9121-489D204B80B8}" type="parTrans" cxnId="{38A955D8-3C8B-463D-BA25-2C9E34FDDEBB}">
      <dgm:prSet/>
      <dgm:spPr/>
      <dgm:t>
        <a:bodyPr/>
        <a:lstStyle/>
        <a:p>
          <a:endParaRPr lang="en-US"/>
        </a:p>
      </dgm:t>
    </dgm:pt>
    <dgm:pt modelId="{881A9571-C437-40E4-90E1-61734033862D}" type="sibTrans" cxnId="{38A955D8-3C8B-463D-BA25-2C9E34FDDEBB}">
      <dgm:prSet/>
      <dgm:spPr/>
      <dgm:t>
        <a:bodyPr/>
        <a:lstStyle/>
        <a:p>
          <a:endParaRPr lang="en-US"/>
        </a:p>
      </dgm:t>
    </dgm:pt>
    <dgm:pt modelId="{D34DD5F8-8A7C-48E8-B9A6-56FA40E54E66}">
      <dgm:prSet phldrT="[Text]"/>
      <dgm:spPr/>
      <dgm:t>
        <a:bodyPr/>
        <a:lstStyle/>
        <a:p>
          <a:r>
            <a:rPr lang="en-US" dirty="0" smtClean="0"/>
            <a:t>Poor calorie choices</a:t>
          </a:r>
          <a:endParaRPr lang="en-US" dirty="0"/>
        </a:p>
      </dgm:t>
    </dgm:pt>
    <dgm:pt modelId="{1A52A651-A225-4302-9EA0-CB3DB20CF04D}" type="parTrans" cxnId="{497E82D3-B4DA-42E0-BF70-93EB0219A55A}">
      <dgm:prSet/>
      <dgm:spPr/>
      <dgm:t>
        <a:bodyPr/>
        <a:lstStyle/>
        <a:p>
          <a:endParaRPr lang="en-US"/>
        </a:p>
      </dgm:t>
    </dgm:pt>
    <dgm:pt modelId="{2CA030B6-6CCC-4B9D-BBE2-5FE21C17B31D}" type="sibTrans" cxnId="{497E82D3-B4DA-42E0-BF70-93EB0219A55A}">
      <dgm:prSet/>
      <dgm:spPr/>
      <dgm:t>
        <a:bodyPr/>
        <a:lstStyle/>
        <a:p>
          <a:endParaRPr lang="en-US"/>
        </a:p>
      </dgm:t>
    </dgm:pt>
    <dgm:pt modelId="{DF72D2A9-E721-47DF-A758-78A445E0F3CE}" type="pres">
      <dgm:prSet presAssocID="{F1469E50-24C6-4156-8DAA-6DD0C1079C89}" presName="composite" presStyleCnt="0">
        <dgm:presLayoutVars>
          <dgm:chMax val="3"/>
          <dgm:animLvl val="lvl"/>
          <dgm:resizeHandles val="exact"/>
        </dgm:presLayoutVars>
      </dgm:prSet>
      <dgm:spPr/>
    </dgm:pt>
    <dgm:pt modelId="{519C9BB9-1ADD-4304-93EC-C9FE618B8492}" type="pres">
      <dgm:prSet presAssocID="{D0115B0F-FDFB-494B-AC0A-E04A5EC234DA}" presName="gear1" presStyleLbl="node1" presStyleIdx="0" presStyleCnt="3">
        <dgm:presLayoutVars>
          <dgm:chMax val="1"/>
          <dgm:bulletEnabled val="1"/>
        </dgm:presLayoutVars>
      </dgm:prSet>
      <dgm:spPr/>
      <dgm:t>
        <a:bodyPr/>
        <a:lstStyle/>
        <a:p>
          <a:endParaRPr lang="en-US"/>
        </a:p>
      </dgm:t>
    </dgm:pt>
    <dgm:pt modelId="{491B49C7-064E-438E-A5AF-D06F604607BC}" type="pres">
      <dgm:prSet presAssocID="{D0115B0F-FDFB-494B-AC0A-E04A5EC234DA}" presName="gear1srcNode" presStyleLbl="node1" presStyleIdx="0" presStyleCnt="3"/>
      <dgm:spPr/>
      <dgm:t>
        <a:bodyPr/>
        <a:lstStyle/>
        <a:p>
          <a:endParaRPr lang="en-US"/>
        </a:p>
      </dgm:t>
    </dgm:pt>
    <dgm:pt modelId="{A8AE7A62-856E-43C0-A01E-AB2F291FD15A}" type="pres">
      <dgm:prSet presAssocID="{D0115B0F-FDFB-494B-AC0A-E04A5EC234DA}" presName="gear1dstNode" presStyleLbl="node1" presStyleIdx="0" presStyleCnt="3"/>
      <dgm:spPr/>
      <dgm:t>
        <a:bodyPr/>
        <a:lstStyle/>
        <a:p>
          <a:endParaRPr lang="en-US"/>
        </a:p>
      </dgm:t>
    </dgm:pt>
    <dgm:pt modelId="{1CA3202A-9CD1-47F7-9D42-23E46A72BBFC}" type="pres">
      <dgm:prSet presAssocID="{B294A45F-A097-47D5-8F55-FC668EB3C982}" presName="gear2" presStyleLbl="node1" presStyleIdx="1" presStyleCnt="3">
        <dgm:presLayoutVars>
          <dgm:chMax val="1"/>
          <dgm:bulletEnabled val="1"/>
        </dgm:presLayoutVars>
      </dgm:prSet>
      <dgm:spPr/>
      <dgm:t>
        <a:bodyPr/>
        <a:lstStyle/>
        <a:p>
          <a:endParaRPr lang="en-US"/>
        </a:p>
      </dgm:t>
    </dgm:pt>
    <dgm:pt modelId="{142EE68D-5808-445A-B73B-CEFF75A2773F}" type="pres">
      <dgm:prSet presAssocID="{B294A45F-A097-47D5-8F55-FC668EB3C982}" presName="gear2srcNode" presStyleLbl="node1" presStyleIdx="1" presStyleCnt="3"/>
      <dgm:spPr/>
      <dgm:t>
        <a:bodyPr/>
        <a:lstStyle/>
        <a:p>
          <a:endParaRPr lang="en-US"/>
        </a:p>
      </dgm:t>
    </dgm:pt>
    <dgm:pt modelId="{706E9A05-70AC-494E-B29F-F414922DE00D}" type="pres">
      <dgm:prSet presAssocID="{B294A45F-A097-47D5-8F55-FC668EB3C982}" presName="gear2dstNode" presStyleLbl="node1" presStyleIdx="1" presStyleCnt="3"/>
      <dgm:spPr/>
      <dgm:t>
        <a:bodyPr/>
        <a:lstStyle/>
        <a:p>
          <a:endParaRPr lang="en-US"/>
        </a:p>
      </dgm:t>
    </dgm:pt>
    <dgm:pt modelId="{A960A6CA-AEA7-4BE1-A04E-5A4A97BC29AA}" type="pres">
      <dgm:prSet presAssocID="{D34DD5F8-8A7C-48E8-B9A6-56FA40E54E66}" presName="gear3" presStyleLbl="node1" presStyleIdx="2" presStyleCnt="3"/>
      <dgm:spPr/>
      <dgm:t>
        <a:bodyPr/>
        <a:lstStyle/>
        <a:p>
          <a:endParaRPr lang="en-US"/>
        </a:p>
      </dgm:t>
    </dgm:pt>
    <dgm:pt modelId="{176061DD-821D-4EA1-BA75-1A235F25DB23}" type="pres">
      <dgm:prSet presAssocID="{D34DD5F8-8A7C-48E8-B9A6-56FA40E54E66}" presName="gear3tx" presStyleLbl="node1" presStyleIdx="2" presStyleCnt="3">
        <dgm:presLayoutVars>
          <dgm:chMax val="1"/>
          <dgm:bulletEnabled val="1"/>
        </dgm:presLayoutVars>
      </dgm:prSet>
      <dgm:spPr/>
      <dgm:t>
        <a:bodyPr/>
        <a:lstStyle/>
        <a:p>
          <a:endParaRPr lang="en-US"/>
        </a:p>
      </dgm:t>
    </dgm:pt>
    <dgm:pt modelId="{DD8F17CF-3945-45B2-B6D2-25EA7A68A950}" type="pres">
      <dgm:prSet presAssocID="{D34DD5F8-8A7C-48E8-B9A6-56FA40E54E66}" presName="gear3srcNode" presStyleLbl="node1" presStyleIdx="2" presStyleCnt="3"/>
      <dgm:spPr/>
      <dgm:t>
        <a:bodyPr/>
        <a:lstStyle/>
        <a:p>
          <a:endParaRPr lang="en-US"/>
        </a:p>
      </dgm:t>
    </dgm:pt>
    <dgm:pt modelId="{6BF48ABD-45CD-4C38-A955-44C37F7C2210}" type="pres">
      <dgm:prSet presAssocID="{D34DD5F8-8A7C-48E8-B9A6-56FA40E54E66}" presName="gear3dstNode" presStyleLbl="node1" presStyleIdx="2" presStyleCnt="3"/>
      <dgm:spPr/>
      <dgm:t>
        <a:bodyPr/>
        <a:lstStyle/>
        <a:p>
          <a:endParaRPr lang="en-US"/>
        </a:p>
      </dgm:t>
    </dgm:pt>
    <dgm:pt modelId="{1E72715E-7366-4E78-A512-24F37F5D23DC}" type="pres">
      <dgm:prSet presAssocID="{39A3B9F5-08CD-49EE-B590-A9FA60312E8F}" presName="connector1" presStyleLbl="sibTrans2D1" presStyleIdx="0" presStyleCnt="3"/>
      <dgm:spPr/>
      <dgm:t>
        <a:bodyPr/>
        <a:lstStyle/>
        <a:p>
          <a:endParaRPr lang="en-US"/>
        </a:p>
      </dgm:t>
    </dgm:pt>
    <dgm:pt modelId="{BE287C59-37F8-4A31-B5A2-F56A3CB15957}" type="pres">
      <dgm:prSet presAssocID="{881A9571-C437-40E4-90E1-61734033862D}" presName="connector2" presStyleLbl="sibTrans2D1" presStyleIdx="1" presStyleCnt="3"/>
      <dgm:spPr/>
      <dgm:t>
        <a:bodyPr/>
        <a:lstStyle/>
        <a:p>
          <a:endParaRPr lang="en-US"/>
        </a:p>
      </dgm:t>
    </dgm:pt>
    <dgm:pt modelId="{0D30D692-BD33-49EE-93A0-E20893FFBA45}" type="pres">
      <dgm:prSet presAssocID="{2CA030B6-6CCC-4B9D-BBE2-5FE21C17B31D}" presName="connector3" presStyleLbl="sibTrans2D1" presStyleIdx="2" presStyleCnt="3"/>
      <dgm:spPr/>
      <dgm:t>
        <a:bodyPr/>
        <a:lstStyle/>
        <a:p>
          <a:endParaRPr lang="en-US"/>
        </a:p>
      </dgm:t>
    </dgm:pt>
  </dgm:ptLst>
  <dgm:cxnLst>
    <dgm:cxn modelId="{497E82D3-B4DA-42E0-BF70-93EB0219A55A}" srcId="{F1469E50-24C6-4156-8DAA-6DD0C1079C89}" destId="{D34DD5F8-8A7C-48E8-B9A6-56FA40E54E66}" srcOrd="2" destOrd="0" parTransId="{1A52A651-A225-4302-9EA0-CB3DB20CF04D}" sibTransId="{2CA030B6-6CCC-4B9D-BBE2-5FE21C17B31D}"/>
    <dgm:cxn modelId="{05A23107-95A6-48BA-9C15-320B2C8DBD9C}" type="presOf" srcId="{D0115B0F-FDFB-494B-AC0A-E04A5EC234DA}" destId="{A8AE7A62-856E-43C0-A01E-AB2F291FD15A}" srcOrd="2" destOrd="0" presId="urn:microsoft.com/office/officeart/2005/8/layout/gear1"/>
    <dgm:cxn modelId="{F00F5FF9-8EEF-4575-883E-9FECBCDECA1B}" type="presOf" srcId="{39A3B9F5-08CD-49EE-B590-A9FA60312E8F}" destId="{1E72715E-7366-4E78-A512-24F37F5D23DC}" srcOrd="0" destOrd="0" presId="urn:microsoft.com/office/officeart/2005/8/layout/gear1"/>
    <dgm:cxn modelId="{E0F29509-14D9-447A-A12F-C58EB915A87F}" type="presOf" srcId="{D0115B0F-FDFB-494B-AC0A-E04A5EC234DA}" destId="{519C9BB9-1ADD-4304-93EC-C9FE618B8492}" srcOrd="0" destOrd="0" presId="urn:microsoft.com/office/officeart/2005/8/layout/gear1"/>
    <dgm:cxn modelId="{D3CAA15F-809B-449B-B4C7-F52EC4A84ECE}" type="presOf" srcId="{D0115B0F-FDFB-494B-AC0A-E04A5EC234DA}" destId="{491B49C7-064E-438E-A5AF-D06F604607BC}" srcOrd="1" destOrd="0" presId="urn:microsoft.com/office/officeart/2005/8/layout/gear1"/>
    <dgm:cxn modelId="{345FF163-4B14-47C9-9166-C8CBB5C75995}" type="presOf" srcId="{D34DD5F8-8A7C-48E8-B9A6-56FA40E54E66}" destId="{DD8F17CF-3945-45B2-B6D2-25EA7A68A950}" srcOrd="2" destOrd="0" presId="urn:microsoft.com/office/officeart/2005/8/layout/gear1"/>
    <dgm:cxn modelId="{9FA28A0C-1652-41F8-BAFE-48D4F9720ACF}" type="presOf" srcId="{2CA030B6-6CCC-4B9D-BBE2-5FE21C17B31D}" destId="{0D30D692-BD33-49EE-93A0-E20893FFBA45}" srcOrd="0" destOrd="0" presId="urn:microsoft.com/office/officeart/2005/8/layout/gear1"/>
    <dgm:cxn modelId="{38A955D8-3C8B-463D-BA25-2C9E34FDDEBB}" srcId="{F1469E50-24C6-4156-8DAA-6DD0C1079C89}" destId="{B294A45F-A097-47D5-8F55-FC668EB3C982}" srcOrd="1" destOrd="0" parTransId="{ACBA6356-2F80-466D-9121-489D204B80B8}" sibTransId="{881A9571-C437-40E4-90E1-61734033862D}"/>
    <dgm:cxn modelId="{723C8F22-4AB3-42CC-89EC-756A6438D4F8}" type="presOf" srcId="{B294A45F-A097-47D5-8F55-FC668EB3C982}" destId="{706E9A05-70AC-494E-B29F-F414922DE00D}" srcOrd="2" destOrd="0" presId="urn:microsoft.com/office/officeart/2005/8/layout/gear1"/>
    <dgm:cxn modelId="{A67BBC1F-E27A-45A3-97D8-DB5273212B10}" type="presOf" srcId="{B294A45F-A097-47D5-8F55-FC668EB3C982}" destId="{1CA3202A-9CD1-47F7-9D42-23E46A72BBFC}" srcOrd="0" destOrd="0" presId="urn:microsoft.com/office/officeart/2005/8/layout/gear1"/>
    <dgm:cxn modelId="{CD5AA65A-6000-4F48-85D3-EB084B6F41D0}" srcId="{F1469E50-24C6-4156-8DAA-6DD0C1079C89}" destId="{D0115B0F-FDFB-494B-AC0A-E04A5EC234DA}" srcOrd="0" destOrd="0" parTransId="{F3ECE90F-7A47-4472-9560-98DC857F992F}" sibTransId="{39A3B9F5-08CD-49EE-B590-A9FA60312E8F}"/>
    <dgm:cxn modelId="{B9B0E059-D79B-4376-8D5C-22FF356A77D3}" type="presOf" srcId="{881A9571-C437-40E4-90E1-61734033862D}" destId="{BE287C59-37F8-4A31-B5A2-F56A3CB15957}" srcOrd="0" destOrd="0" presId="urn:microsoft.com/office/officeart/2005/8/layout/gear1"/>
    <dgm:cxn modelId="{11C172B1-3F34-45CA-A5FE-0F1059F6689D}" type="presOf" srcId="{D34DD5F8-8A7C-48E8-B9A6-56FA40E54E66}" destId="{A960A6CA-AEA7-4BE1-A04E-5A4A97BC29AA}" srcOrd="0" destOrd="0" presId="urn:microsoft.com/office/officeart/2005/8/layout/gear1"/>
    <dgm:cxn modelId="{F848FB20-E105-42B8-A2CB-C9B380751AC8}" type="presOf" srcId="{B294A45F-A097-47D5-8F55-FC668EB3C982}" destId="{142EE68D-5808-445A-B73B-CEFF75A2773F}" srcOrd="1" destOrd="0" presId="urn:microsoft.com/office/officeart/2005/8/layout/gear1"/>
    <dgm:cxn modelId="{C2825D01-7009-4C7A-9735-E3DA9B56907F}" type="presOf" srcId="{F1469E50-24C6-4156-8DAA-6DD0C1079C89}" destId="{DF72D2A9-E721-47DF-A758-78A445E0F3CE}" srcOrd="0" destOrd="0" presId="urn:microsoft.com/office/officeart/2005/8/layout/gear1"/>
    <dgm:cxn modelId="{8ADA0364-AA8C-4197-8226-B9EE1EB3F1E7}" type="presOf" srcId="{D34DD5F8-8A7C-48E8-B9A6-56FA40E54E66}" destId="{6BF48ABD-45CD-4C38-A955-44C37F7C2210}" srcOrd="3" destOrd="0" presId="urn:microsoft.com/office/officeart/2005/8/layout/gear1"/>
    <dgm:cxn modelId="{29CAC3FD-3F81-4FE5-9BF1-759BECD79773}" type="presOf" srcId="{D34DD5F8-8A7C-48E8-B9A6-56FA40E54E66}" destId="{176061DD-821D-4EA1-BA75-1A235F25DB23}" srcOrd="1" destOrd="0" presId="urn:microsoft.com/office/officeart/2005/8/layout/gear1"/>
    <dgm:cxn modelId="{AD820DF2-DF49-4404-8EB2-21B39A3FB116}" type="presParOf" srcId="{DF72D2A9-E721-47DF-A758-78A445E0F3CE}" destId="{519C9BB9-1ADD-4304-93EC-C9FE618B8492}" srcOrd="0" destOrd="0" presId="urn:microsoft.com/office/officeart/2005/8/layout/gear1"/>
    <dgm:cxn modelId="{5FCC70D7-F25D-4F83-B73B-CC9743E22AA2}" type="presParOf" srcId="{DF72D2A9-E721-47DF-A758-78A445E0F3CE}" destId="{491B49C7-064E-438E-A5AF-D06F604607BC}" srcOrd="1" destOrd="0" presId="urn:microsoft.com/office/officeart/2005/8/layout/gear1"/>
    <dgm:cxn modelId="{99063BC2-9488-46FC-8DF6-8441C24C3965}" type="presParOf" srcId="{DF72D2A9-E721-47DF-A758-78A445E0F3CE}" destId="{A8AE7A62-856E-43C0-A01E-AB2F291FD15A}" srcOrd="2" destOrd="0" presId="urn:microsoft.com/office/officeart/2005/8/layout/gear1"/>
    <dgm:cxn modelId="{A0BC6D19-907A-47D7-A08F-5D179F64EECA}" type="presParOf" srcId="{DF72D2A9-E721-47DF-A758-78A445E0F3CE}" destId="{1CA3202A-9CD1-47F7-9D42-23E46A72BBFC}" srcOrd="3" destOrd="0" presId="urn:microsoft.com/office/officeart/2005/8/layout/gear1"/>
    <dgm:cxn modelId="{A3B8BF3C-AC9A-49CC-B2EF-B4679D8DF0C6}" type="presParOf" srcId="{DF72D2A9-E721-47DF-A758-78A445E0F3CE}" destId="{142EE68D-5808-445A-B73B-CEFF75A2773F}" srcOrd="4" destOrd="0" presId="urn:microsoft.com/office/officeart/2005/8/layout/gear1"/>
    <dgm:cxn modelId="{F5C1E3F4-99F8-4BD4-BD0B-C5FE69FE5223}" type="presParOf" srcId="{DF72D2A9-E721-47DF-A758-78A445E0F3CE}" destId="{706E9A05-70AC-494E-B29F-F414922DE00D}" srcOrd="5" destOrd="0" presId="urn:microsoft.com/office/officeart/2005/8/layout/gear1"/>
    <dgm:cxn modelId="{D7ED98D5-1428-4699-9CA5-F0470E52D3EB}" type="presParOf" srcId="{DF72D2A9-E721-47DF-A758-78A445E0F3CE}" destId="{A960A6CA-AEA7-4BE1-A04E-5A4A97BC29AA}" srcOrd="6" destOrd="0" presId="urn:microsoft.com/office/officeart/2005/8/layout/gear1"/>
    <dgm:cxn modelId="{B02AA22A-988C-4052-B8B1-906B74C826F0}" type="presParOf" srcId="{DF72D2A9-E721-47DF-A758-78A445E0F3CE}" destId="{176061DD-821D-4EA1-BA75-1A235F25DB23}" srcOrd="7" destOrd="0" presId="urn:microsoft.com/office/officeart/2005/8/layout/gear1"/>
    <dgm:cxn modelId="{870D7688-8D3D-47AE-900C-AB6DD9132A8E}" type="presParOf" srcId="{DF72D2A9-E721-47DF-A758-78A445E0F3CE}" destId="{DD8F17CF-3945-45B2-B6D2-25EA7A68A950}" srcOrd="8" destOrd="0" presId="urn:microsoft.com/office/officeart/2005/8/layout/gear1"/>
    <dgm:cxn modelId="{A2EDAEBF-9719-42EC-A84B-1DD12F5432F5}" type="presParOf" srcId="{DF72D2A9-E721-47DF-A758-78A445E0F3CE}" destId="{6BF48ABD-45CD-4C38-A955-44C37F7C2210}" srcOrd="9" destOrd="0" presId="urn:microsoft.com/office/officeart/2005/8/layout/gear1"/>
    <dgm:cxn modelId="{2B9DD819-AFC3-413F-B930-1FC87889253A}" type="presParOf" srcId="{DF72D2A9-E721-47DF-A758-78A445E0F3CE}" destId="{1E72715E-7366-4E78-A512-24F37F5D23DC}" srcOrd="10" destOrd="0" presId="urn:microsoft.com/office/officeart/2005/8/layout/gear1"/>
    <dgm:cxn modelId="{E12A6285-B30D-4A0B-9086-69D1D9BB4F11}" type="presParOf" srcId="{DF72D2A9-E721-47DF-A758-78A445E0F3CE}" destId="{BE287C59-37F8-4A31-B5A2-F56A3CB15957}" srcOrd="11" destOrd="0" presId="urn:microsoft.com/office/officeart/2005/8/layout/gear1"/>
    <dgm:cxn modelId="{ADE23731-DC7E-4CFA-B347-E3A669403DCE}" type="presParOf" srcId="{DF72D2A9-E721-47DF-A758-78A445E0F3CE}" destId="{0D30D692-BD33-49EE-93A0-E20893FFBA4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C9BB9-1ADD-4304-93EC-C9FE618B8492}">
      <dsp:nvSpPr>
        <dsp:cNvPr id="0" name=""/>
        <dsp:cNvSpPr/>
      </dsp:nvSpPr>
      <dsp:spPr>
        <a:xfrm>
          <a:off x="2024776" y="2008108"/>
          <a:ext cx="2454354" cy="2454354"/>
        </a:xfrm>
        <a:prstGeom prst="gear9">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Positive caloric balance</a:t>
          </a:r>
          <a:endParaRPr lang="en-US" sz="1600" kern="1200" dirty="0"/>
        </a:p>
      </dsp:txBody>
      <dsp:txXfrm>
        <a:off x="2518210" y="2583029"/>
        <a:ext cx="1467486" cy="1261588"/>
      </dsp:txXfrm>
    </dsp:sp>
    <dsp:sp modelId="{1CA3202A-9CD1-47F7-9D42-23E46A72BBFC}">
      <dsp:nvSpPr>
        <dsp:cNvPr id="0" name=""/>
        <dsp:cNvSpPr/>
      </dsp:nvSpPr>
      <dsp:spPr>
        <a:xfrm>
          <a:off x="596788" y="1427988"/>
          <a:ext cx="1784985" cy="1784985"/>
        </a:xfrm>
        <a:prstGeom prst="gear6">
          <a:avLst/>
        </a:prstGeom>
        <a:solidFill>
          <a:schemeClr val="accent1">
            <a:shade val="80000"/>
            <a:hueOff val="213834"/>
            <a:satOff val="-21230"/>
            <a:lumOff val="171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Sedentary lifestyle</a:t>
          </a:r>
          <a:endParaRPr lang="en-US" sz="1600" kern="1200" dirty="0"/>
        </a:p>
      </dsp:txBody>
      <dsp:txXfrm>
        <a:off x="1046163" y="1880079"/>
        <a:ext cx="886235" cy="880803"/>
      </dsp:txXfrm>
    </dsp:sp>
    <dsp:sp modelId="{A960A6CA-AEA7-4BE1-A04E-5A4A97BC29AA}">
      <dsp:nvSpPr>
        <dsp:cNvPr id="0" name=""/>
        <dsp:cNvSpPr/>
      </dsp:nvSpPr>
      <dsp:spPr>
        <a:xfrm rot="20700000">
          <a:off x="1596562" y="196530"/>
          <a:ext cx="1748921" cy="1748921"/>
        </a:xfrm>
        <a:prstGeom prst="gear6">
          <a:avLst/>
        </a:prstGeom>
        <a:solidFill>
          <a:schemeClr val="accent1">
            <a:shade val="80000"/>
            <a:hueOff val="427667"/>
            <a:satOff val="-42460"/>
            <a:lumOff val="342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Poor calorie choices</a:t>
          </a:r>
          <a:endParaRPr lang="en-US" sz="1600" kern="1200" dirty="0"/>
        </a:p>
      </dsp:txBody>
      <dsp:txXfrm rot="-20700000">
        <a:off x="1980152" y="580120"/>
        <a:ext cx="981741" cy="981741"/>
      </dsp:txXfrm>
    </dsp:sp>
    <dsp:sp modelId="{1E72715E-7366-4E78-A512-24F37F5D23DC}">
      <dsp:nvSpPr>
        <dsp:cNvPr id="0" name=""/>
        <dsp:cNvSpPr/>
      </dsp:nvSpPr>
      <dsp:spPr>
        <a:xfrm>
          <a:off x="1839004" y="1636070"/>
          <a:ext cx="3141573" cy="3141573"/>
        </a:xfrm>
        <a:prstGeom prst="circularArrow">
          <a:avLst>
            <a:gd name="adj1" fmla="val 4688"/>
            <a:gd name="adj2" fmla="val 299029"/>
            <a:gd name="adj3" fmla="val 2522244"/>
            <a:gd name="adj4" fmla="val 15848245"/>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287C59-37F8-4A31-B5A2-F56A3CB15957}">
      <dsp:nvSpPr>
        <dsp:cNvPr id="0" name=""/>
        <dsp:cNvSpPr/>
      </dsp:nvSpPr>
      <dsp:spPr>
        <a:xfrm>
          <a:off x="280671" y="1031887"/>
          <a:ext cx="2282549" cy="2282549"/>
        </a:xfrm>
        <a:prstGeom prst="leftCircularArrow">
          <a:avLst>
            <a:gd name="adj1" fmla="val 6452"/>
            <a:gd name="adj2" fmla="val 429999"/>
            <a:gd name="adj3" fmla="val 10489124"/>
            <a:gd name="adj4" fmla="val 14837806"/>
            <a:gd name="adj5" fmla="val 7527"/>
          </a:avLst>
        </a:prstGeom>
        <a:solidFill>
          <a:schemeClr val="accent1">
            <a:shade val="90000"/>
            <a:hueOff val="213888"/>
            <a:satOff val="-20957"/>
            <a:lumOff val="161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30D692-BD33-49EE-93A0-E20893FFBA45}">
      <dsp:nvSpPr>
        <dsp:cNvPr id="0" name=""/>
        <dsp:cNvSpPr/>
      </dsp:nvSpPr>
      <dsp:spPr>
        <a:xfrm>
          <a:off x="1192019" y="-187699"/>
          <a:ext cx="2461048" cy="2461048"/>
        </a:xfrm>
        <a:prstGeom prst="circularArrow">
          <a:avLst>
            <a:gd name="adj1" fmla="val 5984"/>
            <a:gd name="adj2" fmla="val 394124"/>
            <a:gd name="adj3" fmla="val 13313824"/>
            <a:gd name="adj4" fmla="val 10508221"/>
            <a:gd name="adj5" fmla="val 6981"/>
          </a:avLst>
        </a:prstGeom>
        <a:solidFill>
          <a:schemeClr val="accent1">
            <a:shade val="90000"/>
            <a:hueOff val="427776"/>
            <a:satOff val="-41914"/>
            <a:lumOff val="32207"/>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s">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fld id="{37CC0096-1860-4642-9CD2-0079EA5E7CD1}" type="datetimeFigureOut">
              <a:rPr lang="en-US" smtClean="0"/>
              <a:pPr/>
              <a:t>1/5/2017</a:t>
            </a:fld>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rCRjf9QKack" TargetMode="External"/><Relationship Id="rId1" Type="http://schemas.openxmlformats.org/officeDocument/2006/relationships/slideLayout" Target="../slideLayouts/slideLayout6.xml"/><Relationship Id="rId5" Type="http://schemas.openxmlformats.org/officeDocument/2006/relationships/hyperlink" Target="https://romwod.com/" TargetMode="Externa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mn.gov/mmb/segip/health-solutions/" TargetMode="External"/><Relationship Id="rId7" Type="http://schemas.openxmlformats.org/officeDocument/2006/relationships/image" Target="../media/image27.png"/><Relationship Id="rId2" Type="http://schemas.openxmlformats.org/officeDocument/2006/relationships/hyperlink" Target="https://www.mn.gov/mmb/segip/open-enrollment/" TargetMode="Externa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bluecrossmn.com/healthy/public/personal/home/livehealthy/lh-health-wellbein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smsu.edu/campuslife/fitnesscenter/" TargetMode="External"/><Relationship Id="rId3" Type="http://schemas.openxmlformats.org/officeDocument/2006/relationships/hyperlink" Target="https://www.smsu.edu/academics/" TargetMode="External"/><Relationship Id="rId7" Type="http://schemas.openxmlformats.org/officeDocument/2006/relationships/image" Target="../media/image32.png"/><Relationship Id="rId2" Type="http://schemas.openxmlformats.org/officeDocument/2006/relationships/image" Target="../media/image29.JPG"/><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smsu.edu/academics/programs/exercisescience/?id=9033"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www.myfitnesspal.com/mobile/iphone" TargetMode="External"/><Relationship Id="rId7" Type="http://schemas.openxmlformats.org/officeDocument/2006/relationships/image" Target="../media/image36.jpg"/><Relationship Id="rId2" Type="http://schemas.openxmlformats.org/officeDocument/2006/relationships/hyperlink" Target="http://greatist.com/fitness/no-gym-bodyweight-workout-infographic" TargetMode="External"/><Relationship Id="rId1" Type="http://schemas.openxmlformats.org/officeDocument/2006/relationships/slideLayout" Target="../slideLayouts/slideLayout10.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png"/><Relationship Id="rId9"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www.huffingtonpost.com/entry/stephen-hawking-obesity-psa_us_583f04b8e4b04fcaa4d61c29"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video" Target="https://www.youtube.com/embed/hdcTmpvDO0I"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mayoclinic.org/documents/mc5810-0307-pdf/doc-20079082"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everybodywalk.org/" TargetMode="External"/><Relationship Id="rId2" Type="http://schemas.openxmlformats.org/officeDocument/2006/relationships/image" Target="../media/image10.jp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active workday and wellness options on the campus of </a:t>
            </a:r>
            <a:r>
              <a:rPr lang="en-US" dirty="0" err="1" smtClean="0"/>
              <a:t>smsu</a:t>
            </a:r>
            <a:endParaRPr lang="en-US" dirty="0"/>
          </a:p>
        </p:txBody>
      </p:sp>
      <p:sp>
        <p:nvSpPr>
          <p:cNvPr id="3" name="Subtitle 2"/>
          <p:cNvSpPr>
            <a:spLocks noGrp="1"/>
          </p:cNvSpPr>
          <p:nvPr>
            <p:ph type="subTitle" idx="1"/>
          </p:nvPr>
        </p:nvSpPr>
        <p:spPr/>
        <p:txBody>
          <a:bodyPr/>
          <a:lstStyle/>
          <a:p>
            <a:r>
              <a:rPr lang="en-US" dirty="0" smtClean="0"/>
              <a:t>Kris Cleveland, PT, DPT, CSCS, CWC</a:t>
            </a:r>
            <a:endParaRPr lang="en-US" dirty="0"/>
          </a:p>
        </p:txBody>
      </p:sp>
      <p:pic>
        <p:nvPicPr>
          <p:cNvPr id="8" name="Picture Placeholder 7" descr="Closeup of Granny Smith apple and tape measure" title="Sample Fitness Picture"/>
          <p:cNvPicPr>
            <a:picLocks noGrp="1" noChangeAspect="1"/>
          </p:cNvPicPr>
          <p:nvPr>
            <p:ph type="pic" idx="11"/>
          </p:nvPr>
        </p:nvPicPr>
        <p:blipFill rotWithShape="1">
          <a:blip r:embed="rId2" cstate="print">
            <a:extLst>
              <a:ext uri="{28A0092B-C50C-407E-A947-70E740481C1C}">
                <a14:useLocalDpi xmlns:a14="http://schemas.microsoft.com/office/drawing/2010/main" val="0"/>
              </a:ext>
            </a:extLst>
          </a:blip>
          <a:srcRect/>
          <a:stretch/>
        </p:blipFill>
        <p:spPr/>
      </p:pic>
      <p:pic>
        <p:nvPicPr>
          <p:cNvPr id="9" name="Picture Placeholder 8" descr="Man and woman running on indoor track" title="Sample Fitness Picture"/>
          <p:cNvPicPr>
            <a:picLocks noGrp="1" noChangeAspect="1"/>
          </p:cNvPicPr>
          <p:nvPr>
            <p:ph type="pic" idx="12"/>
          </p:nvPr>
        </p:nvPicPr>
        <p:blipFill rotWithShape="1">
          <a:blip r:embed="rId3" cstate="print">
            <a:extLst>
              <a:ext uri="{28A0092B-C50C-407E-A947-70E740481C1C}">
                <a14:useLocalDpi xmlns:a14="http://schemas.microsoft.com/office/drawing/2010/main" val="0"/>
              </a:ext>
            </a:extLst>
          </a:blip>
          <a:srcRect/>
          <a:stretch/>
        </p:blip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1"/>
            <a:ext cx="4064000" cy="4745736"/>
          </a:xfrm>
          <a:prstGeom prst="rect">
            <a:avLst/>
          </a:prstGeom>
        </p:spPr>
      </p:pic>
      <p:pic>
        <p:nvPicPr>
          <p:cNvPr id="6" name="Picture Placeholder 5"/>
          <p:cNvPicPr>
            <a:picLocks noGrp="1" noChangeAspect="1"/>
          </p:cNvPicPr>
          <p:nvPr>
            <p:ph type="pic" idx="10"/>
          </p:nvPr>
        </p:nvPicPr>
        <p:blipFill>
          <a:blip r:embed="rId5">
            <a:extLst>
              <a:ext uri="{28A0092B-C50C-407E-A947-70E740481C1C}">
                <a14:useLocalDpi xmlns:a14="http://schemas.microsoft.com/office/drawing/2010/main" val="0"/>
              </a:ext>
            </a:extLst>
          </a:blip>
          <a:srcRect l="18208" r="18208"/>
          <a:stretch>
            <a:fillRect/>
          </a:stretch>
        </p:blipFill>
        <p:spPr>
          <a:xfrm>
            <a:off x="8138160" y="-13067"/>
            <a:ext cx="4023360" cy="4758803"/>
          </a:xfr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incorporate the active workday into your workday ……</a:t>
            </a:r>
            <a:endParaRPr lang="en-US" dirty="0"/>
          </a:p>
        </p:txBody>
      </p:sp>
      <p:sp>
        <p:nvSpPr>
          <p:cNvPr id="3" name="Text Placeholder 2"/>
          <p:cNvSpPr>
            <a:spLocks noGrp="1"/>
          </p:cNvSpPr>
          <p:nvPr>
            <p:ph type="body" idx="1"/>
          </p:nvPr>
        </p:nvSpPr>
        <p:spPr/>
        <p:txBody>
          <a:bodyPr/>
          <a:lstStyle/>
          <a:p>
            <a:r>
              <a:rPr lang="en-US" dirty="0" smtClean="0"/>
              <a:t>Sit / stand desks</a:t>
            </a:r>
            <a:endParaRPr lang="en-US" dirty="0"/>
          </a:p>
        </p:txBody>
      </p:sp>
      <p:sp>
        <p:nvSpPr>
          <p:cNvPr id="5" name="Text Placeholder 4"/>
          <p:cNvSpPr>
            <a:spLocks noGrp="1"/>
          </p:cNvSpPr>
          <p:nvPr>
            <p:ph type="body" sz="quarter" idx="3"/>
          </p:nvPr>
        </p:nvSpPr>
        <p:spPr/>
        <p:txBody>
          <a:bodyPr/>
          <a:lstStyle/>
          <a:p>
            <a:r>
              <a:rPr lang="en-US" dirty="0" smtClean="0"/>
              <a:t>Ball chairs</a:t>
            </a:r>
            <a:endParaRPr lang="en-US" dirty="0"/>
          </a:p>
        </p:txBody>
      </p:sp>
      <p:pic>
        <p:nvPicPr>
          <p:cNvPr id="7" name="Picture 6" descr="그래좋아부부의 발자취 :: 펀샵 베리데스크 VARIDES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64460"/>
            <a:ext cx="4374896" cy="2912431"/>
          </a:xfrm>
          <a:prstGeom prst="rect">
            <a:avLst/>
          </a:prstGeom>
        </p:spPr>
      </p:pic>
      <p:pic>
        <p:nvPicPr>
          <p:cNvPr id="8" name="Picture 7" descr="Balance Ball Chair Kit from Gai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595" y="2551924"/>
            <a:ext cx="3209510" cy="3605349"/>
          </a:xfrm>
          <a:prstGeom prst="rect">
            <a:avLst/>
          </a:prstGeom>
        </p:spPr>
      </p:pic>
    </p:spTree>
    <p:extLst>
      <p:ext uri="{BB962C8B-B14F-4D97-AF65-F5344CB8AC3E}">
        <p14:creationId xmlns:p14="http://schemas.microsoft.com/office/powerpoint/2010/main" val="23369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incorporate the active workday into your workday ……</a:t>
            </a:r>
          </a:p>
        </p:txBody>
      </p:sp>
      <p:sp>
        <p:nvSpPr>
          <p:cNvPr id="3" name="Text Placeholder 2"/>
          <p:cNvSpPr>
            <a:spLocks noGrp="1"/>
          </p:cNvSpPr>
          <p:nvPr>
            <p:ph type="body" idx="1"/>
          </p:nvPr>
        </p:nvSpPr>
        <p:spPr/>
        <p:txBody>
          <a:bodyPr/>
          <a:lstStyle/>
          <a:p>
            <a:r>
              <a:rPr lang="en-US" dirty="0" smtClean="0"/>
              <a:t>Sit stand desks</a:t>
            </a:r>
            <a:endParaRPr lang="en-US" dirty="0"/>
          </a:p>
        </p:txBody>
      </p:sp>
      <p:pic>
        <p:nvPicPr>
          <p:cNvPr id="8" name="Content Placeholder 7" descr="diy exercise} Of Dog Trotting and Stand Up Desks | FROM SCRATCH CLUB"/>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56121" y="2418962"/>
            <a:ext cx="2059276" cy="1544457"/>
          </a:xfrm>
        </p:spPr>
      </p:pic>
      <p:sp>
        <p:nvSpPr>
          <p:cNvPr id="5" name="Text Placeholder 4"/>
          <p:cNvSpPr>
            <a:spLocks noGrp="1"/>
          </p:cNvSpPr>
          <p:nvPr>
            <p:ph type="body" sz="quarter" idx="3"/>
          </p:nvPr>
        </p:nvSpPr>
        <p:spPr/>
        <p:txBody>
          <a:bodyPr/>
          <a:lstStyle/>
          <a:p>
            <a:r>
              <a:rPr lang="en-US" dirty="0" smtClean="0"/>
              <a:t>Ball chairs</a:t>
            </a:r>
            <a:endParaRPr lang="en-US" dirty="0"/>
          </a:p>
        </p:txBody>
      </p:sp>
      <p:pic>
        <p:nvPicPr>
          <p:cNvPr id="10" name="Content Placeholder 9" descr="Standing desk mat with footrest | Flickr - Photo Sharing!"/>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304309" y="2450534"/>
            <a:ext cx="2791691" cy="2093768"/>
          </a:xfrm>
        </p:spPr>
      </p:pic>
      <p:pic>
        <p:nvPicPr>
          <p:cNvPr id="9" name="Picture 8"/>
          <p:cNvPicPr>
            <a:picLocks noChangeAspect="1"/>
          </p:cNvPicPr>
          <p:nvPr/>
        </p:nvPicPr>
        <p:blipFill>
          <a:blip r:embed="rId4"/>
          <a:stretch>
            <a:fillRect/>
          </a:stretch>
        </p:blipFill>
        <p:spPr>
          <a:xfrm>
            <a:off x="1399309" y="4136071"/>
            <a:ext cx="2549478" cy="1856020"/>
          </a:xfrm>
          <a:prstGeom prst="rect">
            <a:avLst/>
          </a:prstGeom>
        </p:spPr>
      </p:pic>
      <p:pic>
        <p:nvPicPr>
          <p:cNvPr id="13" name="Picture 12" descr="Wellness-Ball-chair-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533" y="2678318"/>
            <a:ext cx="5070443" cy="2915505"/>
          </a:xfrm>
          <a:prstGeom prst="rect">
            <a:avLst/>
          </a:prstGeom>
        </p:spPr>
      </p:pic>
    </p:spTree>
    <p:extLst>
      <p:ext uri="{BB962C8B-B14F-4D97-AF65-F5344CB8AC3E}">
        <p14:creationId xmlns:p14="http://schemas.microsoft.com/office/powerpoint/2010/main" val="2657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postures at your work station</a:t>
            </a:r>
            <a:endParaRPr lang="en-US" dirty="0"/>
          </a:p>
        </p:txBody>
      </p:sp>
      <p:sp>
        <p:nvSpPr>
          <p:cNvPr id="3" name="Text Placeholder 2"/>
          <p:cNvSpPr>
            <a:spLocks noGrp="1"/>
          </p:cNvSpPr>
          <p:nvPr>
            <p:ph type="body" idx="1"/>
          </p:nvPr>
        </p:nvSpPr>
        <p:spPr/>
        <p:txBody>
          <a:bodyPr/>
          <a:lstStyle/>
          <a:p>
            <a:r>
              <a:rPr lang="en-US" dirty="0" smtClean="0"/>
              <a:t>Standing desks</a:t>
            </a:r>
            <a:endParaRPr lang="en-US" dirty="0"/>
          </a:p>
        </p:txBody>
      </p:sp>
      <p:pic>
        <p:nvPicPr>
          <p:cNvPr id="7" name="Content Placeholder 6" descr="IP20-Ergo - Jin Bae's Ergonimic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7175" y="2644188"/>
            <a:ext cx="4498975" cy="3365086"/>
          </a:xfrm>
        </p:spPr>
      </p:pic>
      <p:sp>
        <p:nvSpPr>
          <p:cNvPr id="5" name="Text Placeholder 4"/>
          <p:cNvSpPr>
            <a:spLocks noGrp="1"/>
          </p:cNvSpPr>
          <p:nvPr>
            <p:ph type="body" sz="quarter" idx="3"/>
          </p:nvPr>
        </p:nvSpPr>
        <p:spPr/>
        <p:txBody>
          <a:bodyPr/>
          <a:lstStyle/>
          <a:p>
            <a:r>
              <a:rPr lang="en-US" dirty="0" smtClean="0"/>
              <a:t>Sitting desks</a:t>
            </a:r>
            <a:endParaRPr lang="en-US" dirty="0"/>
          </a:p>
        </p:txBody>
      </p:sp>
      <p:pic>
        <p:nvPicPr>
          <p:cNvPr id="8" name="Content Placeholder 7" descr="posture - Proper ergonomics for a standing desk? - Physical Fitness ..."/>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76219" y="2481263"/>
            <a:ext cx="3690937" cy="3690937"/>
          </a:xfrm>
        </p:spPr>
      </p:pic>
    </p:spTree>
    <p:extLst>
      <p:ext uri="{BB962C8B-B14F-4D97-AF65-F5344CB8AC3E}">
        <p14:creationId xmlns:p14="http://schemas.microsoft.com/office/powerpoint/2010/main" val="353712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incorporate the active workday into your workday ……</a:t>
            </a:r>
          </a:p>
        </p:txBody>
      </p:sp>
      <p:sp>
        <p:nvSpPr>
          <p:cNvPr id="3" name="Rectangle 2"/>
          <p:cNvSpPr/>
          <p:nvPr/>
        </p:nvSpPr>
        <p:spPr>
          <a:xfrm>
            <a:off x="848242" y="2338531"/>
            <a:ext cx="2548968" cy="369332"/>
          </a:xfrm>
          <a:prstGeom prst="rect">
            <a:avLst/>
          </a:prstGeom>
        </p:spPr>
        <p:txBody>
          <a:bodyPr wrap="none">
            <a:spAutoFit/>
          </a:bodyPr>
          <a:lstStyle/>
          <a:p>
            <a:r>
              <a:rPr lang="en-US" dirty="0" smtClean="0"/>
              <a:t>Stretching during the day</a:t>
            </a:r>
            <a:endParaRPr lang="en-US" dirty="0"/>
          </a:p>
        </p:txBody>
      </p:sp>
      <p:sp>
        <p:nvSpPr>
          <p:cNvPr id="4" name="Rectangle 3"/>
          <p:cNvSpPr/>
          <p:nvPr/>
        </p:nvSpPr>
        <p:spPr>
          <a:xfrm>
            <a:off x="7159313" y="2338531"/>
            <a:ext cx="2519279" cy="369332"/>
          </a:xfrm>
          <a:prstGeom prst="rect">
            <a:avLst/>
          </a:prstGeom>
        </p:spPr>
        <p:txBody>
          <a:bodyPr wrap="none">
            <a:spAutoFit/>
          </a:bodyPr>
          <a:lstStyle/>
          <a:p>
            <a:r>
              <a:rPr lang="en-US" dirty="0" smtClean="0"/>
              <a:t>Exercising during the day</a:t>
            </a:r>
            <a:endParaRPr lang="en-US" dirty="0"/>
          </a:p>
        </p:txBody>
      </p:sp>
      <p:pic>
        <p:nvPicPr>
          <p:cNvPr id="5" name="Picture 4" descr="Un chat s'étirant. Le chat est doté d'une souplesse naturelle plu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052" y="3090455"/>
            <a:ext cx="3809274" cy="2597232"/>
          </a:xfrm>
          <a:prstGeom prst="rect">
            <a:avLst/>
          </a:prstGeom>
        </p:spPr>
      </p:pic>
      <p:pic>
        <p:nvPicPr>
          <p:cNvPr id="6" name="Picture 5" descr="Mayor Gia: Pizza Lung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282" y="3067905"/>
            <a:ext cx="3538620" cy="2619782"/>
          </a:xfrm>
          <a:prstGeom prst="rect">
            <a:avLst/>
          </a:prstGeom>
        </p:spPr>
      </p:pic>
    </p:spTree>
    <p:extLst>
      <p:ext uri="{BB962C8B-B14F-4D97-AF65-F5344CB8AC3E}">
        <p14:creationId xmlns:p14="http://schemas.microsoft.com/office/powerpoint/2010/main" val="16847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incorporate the active workday into your workday ……</a:t>
            </a:r>
            <a:endParaRPr lang="en-US" dirty="0"/>
          </a:p>
        </p:txBody>
      </p:sp>
      <p:sp>
        <p:nvSpPr>
          <p:cNvPr id="3" name="Text Placeholder 2"/>
          <p:cNvSpPr>
            <a:spLocks noGrp="1"/>
          </p:cNvSpPr>
          <p:nvPr>
            <p:ph type="body" idx="1"/>
          </p:nvPr>
        </p:nvSpPr>
        <p:spPr>
          <a:xfrm>
            <a:off x="708878" y="1519390"/>
            <a:ext cx="4498848" cy="685800"/>
          </a:xfrm>
        </p:spPr>
        <p:txBody>
          <a:bodyPr>
            <a:normAutofit/>
          </a:bodyPr>
          <a:lstStyle/>
          <a:p>
            <a:r>
              <a:rPr lang="en-US" sz="2800" dirty="0" smtClean="0"/>
              <a:t>Change positions often</a:t>
            </a:r>
            <a:endParaRPr lang="en-US" sz="2800" dirty="0"/>
          </a:p>
        </p:txBody>
      </p:sp>
      <p:sp>
        <p:nvSpPr>
          <p:cNvPr id="10" name="TextBox 9">
            <a:hlinkClick r:id="rId2"/>
          </p:cNvPr>
          <p:cNvSpPr txBox="1"/>
          <p:nvPr/>
        </p:nvSpPr>
        <p:spPr>
          <a:xfrm>
            <a:off x="3494316" y="2418962"/>
            <a:ext cx="2945674" cy="369332"/>
          </a:xfrm>
          <a:prstGeom prst="rect">
            <a:avLst/>
          </a:prstGeom>
          <a:noFill/>
        </p:spPr>
        <p:txBody>
          <a:bodyPr wrap="square" rtlCol="0">
            <a:spAutoFit/>
          </a:bodyPr>
          <a:lstStyle/>
          <a:p>
            <a:r>
              <a:rPr lang="en-US" dirty="0" smtClean="0"/>
              <a:t>Death by sitting</a:t>
            </a:r>
            <a:endParaRPr lang="en-US" dirty="0"/>
          </a:p>
        </p:txBody>
      </p:sp>
      <p:pic>
        <p:nvPicPr>
          <p:cNvPr id="11" name="Picture 10"/>
          <p:cNvPicPr>
            <a:picLocks noChangeAspect="1"/>
          </p:cNvPicPr>
          <p:nvPr/>
        </p:nvPicPr>
        <p:blipFill>
          <a:blip r:embed="rId3"/>
          <a:stretch>
            <a:fillRect/>
          </a:stretch>
        </p:blipFill>
        <p:spPr>
          <a:xfrm>
            <a:off x="6439989" y="1595845"/>
            <a:ext cx="5460274" cy="252537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3532837"/>
            <a:ext cx="4729843" cy="2653967"/>
          </a:xfrm>
          <a:prstGeom prst="rect">
            <a:avLst/>
          </a:prstGeom>
        </p:spPr>
      </p:pic>
      <p:sp>
        <p:nvSpPr>
          <p:cNvPr id="13" name="TextBox 12">
            <a:hlinkClick r:id="rId5"/>
          </p:cNvPr>
          <p:cNvSpPr txBox="1"/>
          <p:nvPr/>
        </p:nvSpPr>
        <p:spPr>
          <a:xfrm>
            <a:off x="5786846" y="5003074"/>
            <a:ext cx="4545874" cy="369332"/>
          </a:xfrm>
          <a:prstGeom prst="rect">
            <a:avLst/>
          </a:prstGeom>
          <a:noFill/>
        </p:spPr>
        <p:txBody>
          <a:bodyPr wrap="square" rtlCol="0">
            <a:spAutoFit/>
          </a:bodyPr>
          <a:lstStyle/>
          <a:p>
            <a:r>
              <a:rPr lang="en-US" dirty="0" smtClean="0"/>
              <a:t>ROMWOD</a:t>
            </a:r>
            <a:endParaRPr lang="en-US" dirty="0"/>
          </a:p>
        </p:txBody>
      </p:sp>
    </p:spTree>
    <p:extLst>
      <p:ext uri="{BB962C8B-B14F-4D97-AF65-F5344CB8AC3E}">
        <p14:creationId xmlns:p14="http://schemas.microsoft.com/office/powerpoint/2010/main" val="15109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66" y="457200"/>
            <a:ext cx="10093234" cy="710430"/>
          </a:xfrm>
        </p:spPr>
        <p:txBody>
          <a:bodyPr>
            <a:noAutofit/>
          </a:bodyPr>
          <a:lstStyle/>
          <a:p>
            <a:r>
              <a:rPr lang="en-US" sz="5400" b="1" dirty="0" smtClean="0">
                <a:effectLst>
                  <a:outerShdw blurRad="38100" dist="38100" dir="2700000" algn="tl">
                    <a:srgbClr val="000000">
                      <a:alpha val="43137"/>
                    </a:srgbClr>
                  </a:outerShdw>
                </a:effectLst>
              </a:rPr>
              <a:t>Wellness options - </a:t>
            </a:r>
            <a:endParaRPr lang="en-US" sz="5400"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1122535" y="1106306"/>
            <a:ext cx="4498848" cy="685800"/>
          </a:xfrm>
        </p:spPr>
        <p:txBody>
          <a:bodyPr/>
          <a:lstStyle/>
          <a:p>
            <a:r>
              <a:rPr lang="en-US" dirty="0" smtClean="0"/>
              <a:t>Insurance carrier:</a:t>
            </a:r>
            <a:endParaRPr lang="en-US" dirty="0"/>
          </a:p>
        </p:txBody>
      </p:sp>
      <p:sp>
        <p:nvSpPr>
          <p:cNvPr id="4" name="Content Placeholder 3"/>
          <p:cNvSpPr>
            <a:spLocks noGrp="1"/>
          </p:cNvSpPr>
          <p:nvPr>
            <p:ph sz="half" idx="2"/>
          </p:nvPr>
        </p:nvSpPr>
        <p:spPr>
          <a:xfrm>
            <a:off x="704088" y="1816736"/>
            <a:ext cx="4498848" cy="4428252"/>
          </a:xfrm>
        </p:spPr>
        <p:txBody>
          <a:bodyPr>
            <a:normAutofit fontScale="92500" lnSpcReduction="20000"/>
          </a:bodyPr>
          <a:lstStyle/>
          <a:p>
            <a:r>
              <a:rPr lang="en-US" dirty="0" smtClean="0">
                <a:hlinkClick r:id="rId2"/>
              </a:rPr>
              <a:t>https://www.mn.gov/mmb/segip/open-enrollment/</a:t>
            </a:r>
            <a:endParaRPr lang="en-US" dirty="0" smtClean="0"/>
          </a:p>
          <a:p>
            <a:endParaRPr lang="en-US" dirty="0"/>
          </a:p>
          <a:p>
            <a:endParaRPr lang="en-US" dirty="0" smtClean="0"/>
          </a:p>
          <a:p>
            <a:endParaRPr lang="en-US" dirty="0"/>
          </a:p>
          <a:p>
            <a:r>
              <a:rPr lang="en-US"/>
              <a:t>https://</a:t>
            </a:r>
            <a:r>
              <a:rPr lang="en-US" smtClean="0">
                <a:hlinkClick r:id="rId3"/>
              </a:rPr>
              <a:t>mn.gov/mmb/segip/health-solutions</a:t>
            </a:r>
            <a:endParaRPr lang="en-US" dirty="0" smtClean="0"/>
          </a:p>
          <a:p>
            <a:endParaRPr lang="en-US" dirty="0"/>
          </a:p>
          <a:p>
            <a:endParaRPr lang="en-US" dirty="0" smtClean="0"/>
          </a:p>
          <a:p>
            <a:r>
              <a:rPr lang="en-US" dirty="0">
                <a:hlinkClick r:id="rId4"/>
              </a:rPr>
              <a:t>https://www.bluecrossmn.com/healthy/public/personal/home/livehealthy/lh-health-wellbeing</a:t>
            </a:r>
            <a:endParaRPr lang="en-US" dirty="0"/>
          </a:p>
          <a:p>
            <a:endParaRPr lang="en-US" dirty="0"/>
          </a:p>
        </p:txBody>
      </p:sp>
      <p:sp>
        <p:nvSpPr>
          <p:cNvPr id="5" name="Text Placeholder 4"/>
          <p:cNvSpPr>
            <a:spLocks noGrp="1"/>
          </p:cNvSpPr>
          <p:nvPr>
            <p:ph type="body" sz="quarter" idx="3"/>
          </p:nvPr>
        </p:nvSpPr>
        <p:spPr>
          <a:xfrm>
            <a:off x="5621383" y="1077172"/>
            <a:ext cx="4498848" cy="685800"/>
          </a:xfrm>
        </p:spPr>
        <p:txBody>
          <a:bodyPr/>
          <a:lstStyle/>
          <a:p>
            <a:r>
              <a:rPr lang="en-US" dirty="0" smtClean="0"/>
              <a:t>Website options:</a:t>
            </a:r>
            <a:endParaRPr lang="en-US" dirty="0"/>
          </a:p>
        </p:txBody>
      </p:sp>
      <p:sp>
        <p:nvSpPr>
          <p:cNvPr id="6" name="Content Placeholder 5"/>
          <p:cNvSpPr>
            <a:spLocks noGrp="1"/>
          </p:cNvSpPr>
          <p:nvPr>
            <p:ph sz="quarter" idx="4"/>
          </p:nvPr>
        </p:nvSpPr>
        <p:spPr>
          <a:xfrm>
            <a:off x="6172200" y="1972491"/>
            <a:ext cx="4498848" cy="4199709"/>
          </a:xfrm>
        </p:spPr>
        <p:txBody>
          <a:bodyPr/>
          <a:lstStyle/>
          <a:p>
            <a:r>
              <a:rPr lang="en-US" dirty="0">
                <a:hlinkClick r:id="rId4"/>
              </a:rPr>
              <a:t>https://www.smsu.edu/campuslife/wellnessworkgroup</a:t>
            </a:r>
            <a:r>
              <a:rPr lang="en-US" dirty="0" smtClean="0">
                <a:hlinkClick r:id="rId4"/>
              </a:rPr>
              <a:t>/</a:t>
            </a:r>
          </a:p>
          <a:p>
            <a:endParaRPr lang="en-US" dirty="0">
              <a:hlinkClick r:id="rId4"/>
            </a:endParaRPr>
          </a:p>
          <a:p>
            <a:endParaRPr lang="en-US" dirty="0" smtClean="0">
              <a:hlinkClick r:id="rId4"/>
            </a:endParaRPr>
          </a:p>
          <a:p>
            <a:endParaRPr lang="en-US" dirty="0" smtClean="0">
              <a:hlinkClick r:id="rId4"/>
            </a:endParaRPr>
          </a:p>
          <a:p>
            <a:r>
              <a:rPr lang="en-US" dirty="0" smtClean="0">
                <a:hlinkClick r:id="rId4"/>
              </a:rPr>
              <a:t>http</a:t>
            </a:r>
            <a:r>
              <a:rPr lang="en-US" dirty="0">
                <a:hlinkClick r:id="rId4"/>
              </a:rPr>
              <a:t>://healthy56258.org</a:t>
            </a:r>
            <a:r>
              <a:rPr lang="en-US" dirty="0" smtClean="0">
                <a:hlinkClick r:id="rId4"/>
              </a:rPr>
              <a:t>/</a:t>
            </a:r>
          </a:p>
          <a:p>
            <a:endParaRPr lang="en-US" dirty="0" smtClean="0">
              <a:hlinkClick r:id="rId4"/>
            </a:endParaRPr>
          </a:p>
          <a:p>
            <a:endParaRPr lang="en-US" dirty="0" smtClean="0">
              <a:hlinkClick r:id="rId4"/>
            </a:endParaRPr>
          </a:p>
          <a:p>
            <a:endParaRPr lang="en-US" dirty="0">
              <a:hlinkClick r:id="rId4"/>
            </a:endParaRPr>
          </a:p>
          <a:p>
            <a:endParaRPr lang="en-US" dirty="0" smtClean="0"/>
          </a:p>
          <a:p>
            <a:endParaRPr lang="en-US" dirty="0"/>
          </a:p>
        </p:txBody>
      </p:sp>
      <p:pic>
        <p:nvPicPr>
          <p:cNvPr id="7" name="Picture 6"/>
          <p:cNvPicPr>
            <a:picLocks noChangeAspect="1"/>
          </p:cNvPicPr>
          <p:nvPr/>
        </p:nvPicPr>
        <p:blipFill>
          <a:blip r:embed="rId5"/>
          <a:stretch>
            <a:fillRect/>
          </a:stretch>
        </p:blipFill>
        <p:spPr>
          <a:xfrm>
            <a:off x="1763486" y="2618134"/>
            <a:ext cx="2125979" cy="912784"/>
          </a:xfrm>
          <a:prstGeom prst="rect">
            <a:avLst/>
          </a:prstGeom>
        </p:spPr>
      </p:pic>
      <p:pic>
        <p:nvPicPr>
          <p:cNvPr id="8" name="Picture 7"/>
          <p:cNvPicPr>
            <a:picLocks noChangeAspect="1"/>
          </p:cNvPicPr>
          <p:nvPr/>
        </p:nvPicPr>
        <p:blipFill>
          <a:blip r:embed="rId6"/>
          <a:stretch>
            <a:fillRect/>
          </a:stretch>
        </p:blipFill>
        <p:spPr>
          <a:xfrm>
            <a:off x="7073809" y="4755089"/>
            <a:ext cx="2381250" cy="990600"/>
          </a:xfrm>
          <a:prstGeom prst="rect">
            <a:avLst/>
          </a:prstGeom>
        </p:spPr>
      </p:pic>
      <p:pic>
        <p:nvPicPr>
          <p:cNvPr id="9" name="Picture 8"/>
          <p:cNvPicPr>
            <a:picLocks noChangeAspect="1"/>
          </p:cNvPicPr>
          <p:nvPr/>
        </p:nvPicPr>
        <p:blipFill>
          <a:blip r:embed="rId7"/>
          <a:stretch>
            <a:fillRect/>
          </a:stretch>
        </p:blipFill>
        <p:spPr>
          <a:xfrm>
            <a:off x="1763486" y="4512394"/>
            <a:ext cx="2227163" cy="737995"/>
          </a:xfrm>
          <a:prstGeom prst="rect">
            <a:avLst/>
          </a:prstGeom>
        </p:spPr>
      </p:pic>
      <p:pic>
        <p:nvPicPr>
          <p:cNvPr id="10" name="Picture 9"/>
          <p:cNvPicPr>
            <a:picLocks noChangeAspect="1"/>
          </p:cNvPicPr>
          <p:nvPr/>
        </p:nvPicPr>
        <p:blipFill>
          <a:blip r:embed="rId8"/>
          <a:stretch>
            <a:fillRect/>
          </a:stretch>
        </p:blipFill>
        <p:spPr>
          <a:xfrm>
            <a:off x="8712366" y="2382944"/>
            <a:ext cx="1591811" cy="1692251"/>
          </a:xfrm>
          <a:prstGeom prst="rect">
            <a:avLst/>
          </a:prstGeom>
        </p:spPr>
      </p:pic>
    </p:spTree>
    <p:extLst>
      <p:ext uri="{BB962C8B-B14F-4D97-AF65-F5344CB8AC3E}">
        <p14:creationId xmlns:p14="http://schemas.microsoft.com/office/powerpoint/2010/main" val="68093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b="1" dirty="0" smtClean="0">
                <a:effectLst>
                  <a:outerShdw blurRad="38100" dist="38100" dir="2700000" algn="tl">
                    <a:srgbClr val="000000">
                      <a:alpha val="43137"/>
                    </a:srgbClr>
                  </a:outerShdw>
                </a:effectLst>
              </a:rPr>
              <a:t>Fitness options at SMSU</a:t>
            </a:r>
            <a:endParaRPr lang="en-US" sz="6000" b="1" dirty="0">
              <a:effectLst>
                <a:outerShdw blurRad="38100" dist="38100" dir="2700000" algn="tl">
                  <a:srgbClr val="000000">
                    <a:alpha val="43137"/>
                  </a:srgbClr>
                </a:outerShdw>
              </a:effectLst>
            </a:endParaRP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8254" b="18254"/>
          <a:stretch>
            <a:fillRect/>
          </a:stretch>
        </p:blipFill>
        <p:spPr>
          <a:xfrm>
            <a:off x="5349057" y="456147"/>
            <a:ext cx="2641240" cy="2235813"/>
          </a:xfrm>
        </p:spPr>
      </p:pic>
      <p:sp>
        <p:nvSpPr>
          <p:cNvPr id="9" name="TextBox 8"/>
          <p:cNvSpPr txBox="1"/>
          <p:nvPr/>
        </p:nvSpPr>
        <p:spPr>
          <a:xfrm>
            <a:off x="1523751" y="1160333"/>
            <a:ext cx="5538651" cy="646331"/>
          </a:xfrm>
          <a:prstGeom prst="rect">
            <a:avLst/>
          </a:prstGeom>
          <a:noFill/>
        </p:spPr>
        <p:txBody>
          <a:bodyPr wrap="square" rtlCol="0">
            <a:spAutoFit/>
          </a:bodyPr>
          <a:lstStyle/>
          <a:p>
            <a:r>
              <a:rPr lang="en-US" dirty="0">
                <a:hlinkClick r:id="rId3"/>
              </a:rPr>
              <a:t>https://www.smsu.edu/academics</a:t>
            </a:r>
            <a:r>
              <a:rPr lang="en-US" dirty="0" smtClean="0">
                <a:hlinkClick r:id="rId3"/>
              </a:rPr>
              <a:t>/</a:t>
            </a:r>
            <a:endParaRPr lang="en-US" dirty="0" smtClean="0">
              <a:hlinkClick r:id="rId4"/>
            </a:endParaRPr>
          </a:p>
          <a:p>
            <a:r>
              <a:rPr lang="en-US" dirty="0" smtClean="0">
                <a:hlinkClick r:id="rId4"/>
              </a:rPr>
              <a:t>programs/</a:t>
            </a:r>
            <a:r>
              <a:rPr lang="en-US" dirty="0" err="1" smtClean="0">
                <a:hlinkClick r:id="rId4"/>
              </a:rPr>
              <a:t>exercisescience</a:t>
            </a:r>
            <a:r>
              <a:rPr lang="en-US" dirty="0"/>
              <a:t>/?id=9033</a:t>
            </a:r>
          </a:p>
        </p:txBody>
      </p:sp>
      <p:pic>
        <p:nvPicPr>
          <p:cNvPr id="10" name="Picture 9"/>
          <p:cNvPicPr>
            <a:picLocks noChangeAspect="1"/>
          </p:cNvPicPr>
          <p:nvPr/>
        </p:nvPicPr>
        <p:blipFill>
          <a:blip r:embed="rId5"/>
          <a:stretch>
            <a:fillRect/>
          </a:stretch>
        </p:blipFill>
        <p:spPr>
          <a:xfrm>
            <a:off x="2624546" y="3917190"/>
            <a:ext cx="2967446" cy="1978297"/>
          </a:xfrm>
          <a:prstGeom prst="rect">
            <a:avLst/>
          </a:prstGeom>
        </p:spPr>
      </p:pic>
      <p:sp>
        <p:nvSpPr>
          <p:cNvPr id="11" name="TextBox 10"/>
          <p:cNvSpPr txBox="1"/>
          <p:nvPr/>
        </p:nvSpPr>
        <p:spPr>
          <a:xfrm>
            <a:off x="3919449" y="2953570"/>
            <a:ext cx="4166461" cy="1200329"/>
          </a:xfrm>
          <a:prstGeom prst="rect">
            <a:avLst/>
          </a:prstGeom>
          <a:noFill/>
        </p:spPr>
        <p:txBody>
          <a:bodyPr wrap="square" rtlCol="0">
            <a:spAutoFit/>
          </a:bodyPr>
          <a:lstStyle/>
          <a:p>
            <a:pPr fontAlgn="base"/>
            <a:r>
              <a:rPr lang="en-US" b="1" dirty="0"/>
              <a:t>Semester Membership- $35</a:t>
            </a:r>
          </a:p>
          <a:p>
            <a:pPr fontAlgn="base"/>
            <a:r>
              <a:rPr lang="en-US" b="1" dirty="0"/>
              <a:t>School Year Membership - $70</a:t>
            </a:r>
          </a:p>
          <a:p>
            <a:pPr fontAlgn="base"/>
            <a:r>
              <a:rPr lang="en-US" b="1" dirty="0"/>
              <a:t>Yearly Membership - $</a:t>
            </a:r>
            <a:r>
              <a:rPr lang="en-US" b="1" dirty="0" smtClean="0"/>
              <a:t>75</a:t>
            </a:r>
          </a:p>
          <a:p>
            <a:pPr fontAlgn="base"/>
            <a:endParaRPr lang="en-US" b="1" dirty="0"/>
          </a:p>
        </p:txBody>
      </p:sp>
      <p:pic>
        <p:nvPicPr>
          <p:cNvPr id="12" name="Picture 11"/>
          <p:cNvPicPr>
            <a:picLocks noChangeAspect="1"/>
          </p:cNvPicPr>
          <p:nvPr/>
        </p:nvPicPr>
        <p:blipFill>
          <a:blip r:embed="rId6"/>
          <a:stretch>
            <a:fillRect/>
          </a:stretch>
        </p:blipFill>
        <p:spPr>
          <a:xfrm>
            <a:off x="5172891" y="4722404"/>
            <a:ext cx="2967446" cy="1978297"/>
          </a:xfrm>
          <a:prstGeom prst="rect">
            <a:avLst/>
          </a:prstGeom>
        </p:spPr>
      </p:pic>
      <p:pic>
        <p:nvPicPr>
          <p:cNvPr id="13" name="Picture 12"/>
          <p:cNvPicPr>
            <a:picLocks noChangeAspect="1"/>
          </p:cNvPicPr>
          <p:nvPr/>
        </p:nvPicPr>
        <p:blipFill>
          <a:blip r:embed="rId7"/>
          <a:stretch>
            <a:fillRect/>
          </a:stretch>
        </p:blipFill>
        <p:spPr>
          <a:xfrm>
            <a:off x="186146" y="4833801"/>
            <a:ext cx="2857500" cy="1866900"/>
          </a:xfrm>
          <a:prstGeom prst="rect">
            <a:avLst/>
          </a:prstGeom>
        </p:spPr>
      </p:pic>
      <p:sp>
        <p:nvSpPr>
          <p:cNvPr id="14" name="TextBox 13"/>
          <p:cNvSpPr txBox="1"/>
          <p:nvPr/>
        </p:nvSpPr>
        <p:spPr>
          <a:xfrm>
            <a:off x="259874" y="2326802"/>
            <a:ext cx="3712028" cy="107721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SMSU Fitness Facilities</a:t>
            </a:r>
            <a:endParaRPr lang="en-US" sz="3200" b="1" dirty="0">
              <a:effectLst>
                <a:outerShdw blurRad="38100" dist="38100" dir="2700000" algn="tl">
                  <a:srgbClr val="000000">
                    <a:alpha val="43137"/>
                  </a:srgbClr>
                </a:outerShdw>
              </a:effectLst>
            </a:endParaRPr>
          </a:p>
        </p:txBody>
      </p:sp>
      <p:sp>
        <p:nvSpPr>
          <p:cNvPr id="16" name="Rectangle 15"/>
          <p:cNvSpPr/>
          <p:nvPr/>
        </p:nvSpPr>
        <p:spPr>
          <a:xfrm>
            <a:off x="304619" y="205947"/>
            <a:ext cx="3757929" cy="1077218"/>
          </a:xfrm>
          <a:prstGeom prst="rect">
            <a:avLst/>
          </a:prstGeom>
        </p:spPr>
        <p:txBody>
          <a:bodyPr wrap="square">
            <a:spAutoFit/>
          </a:bodyPr>
          <a:lstStyle/>
          <a:p>
            <a:r>
              <a:rPr lang="en-US" sz="3200" b="1" dirty="0">
                <a:effectLst>
                  <a:outerShdw blurRad="38100" dist="38100" dir="2700000" algn="tl">
                    <a:srgbClr val="000000">
                      <a:alpha val="43137"/>
                    </a:srgbClr>
                  </a:outerShdw>
                </a:effectLst>
              </a:rPr>
              <a:t>SMSU Exercise Science </a:t>
            </a:r>
            <a:r>
              <a:rPr lang="en-US" sz="3200" b="1" dirty="0" smtClean="0">
                <a:effectLst>
                  <a:outerShdw blurRad="38100" dist="38100" dir="2700000" algn="tl">
                    <a:srgbClr val="000000">
                      <a:alpha val="43137"/>
                    </a:srgbClr>
                  </a:outerShdw>
                </a:effectLst>
              </a:rPr>
              <a:t>programs</a:t>
            </a:r>
            <a:endParaRPr lang="en-US" sz="3200" b="1" dirty="0"/>
          </a:p>
        </p:txBody>
      </p:sp>
      <p:sp>
        <p:nvSpPr>
          <p:cNvPr id="17" name="TextBox 16">
            <a:hlinkClick r:id="rId8"/>
          </p:cNvPr>
          <p:cNvSpPr txBox="1"/>
          <p:nvPr/>
        </p:nvSpPr>
        <p:spPr>
          <a:xfrm>
            <a:off x="259874" y="3249200"/>
            <a:ext cx="3436123" cy="646331"/>
          </a:xfrm>
          <a:prstGeom prst="rect">
            <a:avLst/>
          </a:prstGeom>
          <a:noFill/>
        </p:spPr>
        <p:txBody>
          <a:bodyPr wrap="square" rtlCol="0">
            <a:spAutoFit/>
          </a:bodyPr>
          <a:lstStyle/>
          <a:p>
            <a:r>
              <a:rPr lang="en-US" dirty="0"/>
              <a:t>https://</a:t>
            </a:r>
            <a:r>
              <a:rPr lang="en-US" dirty="0">
                <a:hlinkClick r:id="rId8"/>
              </a:rPr>
              <a:t>www.smsu.edu/campuslife/fitnesscenter</a:t>
            </a:r>
            <a:r>
              <a:rPr lang="en-US" dirty="0"/>
              <a:t>/</a:t>
            </a:r>
          </a:p>
        </p:txBody>
      </p:sp>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32812" y="290649"/>
            <a:ext cx="3125787" cy="2877260"/>
          </a:xfrm>
        </p:spPr>
        <p:txBody>
          <a:bodyPr>
            <a:normAutofit/>
          </a:bodyPr>
          <a:lstStyle/>
          <a:p>
            <a:r>
              <a:rPr lang="en-US" sz="4400" dirty="0" smtClean="0"/>
              <a:t>Free options – get more active!</a:t>
            </a:r>
            <a:endParaRPr lang="en-US" sz="4400" dirty="0"/>
          </a:p>
        </p:txBody>
      </p:sp>
      <p:sp>
        <p:nvSpPr>
          <p:cNvPr id="8" name="TextBox 7"/>
          <p:cNvSpPr txBox="1"/>
          <p:nvPr/>
        </p:nvSpPr>
        <p:spPr>
          <a:xfrm>
            <a:off x="581892" y="290650"/>
            <a:ext cx="7259782" cy="5909310"/>
          </a:xfrm>
          <a:prstGeom prst="rect">
            <a:avLst/>
          </a:prstGeom>
          <a:noFill/>
        </p:spPr>
        <p:txBody>
          <a:bodyPr wrap="square" rtlCol="0">
            <a:spAutoFit/>
          </a:bodyPr>
          <a:lstStyle/>
          <a:p>
            <a:r>
              <a:rPr lang="en-US" dirty="0" smtClean="0"/>
              <a:t>Body weight exercises</a:t>
            </a:r>
          </a:p>
          <a:p>
            <a:r>
              <a:rPr lang="en-US" dirty="0" smtClean="0">
                <a:hlinkClick r:id="rId2"/>
              </a:rPr>
              <a:t>http://greatist.com/fitness/no-gym-bodyweight-workout-infographic</a:t>
            </a:r>
            <a:endParaRPr lang="en-US" dirty="0" smtClean="0"/>
          </a:p>
          <a:p>
            <a:endParaRPr lang="en-US" dirty="0"/>
          </a:p>
          <a:p>
            <a:r>
              <a:rPr lang="en-US" dirty="0" smtClean="0"/>
              <a:t>Apps – there is an app for that!</a:t>
            </a:r>
          </a:p>
          <a:p>
            <a:r>
              <a:rPr lang="en-US" dirty="0" smtClean="0">
                <a:hlinkClick r:id="rId3"/>
              </a:rPr>
              <a:t>http://www.myfitnesspal.com/mobile/iphone</a:t>
            </a:r>
            <a:endParaRPr lang="en-US" dirty="0" smtClean="0"/>
          </a:p>
          <a:p>
            <a:endParaRPr lang="en-US" dirty="0" smtClean="0"/>
          </a:p>
          <a:p>
            <a:endParaRPr lang="en-US" dirty="0"/>
          </a:p>
          <a:p>
            <a:r>
              <a:rPr lang="en-US" dirty="0" smtClean="0"/>
              <a:t>Use your surroundings – stairs, hills, lifting everyday things</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Walk </a:t>
            </a:r>
            <a:r>
              <a:rPr lang="en-US" dirty="0" err="1" smtClean="0"/>
              <a:t>walk</a:t>
            </a:r>
            <a:r>
              <a:rPr lang="en-US" dirty="0" smtClean="0"/>
              <a:t> </a:t>
            </a:r>
            <a:r>
              <a:rPr lang="en-US" dirty="0" err="1" smtClean="0"/>
              <a:t>walk</a:t>
            </a:r>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9" name="Picture 8"/>
          <p:cNvPicPr>
            <a:picLocks noChangeAspect="1"/>
          </p:cNvPicPr>
          <p:nvPr/>
        </p:nvPicPr>
        <p:blipFill>
          <a:blip r:embed="rId4"/>
          <a:stretch>
            <a:fillRect/>
          </a:stretch>
        </p:blipFill>
        <p:spPr>
          <a:xfrm>
            <a:off x="6885709" y="1011381"/>
            <a:ext cx="1146464" cy="2035559"/>
          </a:xfrm>
          <a:prstGeom prst="rect">
            <a:avLst/>
          </a:prstGeom>
        </p:spPr>
      </p:pic>
      <p:pic>
        <p:nvPicPr>
          <p:cNvPr id="10" name="Picture 9" descr="Spazieren gehen Kalorienverbrauch – Sport und Erholung kombinier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3895" y="2519216"/>
            <a:ext cx="2351813" cy="1567875"/>
          </a:xfrm>
          <a:prstGeom prst="rect">
            <a:avLst/>
          </a:prstGeom>
        </p:spPr>
      </p:pic>
      <p:pic>
        <p:nvPicPr>
          <p:cNvPr id="11" name="Picture 10" descr="Woman &amp; Dog Walking Free Stock Photo - Public Domain Pictur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8796" y="4050439"/>
            <a:ext cx="1510145" cy="2265218"/>
          </a:xfrm>
          <a:prstGeom prst="rect">
            <a:avLst/>
          </a:prstGeom>
        </p:spPr>
      </p:pic>
      <p:pic>
        <p:nvPicPr>
          <p:cNvPr id="12" name="Picture 11" descr="Professional Walking Stairs Stock Photo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1200" y="2959120"/>
            <a:ext cx="2372695" cy="2167061"/>
          </a:xfrm>
          <a:prstGeom prst="rect">
            <a:avLst/>
          </a:prstGeom>
        </p:spPr>
      </p:pic>
      <p:pic>
        <p:nvPicPr>
          <p:cNvPr id="13" name="Picture 12" descr="Snow Chatting - Cycling in Winter in Copenhagen | Flickr - Photo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55273" y="4771832"/>
            <a:ext cx="2831870" cy="1884963"/>
          </a:xfrm>
          <a:prstGeom prst="rect">
            <a:avLst/>
          </a:prstGeom>
        </p:spPr>
      </p:pic>
      <p:pic>
        <p:nvPicPr>
          <p:cNvPr id="14" name="Picture 13" descr="Image or a woman's feet wearing one dress shoe and one tennis sho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8941" y="3237737"/>
            <a:ext cx="2685907" cy="2013381"/>
          </a:xfrm>
          <a:prstGeom prst="rect">
            <a:avLst/>
          </a:prstGeom>
        </p:spPr>
      </p:pic>
    </p:spTree>
    <p:extLst>
      <p:ext uri="{BB962C8B-B14F-4D97-AF65-F5344CB8AC3E}">
        <p14:creationId xmlns:p14="http://schemas.microsoft.com/office/powerpoint/2010/main" val="106542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n-US" sz="2800" dirty="0" smtClean="0"/>
              <a:t>Wellness Challenge</a:t>
            </a:r>
            <a:endParaRPr lang="en-US" sz="2800" dirty="0"/>
          </a:p>
        </p:txBody>
      </p:sp>
      <p:sp>
        <p:nvSpPr>
          <p:cNvPr id="3" name="Title 2"/>
          <p:cNvSpPr>
            <a:spLocks noGrp="1"/>
          </p:cNvSpPr>
          <p:nvPr>
            <p:ph type="title"/>
          </p:nvPr>
        </p:nvSpPr>
        <p:spPr/>
        <p:txBody>
          <a:bodyPr>
            <a:normAutofit/>
          </a:bodyPr>
          <a:lstStyle/>
          <a:p>
            <a:r>
              <a:rPr lang="en-US" sz="5400" dirty="0" err="1" smtClean="0"/>
              <a:t>Livin</a:t>
            </a:r>
            <a:r>
              <a:rPr lang="en-US" sz="5400" dirty="0" smtClean="0"/>
              <a:t> fit </a:t>
            </a:r>
            <a:r>
              <a:rPr lang="en-US" sz="5400" dirty="0" err="1" smtClean="0"/>
              <a:t>swmn</a:t>
            </a:r>
            <a:r>
              <a:rPr lang="en-US" sz="5400" dirty="0" smtClean="0"/>
              <a:t> </a:t>
            </a:r>
            <a:endParaRPr lang="en-US" sz="5400" dirty="0"/>
          </a:p>
        </p:txBody>
      </p:sp>
      <p:sp>
        <p:nvSpPr>
          <p:cNvPr id="5" name="Rectangle 4"/>
          <p:cNvSpPr/>
          <p:nvPr/>
        </p:nvSpPr>
        <p:spPr>
          <a:xfrm>
            <a:off x="300960" y="360753"/>
            <a:ext cx="5028688" cy="2862322"/>
          </a:xfrm>
          <a:prstGeom prst="rect">
            <a:avLst/>
          </a:prstGeom>
        </p:spPr>
        <p:txBody>
          <a:bodyPr wrap="square">
            <a:spAutoFit/>
          </a:bodyPr>
          <a:lstStyle/>
          <a:p>
            <a:r>
              <a:rPr lang="en-US" smtClean="0">
                <a:latin typeface="Calibri" panose="020F0502020204030204" pitchFamily="34" charset="0"/>
                <a:ea typeface="Calibri" panose="020F0502020204030204" pitchFamily="34" charset="0"/>
                <a:cs typeface="Times New Roman" panose="02020603050405020304" pitchFamily="18" charset="0"/>
              </a:rPr>
              <a:t>January </a:t>
            </a:r>
            <a:r>
              <a:rPr lang="en-US" dirty="0">
                <a:latin typeface="Calibri" panose="020F0502020204030204" pitchFamily="34" charset="0"/>
                <a:ea typeface="Calibri" panose="020F0502020204030204" pitchFamily="34" charset="0"/>
                <a:cs typeface="Times New Roman" panose="02020603050405020304" pitchFamily="18" charset="0"/>
              </a:rPr>
              <a:t>9</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join Anytime fitness, </a:t>
            </a:r>
            <a:r>
              <a:rPr lang="en-US" dirty="0" err="1">
                <a:latin typeface="Calibri" panose="020F0502020204030204" pitchFamily="34" charset="0"/>
                <a:ea typeface="Calibri" panose="020F0502020204030204" pitchFamily="34" charset="0"/>
                <a:cs typeface="Times New Roman" panose="02020603050405020304" pitchFamily="18" charset="0"/>
              </a:rPr>
              <a:t>Borchs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HyVee</a:t>
            </a:r>
            <a:r>
              <a:rPr lang="en-US" dirty="0">
                <a:latin typeface="Calibri" panose="020F0502020204030204" pitchFamily="34" charset="0"/>
                <a:ea typeface="Calibri" panose="020F0502020204030204" pitchFamily="34" charset="0"/>
                <a:cs typeface="Times New Roman" panose="02020603050405020304" pitchFamily="18" charset="0"/>
              </a:rPr>
              <a:t>, the Escape Spa, Health Source Chiropractic, SMSU Exercise Science Department and The Bend Studio for an 8 week Health and Wellness Challenge! Adults, kids and teams are all encouraged to sign up! Over $500 in prizes will be awarded and the grand prize winners will get the chance to donate additional funds to their favorite local charity! See the Chamber website or visit the Facebook page </a:t>
            </a:r>
            <a:r>
              <a:rPr lang="en-US" b="1" dirty="0" err="1">
                <a:latin typeface="Calibri" panose="020F0502020204030204" pitchFamily="34" charset="0"/>
                <a:ea typeface="Calibri" panose="020F0502020204030204" pitchFamily="34" charset="0"/>
                <a:cs typeface="Times New Roman" panose="02020603050405020304" pitchFamily="18" charset="0"/>
              </a:rPr>
              <a:t>Livin</a:t>
            </a:r>
            <a:r>
              <a:rPr lang="en-US" b="1" dirty="0">
                <a:latin typeface="Calibri" panose="020F0502020204030204" pitchFamily="34" charset="0"/>
                <a:ea typeface="Calibri" panose="020F0502020204030204" pitchFamily="34" charset="0"/>
                <a:cs typeface="Times New Roman" panose="02020603050405020304" pitchFamily="18" charset="0"/>
              </a:rPr>
              <a:t>’ Fit SWMN </a:t>
            </a:r>
            <a:r>
              <a:rPr lang="en-US" dirty="0">
                <a:latin typeface="Calibri" panose="020F0502020204030204" pitchFamily="34" charset="0"/>
                <a:ea typeface="Calibri" panose="020F0502020204030204" pitchFamily="34" charset="0"/>
                <a:cs typeface="Times New Roman" panose="02020603050405020304" pitchFamily="18" charset="0"/>
              </a:rPr>
              <a:t>for more details</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05856" y="99513"/>
            <a:ext cx="6025036" cy="2705556"/>
          </a:xfrm>
          <a:prstGeom prst="rect">
            <a:avLst/>
          </a:prstGeom>
        </p:spPr>
      </p:pic>
      <p:sp>
        <p:nvSpPr>
          <p:cNvPr id="8" name="Rectangle 7"/>
          <p:cNvSpPr/>
          <p:nvPr/>
        </p:nvSpPr>
        <p:spPr>
          <a:xfrm>
            <a:off x="1881051" y="3641080"/>
            <a:ext cx="6279470" cy="2862322"/>
          </a:xfrm>
          <a:prstGeom prst="rect">
            <a:avLst/>
          </a:prstGeom>
        </p:spPr>
        <p:txBody>
          <a:bodyPr wrap="square">
            <a:spAutoFit/>
          </a:bodyPr>
          <a:lstStyle/>
          <a:p>
            <a:r>
              <a:rPr lang="en-US" dirty="0"/>
              <a:t>Participation Information – Steps to SUCCESS!</a:t>
            </a:r>
          </a:p>
          <a:p>
            <a:endParaRPr lang="en-US" dirty="0"/>
          </a:p>
          <a:p>
            <a:r>
              <a:rPr lang="en-US" dirty="0"/>
              <a:t>1.	Get Registered! Groups, Families and Individuals are encouraged to participate!</a:t>
            </a:r>
          </a:p>
          <a:p>
            <a:r>
              <a:rPr lang="en-US" dirty="0"/>
              <a:t>2.	Get Social - Share Healthy Selfies and your motivation </a:t>
            </a:r>
          </a:p>
          <a:p>
            <a:r>
              <a:rPr lang="en-US" dirty="0"/>
              <a:t>with the group on Facebook by using #</a:t>
            </a:r>
            <a:r>
              <a:rPr lang="en-US" dirty="0" err="1"/>
              <a:t>SWMNLivinFit</a:t>
            </a:r>
            <a:endParaRPr lang="en-US" dirty="0"/>
          </a:p>
          <a:p>
            <a:r>
              <a:rPr lang="en-US" dirty="0"/>
              <a:t>3.	Get to the Kick off and Get your Swag- January 9th, 2017</a:t>
            </a:r>
          </a:p>
          <a:p>
            <a:r>
              <a:rPr lang="en-US" dirty="0"/>
              <a:t>4.	Get </a:t>
            </a:r>
            <a:r>
              <a:rPr lang="en-US" dirty="0" err="1"/>
              <a:t>Movin</a:t>
            </a:r>
            <a:r>
              <a:rPr lang="en-US" dirty="0"/>
              <a:t>’ &amp; </a:t>
            </a:r>
            <a:r>
              <a:rPr lang="en-US" dirty="0" err="1"/>
              <a:t>Livin</a:t>
            </a:r>
            <a:r>
              <a:rPr lang="en-US" dirty="0"/>
              <a:t>’ Fit – Check off your bingo card at local participating businesses!  </a:t>
            </a:r>
          </a:p>
        </p:txBody>
      </p:sp>
    </p:spTree>
    <p:extLst>
      <p:ext uri="{BB962C8B-B14F-4D97-AF65-F5344CB8AC3E}">
        <p14:creationId xmlns:p14="http://schemas.microsoft.com/office/powerpoint/2010/main" val="170799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Questions?</a:t>
            </a:r>
            <a:endParaRPr lang="en-US" sz="4400" dirty="0"/>
          </a:p>
        </p:txBody>
      </p:sp>
      <p:pic>
        <p:nvPicPr>
          <p:cNvPr id="6" name="Picture Placeholder 5" descr="... we are asking you for your science questions, which we'll then pose to"/>
          <p:cNvPicPr>
            <a:picLocks noGrp="1" noChangeAspect="1"/>
          </p:cNvPicPr>
          <p:nvPr>
            <p:ph type="pic" idx="1"/>
          </p:nvPr>
        </p:nvPicPr>
        <p:blipFill>
          <a:blip r:embed="rId2">
            <a:extLst>
              <a:ext uri="{28A0092B-C50C-407E-A947-70E740481C1C}">
                <a14:useLocalDpi xmlns:a14="http://schemas.microsoft.com/office/drawing/2010/main" val="0"/>
              </a:ext>
            </a:extLst>
          </a:blip>
          <a:srcRect t="7672" b="7672"/>
          <a:stretch>
            <a:fillRect/>
          </a:stretch>
        </p:blipFill>
        <p:spPr/>
      </p:pic>
    </p:spTree>
    <p:extLst>
      <p:ext uri="{BB962C8B-B14F-4D97-AF65-F5344CB8AC3E}">
        <p14:creationId xmlns:p14="http://schemas.microsoft.com/office/powerpoint/2010/main" val="202131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effectLst>
                  <a:outerShdw blurRad="38100" dist="38100" dir="2700000" algn="tl">
                    <a:srgbClr val="000000">
                      <a:alpha val="43137"/>
                    </a:srgbClr>
                  </a:outerShdw>
                </a:effectLst>
              </a:rPr>
              <a:t>Objectives of this presentation:</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dirty="0" smtClean="0"/>
              <a:t>The active workday – how to incorporate more movement in your day!</a:t>
            </a:r>
          </a:p>
          <a:p>
            <a:r>
              <a:rPr lang="en-US" sz="3600" dirty="0" smtClean="0"/>
              <a:t>Wellness options for faculty and staff</a:t>
            </a:r>
          </a:p>
          <a:p>
            <a:r>
              <a:rPr lang="en-US" sz="3600" dirty="0" smtClean="0"/>
              <a:t>Fitness opportunities on campus</a:t>
            </a:r>
            <a:endParaRPr lang="en-US" sz="3600"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63148" y="1005841"/>
            <a:ext cx="9768214" cy="3788227"/>
          </a:xfrm>
          <a:prstGeom prst="rect">
            <a:avLst/>
          </a:prstGeom>
        </p:spPr>
      </p:pic>
    </p:spTree>
    <p:extLst>
      <p:ext uri="{BB962C8B-B14F-4D97-AF65-F5344CB8AC3E}">
        <p14:creationId xmlns:p14="http://schemas.microsoft.com/office/powerpoint/2010/main" val="39094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causing </a:t>
            </a:r>
            <a:r>
              <a:rPr lang="en-US" dirty="0" err="1" smtClean="0"/>
              <a:t>americans</a:t>
            </a:r>
            <a:r>
              <a:rPr lang="en-US" dirty="0" smtClean="0"/>
              <a:t> to become overweight?</a:t>
            </a:r>
            <a:endParaRPr lang="en-US" dirty="0"/>
          </a:p>
        </p:txBody>
      </p:sp>
      <p:sp>
        <p:nvSpPr>
          <p:cNvPr id="3" name="Content Placeholder 2"/>
          <p:cNvSpPr>
            <a:spLocks noGrp="1"/>
          </p:cNvSpPr>
          <p:nvPr>
            <p:ph sz="half" idx="1"/>
          </p:nvPr>
        </p:nvSpPr>
        <p:spPr/>
        <p:txBody>
          <a:bodyPr/>
          <a:lstStyle/>
          <a:p>
            <a:r>
              <a:rPr lang="en-US" dirty="0" smtClean="0"/>
              <a:t>Poor calorie choices</a:t>
            </a:r>
          </a:p>
          <a:p>
            <a:r>
              <a:rPr lang="en-US" dirty="0" smtClean="0"/>
              <a:t>Sedentary lifestyle</a:t>
            </a:r>
          </a:p>
          <a:p>
            <a:r>
              <a:rPr lang="en-US" dirty="0" smtClean="0"/>
              <a:t>Positive caloric balance</a:t>
            </a:r>
          </a:p>
          <a:p>
            <a:endParaRPr lang="en-US" dirty="0"/>
          </a:p>
          <a:p>
            <a:endParaRPr lang="en-US" dirty="0" smtClean="0"/>
          </a:p>
        </p:txBody>
      </p:sp>
      <p:graphicFrame>
        <p:nvGraphicFramePr>
          <p:cNvPr id="6" name="Content Placeholder 5" descr="Gear" title="SmartArt"/>
          <p:cNvGraphicFramePr>
            <a:graphicFrameLocks noGrp="1"/>
          </p:cNvGraphicFramePr>
          <p:nvPr>
            <p:ph sz="half" idx="2"/>
            <p:extLst>
              <p:ext uri="{D42A27DB-BD31-4B8C-83A1-F6EECF244321}">
                <p14:modId xmlns:p14="http://schemas.microsoft.com/office/powerpoint/2010/main" val="688947116"/>
              </p:ext>
            </p:extLst>
          </p:nvPr>
        </p:nvGraphicFramePr>
        <p:xfrm>
          <a:off x="6172200" y="1714500"/>
          <a:ext cx="4495800" cy="4462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flipH="1">
            <a:off x="8123791" y="-117566"/>
            <a:ext cx="340940" cy="510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034796" y="37324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29692" y="3732405"/>
            <a:ext cx="3887782" cy="1077218"/>
          </a:xfrm>
          <a:prstGeom prst="rect">
            <a:avLst/>
          </a:prstGeom>
          <a:noFill/>
        </p:spPr>
        <p:txBody>
          <a:bodyPr wrap="square" rtlCol="0">
            <a:spAutoFit/>
          </a:bodyPr>
          <a:lstStyle/>
          <a:p>
            <a:r>
              <a:rPr lang="en-US" sz="3200" dirty="0" smtClean="0"/>
              <a:t>Difficulty with weight management</a:t>
            </a:r>
            <a:endParaRPr lang="en-US" sz="3200" dirty="0"/>
          </a:p>
        </p:txBody>
      </p:sp>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talking about this?</a:t>
            </a:r>
            <a:endParaRPr lang="en-US" dirty="0"/>
          </a:p>
        </p:txBody>
      </p:sp>
      <p:sp>
        <p:nvSpPr>
          <p:cNvPr id="3" name="Content Placeholder 2"/>
          <p:cNvSpPr>
            <a:spLocks noGrp="1"/>
          </p:cNvSpPr>
          <p:nvPr>
            <p:ph sz="half" idx="1"/>
          </p:nvPr>
        </p:nvSpPr>
        <p:spPr>
          <a:xfrm>
            <a:off x="1524000" y="1714500"/>
            <a:ext cx="9617612" cy="4462272"/>
          </a:xfrm>
        </p:spPr>
        <p:txBody>
          <a:bodyPr/>
          <a:lstStyle/>
          <a:p>
            <a:r>
              <a:rPr lang="en-US" u="sng" dirty="0" smtClean="0"/>
              <a:t>Surgeon General of the United States:  </a:t>
            </a:r>
          </a:p>
          <a:p>
            <a:r>
              <a:rPr lang="en-US" dirty="0" smtClean="0"/>
              <a:t>“The </a:t>
            </a:r>
            <a:r>
              <a:rPr lang="en-US" dirty="0"/>
              <a:t>crisis is obesity. It’s the fastest-growing cause of disease and death in America. And it’s completely </a:t>
            </a:r>
            <a:r>
              <a:rPr lang="en-US" dirty="0" smtClean="0"/>
              <a:t>preventable.  Nearly </a:t>
            </a:r>
            <a:r>
              <a:rPr lang="en-US" dirty="0"/>
              <a:t>two out of every three Americans are overweight or obese. </a:t>
            </a:r>
            <a:r>
              <a:rPr lang="en-US" dirty="0" smtClean="0"/>
              <a:t>  One </a:t>
            </a:r>
            <a:r>
              <a:rPr lang="en-US" dirty="0"/>
              <a:t>out of every eight deaths in America is caused by an illness directly related to overweight and obesity. </a:t>
            </a:r>
            <a:r>
              <a:rPr lang="en-US" dirty="0" smtClean="0"/>
              <a:t>“</a:t>
            </a:r>
          </a:p>
          <a:p>
            <a:r>
              <a:rPr lang="en-US" u="sng" dirty="0" smtClean="0"/>
              <a:t>Steven Hawking:</a:t>
            </a:r>
          </a:p>
          <a:p>
            <a:r>
              <a:rPr lang="en-US" dirty="0"/>
              <a:t>For what it’s worth, how being sedentary has become a major problem,” Hawking says and then pauses, “is beyond my understanding</a:t>
            </a:r>
            <a:r>
              <a:rPr lang="en-US" dirty="0" smtClean="0"/>
              <a:t>.”</a:t>
            </a:r>
          </a:p>
          <a:p>
            <a:pPr marL="45720" indent="0">
              <a:buNone/>
            </a:pPr>
            <a:r>
              <a:rPr lang="en-US" dirty="0" smtClean="0"/>
              <a:t>	</a:t>
            </a:r>
            <a:r>
              <a:rPr lang="en-US" dirty="0" smtClean="0">
                <a:hlinkClick r:id="rId2"/>
              </a:rPr>
              <a:t>http://www.huffingtonpost.com/entry/stephen-hawking-obesity-psa_us_583f04b8e4b04fcaa4d61c29</a:t>
            </a:r>
            <a:endParaRPr lang="en-US" dirty="0"/>
          </a:p>
          <a:p>
            <a:pPr marL="365760" lvl="1" indent="0">
              <a:buNone/>
            </a:pPr>
            <a:endParaRPr lang="en-US" dirty="0"/>
          </a:p>
        </p:txBody>
      </p:sp>
    </p:spTree>
    <p:extLst>
      <p:ext uri="{BB962C8B-B14F-4D97-AF65-F5344CB8AC3E}">
        <p14:creationId xmlns:p14="http://schemas.microsoft.com/office/powerpoint/2010/main" val="13499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79" y="3572692"/>
            <a:ext cx="10515600" cy="2743200"/>
          </a:xfrm>
        </p:spPr>
        <p:txBody>
          <a:bodyPr/>
          <a:lstStyle/>
          <a:p>
            <a:r>
              <a:rPr lang="en-US" dirty="0" smtClean="0"/>
              <a:t>How do we combat this?</a:t>
            </a:r>
            <a:br>
              <a:rPr lang="en-US" dirty="0" smtClean="0"/>
            </a:br>
            <a:r>
              <a:rPr lang="en-US" dirty="0" smtClean="0"/>
              <a:t>With movement !</a:t>
            </a:r>
            <a:br>
              <a:rPr lang="en-US" dirty="0" smtClean="0"/>
            </a:br>
            <a:endParaRPr lang="en-US" dirty="0"/>
          </a:p>
        </p:txBody>
      </p:sp>
      <p:pic>
        <p:nvPicPr>
          <p:cNvPr id="5" name="hdcTmpvDO0I"/>
          <p:cNvPicPr>
            <a:picLocks noRot="1" noChangeAspect="1"/>
          </p:cNvPicPr>
          <p:nvPr>
            <a:videoFile r:link="rId1"/>
          </p:nvPr>
        </p:nvPicPr>
        <p:blipFill>
          <a:blip r:embed="rId3"/>
          <a:stretch>
            <a:fillRect/>
          </a:stretch>
        </p:blipFill>
        <p:spPr>
          <a:xfrm>
            <a:off x="2882537" y="601708"/>
            <a:ext cx="6718663" cy="3779248"/>
          </a:xfrm>
          <a:prstGeom prst="rect">
            <a:avLst/>
          </a:prstGeom>
        </p:spPr>
      </p:pic>
    </p:spTree>
    <p:extLst>
      <p:ext uri="{BB962C8B-B14F-4D97-AF65-F5344CB8AC3E}">
        <p14:creationId xmlns:p14="http://schemas.microsoft.com/office/powerpoint/2010/main" val="256224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85" y="576774"/>
            <a:ext cx="10515600" cy="826477"/>
          </a:xfrm>
        </p:spPr>
        <p:txBody>
          <a:bodyPr>
            <a:normAutofit fontScale="90000"/>
          </a:bodyPr>
          <a:lstStyle/>
          <a:p>
            <a:r>
              <a:rPr lang="en-US" dirty="0" smtClean="0">
                <a:solidFill>
                  <a:schemeClr val="accent1"/>
                </a:solidFill>
              </a:rPr>
              <a:t>NEAT – NON Exercise ACTIVITY THERMOGENESIS</a:t>
            </a:r>
            <a:endParaRPr lang="en-US" dirty="0">
              <a:solidFill>
                <a:schemeClr val="accent1"/>
              </a:solidFill>
            </a:endParaRPr>
          </a:p>
        </p:txBody>
      </p:sp>
      <p:sp>
        <p:nvSpPr>
          <p:cNvPr id="3" name="Text Placeholder 2"/>
          <p:cNvSpPr>
            <a:spLocks noGrp="1"/>
          </p:cNvSpPr>
          <p:nvPr>
            <p:ph type="body" idx="1"/>
          </p:nvPr>
        </p:nvSpPr>
        <p:spPr>
          <a:xfrm>
            <a:off x="859985" y="1403251"/>
            <a:ext cx="10515600" cy="2423160"/>
          </a:xfrm>
        </p:spPr>
        <p:txBody>
          <a:bodyPr>
            <a:normAutofit fontScale="70000" lnSpcReduction="20000"/>
          </a:bodyPr>
          <a:lstStyle/>
          <a:p>
            <a:endParaRPr lang="en-US" sz="3300" cap="none" dirty="0" smtClean="0">
              <a:hlinkClick r:id="rId2"/>
            </a:endParaRPr>
          </a:p>
          <a:p>
            <a:r>
              <a:rPr lang="en-US" sz="3300" cap="none" dirty="0" smtClean="0">
                <a:hlinkClick r:id="rId2"/>
              </a:rPr>
              <a:t> The energy expenditure of all physical activities other than volitional </a:t>
            </a:r>
          </a:p>
          <a:p>
            <a:r>
              <a:rPr lang="en-US" sz="3300" cap="none" dirty="0" smtClean="0">
                <a:hlinkClick r:id="rId2"/>
              </a:rPr>
              <a:t>sporting-like exercise</a:t>
            </a:r>
          </a:p>
          <a:p>
            <a:r>
              <a:rPr lang="en-US" sz="3300" cap="none" dirty="0" smtClean="0">
                <a:hlinkClick r:id="rId2"/>
              </a:rPr>
              <a:t>NEAT is all the moving around you do that’s separate from the time you spend intentionally exercising (at the gym or out running, etc.)</a:t>
            </a:r>
          </a:p>
          <a:p>
            <a:endParaRPr lang="en-US" sz="2900" dirty="0" smtClean="0">
              <a:hlinkClick r:id="rId2"/>
            </a:endParaRPr>
          </a:p>
          <a:p>
            <a:endParaRPr lang="en-US" sz="2900" dirty="0">
              <a:hlinkClick r:id="rId2"/>
            </a:endParaRPr>
          </a:p>
          <a:p>
            <a:endParaRPr lang="en-US" sz="2900" dirty="0">
              <a:hlinkClick r:id="rId2"/>
            </a:endParaRPr>
          </a:p>
          <a:p>
            <a:endParaRPr lang="en-US" sz="2900" dirty="0" smtClean="0">
              <a:hlinkClick r:id="rId2"/>
            </a:endParaRPr>
          </a:p>
          <a:p>
            <a:r>
              <a:rPr lang="en-US" sz="2900" dirty="0" smtClean="0">
                <a:hlinkClick r:id="rId2"/>
              </a:rPr>
              <a:t>http://www.mayoclinic.org/documents/mc5810-0307-pdf/doc-20079082</a:t>
            </a:r>
            <a:endParaRPr lang="en-US" sz="2900" dirty="0" smtClean="0"/>
          </a:p>
          <a:p>
            <a:pPr algn="l"/>
            <a:endParaRPr lang="en-US" sz="2200" dirty="0" smtClean="0">
              <a:solidFill>
                <a:schemeClr val="tx1"/>
              </a:solidFill>
            </a:endParaRPr>
          </a:p>
          <a:p>
            <a:endParaRPr lang="en-US" dirty="0"/>
          </a:p>
          <a:p>
            <a:endParaRPr lang="en-US" dirty="0"/>
          </a:p>
        </p:txBody>
      </p:sp>
    </p:spTree>
    <p:extLst>
      <p:ext uri="{BB962C8B-B14F-4D97-AF65-F5344CB8AC3E}">
        <p14:creationId xmlns:p14="http://schemas.microsoft.com/office/powerpoint/2010/main" val="256534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1520" y="562707"/>
            <a:ext cx="10699407" cy="969348"/>
          </a:xfrm>
          <a:prstGeom prst="rect">
            <a:avLst/>
          </a:prstGeom>
        </p:spPr>
      </p:pic>
      <p:sp>
        <p:nvSpPr>
          <p:cNvPr id="2" name="Title 1"/>
          <p:cNvSpPr>
            <a:spLocks noGrp="1"/>
          </p:cNvSpPr>
          <p:nvPr>
            <p:ph type="title"/>
          </p:nvPr>
        </p:nvSpPr>
        <p:spPr>
          <a:xfrm>
            <a:off x="915327" y="2444262"/>
            <a:ext cx="10515600" cy="2743200"/>
          </a:xfrm>
        </p:spPr>
        <p:txBody>
          <a:bodyPr>
            <a:normAutofit fontScale="90000"/>
          </a:bodyPr>
          <a:lstStyle/>
          <a:p>
            <a:r>
              <a:rPr lang="en-US" sz="2800" dirty="0" smtClean="0">
                <a:solidFill>
                  <a:schemeClr val="accent1">
                    <a:lumMod val="75000"/>
                  </a:schemeClr>
                </a:solidFill>
              </a:rPr>
              <a:t>Walk or wheel – anytime, anywhere</a:t>
            </a:r>
            <a:br>
              <a:rPr lang="en-US" sz="2800" dirty="0" smtClean="0">
                <a:solidFill>
                  <a:schemeClr val="accent1">
                    <a:lumMod val="75000"/>
                  </a:schemeClr>
                </a:solidFill>
              </a:rPr>
            </a:br>
            <a:r>
              <a:rPr lang="en-US" sz="2800" dirty="0" smtClean="0">
                <a:solidFill>
                  <a:schemeClr val="accent1">
                    <a:lumMod val="75000"/>
                  </a:schemeClr>
                </a:solidFill>
              </a:rPr>
              <a:t>take the stairs instead of the elevator</a:t>
            </a:r>
            <a:br>
              <a:rPr lang="en-US" sz="2800" dirty="0" smtClean="0">
                <a:solidFill>
                  <a:schemeClr val="accent1">
                    <a:lumMod val="75000"/>
                  </a:schemeClr>
                </a:solidFill>
              </a:rPr>
            </a:br>
            <a:r>
              <a:rPr lang="en-US" sz="2800" dirty="0" smtClean="0">
                <a:solidFill>
                  <a:schemeClr val="accent1">
                    <a:lumMod val="75000"/>
                  </a:schemeClr>
                </a:solidFill>
              </a:rPr>
              <a:t>fidget more</a:t>
            </a:r>
            <a:br>
              <a:rPr lang="en-US" sz="2800" dirty="0" smtClean="0">
                <a:solidFill>
                  <a:schemeClr val="accent1">
                    <a:lumMod val="75000"/>
                  </a:schemeClr>
                </a:solidFill>
              </a:rPr>
            </a:br>
            <a:r>
              <a:rPr lang="en-US" sz="2800" dirty="0" smtClean="0">
                <a:solidFill>
                  <a:schemeClr val="accent1">
                    <a:lumMod val="75000"/>
                  </a:schemeClr>
                </a:solidFill>
              </a:rPr>
              <a:t>use a standing desk or ball chair</a:t>
            </a:r>
            <a:br>
              <a:rPr lang="en-US" sz="2800" dirty="0" smtClean="0">
                <a:solidFill>
                  <a:schemeClr val="accent1">
                    <a:lumMod val="75000"/>
                  </a:schemeClr>
                </a:solidFill>
              </a:rPr>
            </a:br>
            <a:r>
              <a:rPr lang="en-US" sz="2800" dirty="0" smtClean="0">
                <a:solidFill>
                  <a:schemeClr val="accent1">
                    <a:lumMod val="75000"/>
                  </a:schemeClr>
                </a:solidFill>
              </a:rPr>
              <a:t>walk around your office while on speaker phone</a:t>
            </a:r>
            <a:br>
              <a:rPr lang="en-US" sz="2800" dirty="0" smtClean="0">
                <a:solidFill>
                  <a:schemeClr val="accent1">
                    <a:lumMod val="75000"/>
                  </a:schemeClr>
                </a:solidFill>
              </a:rPr>
            </a:br>
            <a:r>
              <a:rPr lang="en-US" sz="2800" dirty="0" smtClean="0">
                <a:solidFill>
                  <a:schemeClr val="accent1">
                    <a:lumMod val="75000"/>
                  </a:schemeClr>
                </a:solidFill>
              </a:rPr>
              <a:t>garden/yardwork/housecleaning</a:t>
            </a:r>
            <a:br>
              <a:rPr lang="en-US" sz="2800" dirty="0" smtClean="0">
                <a:solidFill>
                  <a:schemeClr val="accent1">
                    <a:lumMod val="75000"/>
                  </a:schemeClr>
                </a:solidFill>
              </a:rPr>
            </a:br>
            <a:r>
              <a:rPr lang="en-US" sz="2800" dirty="0" smtClean="0">
                <a:solidFill>
                  <a:schemeClr val="accent1">
                    <a:lumMod val="75000"/>
                  </a:schemeClr>
                </a:solidFill>
              </a:rPr>
              <a:t>dishes by hand!</a:t>
            </a:r>
            <a:br>
              <a:rPr lang="en-US" sz="2800" dirty="0" smtClean="0">
                <a:solidFill>
                  <a:schemeClr val="accent1">
                    <a:lumMod val="75000"/>
                  </a:schemeClr>
                </a:solidFill>
              </a:rPr>
            </a:br>
            <a:r>
              <a:rPr lang="en-US" sz="2800" dirty="0" smtClean="0">
                <a:solidFill>
                  <a:schemeClr val="accent1">
                    <a:lumMod val="75000"/>
                  </a:schemeClr>
                </a:solidFill>
              </a:rPr>
              <a:t>Move every 30 minutes – go talk to a co-worker, get some water</a:t>
            </a:r>
            <a:br>
              <a:rPr lang="en-US" sz="2800" dirty="0" smtClean="0">
                <a:solidFill>
                  <a:schemeClr val="accent1">
                    <a:lumMod val="75000"/>
                  </a:schemeClr>
                </a:solidFill>
              </a:rPr>
            </a:br>
            <a:r>
              <a:rPr lang="en-US" sz="2800" dirty="0" smtClean="0">
                <a:solidFill>
                  <a:schemeClr val="accent1">
                    <a:lumMod val="75000"/>
                  </a:schemeClr>
                </a:solidFill>
              </a:rPr>
              <a:t>stretch at your desk</a:t>
            </a:r>
            <a:br>
              <a:rPr lang="en-US" sz="2800" dirty="0" smtClean="0">
                <a:solidFill>
                  <a:schemeClr val="accent1">
                    <a:lumMod val="75000"/>
                  </a:schemeClr>
                </a:solidFill>
              </a:rPr>
            </a:br>
            <a:r>
              <a:rPr lang="en-US" sz="2800" dirty="0" smtClean="0">
                <a:solidFill>
                  <a:schemeClr val="accent1">
                    <a:lumMod val="75000"/>
                  </a:schemeClr>
                </a:solidFill>
              </a:rPr>
              <a:t>take an active lunch break</a:t>
            </a:r>
            <a:br>
              <a:rPr lang="en-US" sz="2800" dirty="0" smtClean="0">
                <a:solidFill>
                  <a:schemeClr val="accent1">
                    <a:lumMod val="75000"/>
                  </a:schemeClr>
                </a:solidFill>
              </a:rPr>
            </a:br>
            <a:endParaRPr lang="en-US" sz="2800" dirty="0">
              <a:solidFill>
                <a:schemeClr val="accent1">
                  <a:lumMod val="75000"/>
                </a:schemeClr>
              </a:solidFill>
            </a:endParaRPr>
          </a:p>
        </p:txBody>
      </p:sp>
      <p:pic>
        <p:nvPicPr>
          <p:cNvPr id="5" name="Picture 4"/>
          <p:cNvPicPr>
            <a:picLocks noChangeAspect="1"/>
          </p:cNvPicPr>
          <p:nvPr/>
        </p:nvPicPr>
        <p:blipFill>
          <a:blip r:embed="rId3"/>
          <a:stretch>
            <a:fillRect/>
          </a:stretch>
        </p:blipFill>
        <p:spPr>
          <a:xfrm>
            <a:off x="8231357" y="4480418"/>
            <a:ext cx="3466193" cy="1990719"/>
          </a:xfrm>
          <a:prstGeom prst="rect">
            <a:avLst/>
          </a:prstGeom>
        </p:spPr>
      </p:pic>
      <p:pic>
        <p:nvPicPr>
          <p:cNvPr id="6" name="Picture 5"/>
          <p:cNvPicPr>
            <a:picLocks noChangeAspect="1"/>
          </p:cNvPicPr>
          <p:nvPr/>
        </p:nvPicPr>
        <p:blipFill>
          <a:blip r:embed="rId4"/>
          <a:stretch>
            <a:fillRect/>
          </a:stretch>
        </p:blipFill>
        <p:spPr>
          <a:xfrm>
            <a:off x="404738" y="4610146"/>
            <a:ext cx="3323199" cy="1860991"/>
          </a:xfrm>
          <a:prstGeom prst="rect">
            <a:avLst/>
          </a:prstGeom>
        </p:spPr>
      </p:pic>
    </p:spTree>
    <p:extLst>
      <p:ext uri="{BB962C8B-B14F-4D97-AF65-F5344CB8AC3E}">
        <p14:creationId xmlns:p14="http://schemas.microsoft.com/office/powerpoint/2010/main" val="139373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incorporate the active workday into your workday ……</a:t>
            </a:r>
            <a:endParaRPr lang="en-US" dirty="0"/>
          </a:p>
        </p:txBody>
      </p:sp>
      <p:sp>
        <p:nvSpPr>
          <p:cNvPr id="5" name="Text Placeholder 4"/>
          <p:cNvSpPr>
            <a:spLocks noGrp="1"/>
          </p:cNvSpPr>
          <p:nvPr>
            <p:ph type="body" sz="quarter" idx="3"/>
          </p:nvPr>
        </p:nvSpPr>
        <p:spPr/>
        <p:txBody>
          <a:bodyPr/>
          <a:lstStyle/>
          <a:p>
            <a:r>
              <a:rPr lang="en-US" dirty="0" smtClean="0"/>
              <a:t>Walk to co-workers office …..</a:t>
            </a:r>
            <a:endParaRPr lang="en-US" dirty="0"/>
          </a:p>
        </p:txBody>
      </p:sp>
      <p:sp>
        <p:nvSpPr>
          <p:cNvPr id="4" name="Text Placeholder 3"/>
          <p:cNvSpPr>
            <a:spLocks noGrp="1"/>
          </p:cNvSpPr>
          <p:nvPr>
            <p:ph type="body" idx="1"/>
          </p:nvPr>
        </p:nvSpPr>
        <p:spPr/>
        <p:txBody>
          <a:bodyPr/>
          <a:lstStyle/>
          <a:p>
            <a:r>
              <a:rPr lang="en-US" dirty="0" smtClean="0"/>
              <a:t>Walking meetings/walking office hours</a:t>
            </a:r>
            <a:endParaRPr lang="en-US" dirty="0"/>
          </a:p>
        </p:txBody>
      </p:sp>
      <p:pic>
        <p:nvPicPr>
          <p:cNvPr id="6" name="Picture 5" descr="walking meeting – Ted Eytan, M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297" y="4399831"/>
            <a:ext cx="2460072" cy="1582958"/>
          </a:xfrm>
          <a:prstGeom prst="rect">
            <a:avLst/>
          </a:prstGeom>
        </p:spPr>
      </p:pic>
      <p:sp>
        <p:nvSpPr>
          <p:cNvPr id="9" name="TextBox 8"/>
          <p:cNvSpPr txBox="1"/>
          <p:nvPr/>
        </p:nvSpPr>
        <p:spPr>
          <a:xfrm>
            <a:off x="2312126" y="6204857"/>
            <a:ext cx="4088674" cy="369332"/>
          </a:xfrm>
          <a:prstGeom prst="rect">
            <a:avLst/>
          </a:prstGeom>
          <a:noFill/>
        </p:spPr>
        <p:txBody>
          <a:bodyPr wrap="square" rtlCol="0">
            <a:spAutoFit/>
          </a:bodyPr>
          <a:lstStyle/>
          <a:p>
            <a:r>
              <a:rPr lang="en-US" dirty="0"/>
              <a:t>http://</a:t>
            </a:r>
            <a:r>
              <a:rPr lang="en-US" dirty="0">
                <a:hlinkClick r:id="rId3"/>
              </a:rPr>
              <a:t>everybodywalk.org</a:t>
            </a:r>
            <a:r>
              <a:rPr lang="en-US" dirty="0"/>
              <a:t>/</a:t>
            </a:r>
          </a:p>
        </p:txBody>
      </p:sp>
      <p:pic>
        <p:nvPicPr>
          <p:cNvPr id="10" name="Picture 9" descr="Photo Friday: Any meeting can become a walking meet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0744" y="2419103"/>
            <a:ext cx="3452513" cy="1935295"/>
          </a:xfrm>
          <a:prstGeom prst="rect">
            <a:avLst/>
          </a:prstGeom>
        </p:spPr>
      </p:pic>
      <p:pic>
        <p:nvPicPr>
          <p:cNvPr id="11" name="Picture 10" descr="Life of an Educator: Is this really what we want in our school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2856" y="2418962"/>
            <a:ext cx="2878344" cy="1951877"/>
          </a:xfrm>
          <a:prstGeom prst="rect">
            <a:avLst/>
          </a:prstGeom>
        </p:spPr>
      </p:pic>
    </p:spTree>
    <p:extLst>
      <p:ext uri="{BB962C8B-B14F-4D97-AF65-F5344CB8AC3E}">
        <p14:creationId xmlns:p14="http://schemas.microsoft.com/office/powerpoint/2010/main" val="259260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 and fitness presentation (widescreen)</Template>
  <TotalTime>0</TotalTime>
  <Words>545</Words>
  <Application>Microsoft Office PowerPoint</Application>
  <PresentationFormat>Widescreen</PresentationFormat>
  <Paragraphs>112</Paragraphs>
  <Slides>19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Health Fitness 16x9</vt:lpstr>
      <vt:lpstr>The active workday and wellness options on the campus of smsu</vt:lpstr>
      <vt:lpstr>Objectives of this presentation:</vt:lpstr>
      <vt:lpstr>PowerPoint Presentation</vt:lpstr>
      <vt:lpstr>What is causing americans to become overweight?</vt:lpstr>
      <vt:lpstr>Who is talking about this?</vt:lpstr>
      <vt:lpstr>How do we combat this? With movement ! </vt:lpstr>
      <vt:lpstr>NEAT – NON Exercise ACTIVITY THERMOGENESIS</vt:lpstr>
      <vt:lpstr>Walk or wheel – anytime, anywhere take the stairs instead of the elevator fidget more use a standing desk or ball chair walk around your office while on speaker phone garden/yardwork/housecleaning dishes by hand! Move every 30 minutes – go talk to a co-worker, get some water stretch at your desk take an active lunch break </vt:lpstr>
      <vt:lpstr>How to incorporate the active workday into your workday ……</vt:lpstr>
      <vt:lpstr>How to incorporate the active workday into your workday ……</vt:lpstr>
      <vt:lpstr>How to incorporate the active workday into your workday ……</vt:lpstr>
      <vt:lpstr>Proper postures at your work station</vt:lpstr>
      <vt:lpstr>How to incorporate the active workday into your workday ……</vt:lpstr>
      <vt:lpstr>How to incorporate the active workday into your workday ……</vt:lpstr>
      <vt:lpstr>Wellness options - </vt:lpstr>
      <vt:lpstr>Fitness options at SMSU</vt:lpstr>
      <vt:lpstr>Free options – get more active!</vt:lpstr>
      <vt:lpstr>Livin fit swmn </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2016-12-26T18:28:11Z</dcterms:created>
  <dcterms:modified xsi:type="dcterms:W3CDTF">2017-01-05T14:06:49Z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