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03" r:id="rId1"/>
  </p:sldMasterIdLst>
  <p:notesMasterIdLst>
    <p:notesMasterId r:id="rId12"/>
  </p:notesMasterIdLst>
  <p:handoutMasterIdLst>
    <p:handoutMasterId r:id="rId13"/>
  </p:handoutMasterIdLst>
  <p:sldIdLst>
    <p:sldId id="262" r:id="rId2"/>
    <p:sldId id="261" r:id="rId3"/>
    <p:sldId id="259" r:id="rId4"/>
    <p:sldId id="257" r:id="rId5"/>
    <p:sldId id="258" r:id="rId6"/>
    <p:sldId id="264" r:id="rId7"/>
    <p:sldId id="266" r:id="rId8"/>
    <p:sldId id="269" r:id="rId9"/>
    <p:sldId id="26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691" autoAdjust="0"/>
    <p:restoredTop sz="78102" autoAdjust="0"/>
  </p:normalViewPr>
  <p:slideViewPr>
    <p:cSldViewPr snapToGrid="0" snapToObjects="1">
      <p:cViewPr varScale="1">
        <p:scale>
          <a:sx n="72" d="100"/>
          <a:sy n="72" d="100"/>
        </p:scale>
        <p:origin x="6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1FC2C-E25B-DA44-9822-D3B4515F0AA3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77648-85F0-0043-BA4E-46FE782E6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046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E2F7E4-1C5B-B140-8CBD-9DFCE4634920}" type="datetimeFigureOut">
              <a:rPr lang="en-US" smtClean="0"/>
              <a:t>12/2/2015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54B8D-D11D-224D-8E39-77F6EFB0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70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54B8D-D11D-224D-8E39-77F6EFB067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88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54B8D-D11D-224D-8E39-77F6EFB067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18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54B8D-D11D-224D-8E39-77F6EFB0677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88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54B8D-D11D-224D-8E39-77F6EFB0677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69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pPr algn="ctr" eaLnBrk="1" latinLnBrk="0" hangingPunct="1"/>
            <a:fld id="{70333086-9518-7044-B84E-0AB11C23D69E}" type="datetime1">
              <a:rPr lang="en-US" smtClean="0"/>
              <a:t>12/2/2015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572A8F8-A6CE-C84B-842A-23CBD31D2F8C}" type="datetime1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2166553-115F-834F-81C5-08AC4B75C3EF}" type="datetime1">
              <a:rPr lang="en-US" smtClean="0"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540E7A8-F48F-1143-B1F6-3C0E002CE3C7}" type="datetime1">
              <a:rPr lang="en-US" smtClean="0"/>
              <a:t>12/2/2015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DF31FED-5946-624F-AE50-D4FC4233895E}" type="datetime1">
              <a:rPr lang="en-US" smtClean="0"/>
              <a:t>12/2/2015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F177164-1704-C840-A120-CB657E439A2D}" type="datetime1">
              <a:rPr lang="en-US" smtClean="0"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8E81582-CA28-E545-8B18-789C404C5DDF}" type="datetime1">
              <a:rPr lang="en-US" smtClean="0"/>
              <a:t>12/2/2015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F03C0E0-6A99-4643-9FF5-344E3283C40F}" type="datetime1">
              <a:rPr lang="en-US" smtClean="0"/>
              <a:t>12/2/2015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44A90D3-6670-BB44-8AA9-FBFD8E1353EA}" type="datetime1">
              <a:rPr lang="en-US" smtClean="0"/>
              <a:t>12/2/2015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123A33B-1630-7143-869A-1A79AC827F40}" type="datetime1">
              <a:rPr lang="en-US" smtClean="0"/>
              <a:t>12/2/2015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77C1CC7-8C23-D148-B7DE-C815B147C654}" type="datetime1">
              <a:rPr lang="en-US" smtClean="0"/>
              <a:t>12/2/2015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 eaLnBrk="1" latinLnBrk="0" hangingPunct="1"/>
            <a:fld id="{632FCBDB-3285-FA4C-8EE5-6C3EE13D9C99}" type="datetime1">
              <a:rPr lang="en-US" smtClean="0"/>
              <a:t>12/2/2015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4" r:id="rId1"/>
    <p:sldLayoutId id="2147484805" r:id="rId2"/>
    <p:sldLayoutId id="2147484806" r:id="rId3"/>
    <p:sldLayoutId id="2147484807" r:id="rId4"/>
    <p:sldLayoutId id="2147484808" r:id="rId5"/>
    <p:sldLayoutId id="2147484809" r:id="rId6"/>
    <p:sldLayoutId id="2147484810" r:id="rId7"/>
    <p:sldLayoutId id="2147484811" r:id="rId8"/>
    <p:sldLayoutId id="2147484812" r:id="rId9"/>
    <p:sldLayoutId id="2147484813" r:id="rId10"/>
    <p:sldLayoutId id="2147484814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733365" y="2357035"/>
            <a:ext cx="3313355" cy="258587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AAC&amp;U VALUE Project: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Minnesota Collaborative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733365" y="4794164"/>
            <a:ext cx="3309803" cy="88102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Demonstration Year 2 (2015-16) </a:t>
            </a:r>
          </a:p>
          <a:p>
            <a:r>
              <a:rPr lang="en-US" dirty="0"/>
              <a:t>Demonstration Year 3 (2016-17)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88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70068"/>
            <a:ext cx="7024744" cy="1053778"/>
          </a:xfrm>
        </p:spPr>
        <p:txBody>
          <a:bodyPr/>
          <a:lstStyle/>
          <a:p>
            <a:r>
              <a:rPr lang="en-US" dirty="0" smtClean="0"/>
              <a:t>Benefits…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85966"/>
            <a:ext cx="6777317" cy="4255641"/>
          </a:xfrm>
        </p:spPr>
        <p:txBody>
          <a:bodyPr/>
          <a:lstStyle/>
          <a:p>
            <a:r>
              <a:rPr lang="en-US" dirty="0" smtClean="0"/>
              <a:t>Gather data in 5 of 7 LEP outcomes</a:t>
            </a:r>
          </a:p>
          <a:p>
            <a:r>
              <a:rPr lang="en-US" dirty="0" smtClean="0"/>
              <a:t>Enhance program assessments</a:t>
            </a:r>
          </a:p>
          <a:p>
            <a:r>
              <a:rPr lang="en-US" dirty="0" smtClean="0"/>
              <a:t>Faculty ownership in assessment</a:t>
            </a:r>
          </a:p>
          <a:p>
            <a:pPr lvl="1"/>
            <a:r>
              <a:rPr lang="en-US" dirty="0" smtClean="0"/>
              <a:t>Improving assessment tools</a:t>
            </a:r>
          </a:p>
          <a:p>
            <a:pPr lvl="1"/>
            <a:r>
              <a:rPr lang="en-US" dirty="0" smtClean="0"/>
              <a:t>Conversations at local level</a:t>
            </a:r>
          </a:p>
          <a:p>
            <a:r>
              <a:rPr lang="en-US" dirty="0" smtClean="0"/>
              <a:t>Assist in meeting </a:t>
            </a:r>
            <a:r>
              <a:rPr lang="en-US" dirty="0"/>
              <a:t>HLC concerns</a:t>
            </a:r>
          </a:p>
          <a:p>
            <a:pPr lvl="1"/>
            <a:r>
              <a:rPr lang="en-US" dirty="0"/>
              <a:t>Building our culture of assessment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10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52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Overview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project goals </a:t>
            </a:r>
          </a:p>
          <a:p>
            <a:r>
              <a:rPr lang="en-US" dirty="0" smtClean="0"/>
              <a:t>Explain requirements for participation in year 2 &amp; 3</a:t>
            </a:r>
          </a:p>
          <a:p>
            <a:r>
              <a:rPr lang="en-US" dirty="0" smtClean="0"/>
              <a:t>Discuss the tentative plan for local flexibility</a:t>
            </a:r>
          </a:p>
          <a:p>
            <a:r>
              <a:rPr lang="en-US" dirty="0" smtClean="0"/>
              <a:t>Explain the benefits to SMSU faculty and campus </a:t>
            </a:r>
          </a:p>
          <a:p>
            <a:pPr marL="82296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2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07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Minnesota Collaborative: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10 institutions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435608" y="2276943"/>
            <a:ext cx="3657600" cy="3112202"/>
          </a:xfrm>
        </p:spPr>
        <p:txBody>
          <a:bodyPr/>
          <a:lstStyle/>
          <a:p>
            <a:r>
              <a:rPr lang="en-US" dirty="0" smtClean="0"/>
              <a:t>SMSU</a:t>
            </a:r>
          </a:p>
          <a:p>
            <a:r>
              <a:rPr lang="en-US" dirty="0" smtClean="0"/>
              <a:t>St. Cloud State	</a:t>
            </a:r>
          </a:p>
          <a:p>
            <a:r>
              <a:rPr lang="en-US" dirty="0" smtClean="0"/>
              <a:t>U of M – Morris</a:t>
            </a:r>
          </a:p>
          <a:p>
            <a:r>
              <a:rPr lang="en-US" dirty="0" smtClean="0"/>
              <a:t>Minneapolis Comm. &amp; Tech. College</a:t>
            </a:r>
          </a:p>
          <a:p>
            <a:r>
              <a:rPr lang="en-US" dirty="0" smtClean="0"/>
              <a:t>Inver Hills Comm. College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5276088" y="2276942"/>
            <a:ext cx="3657600" cy="3910498"/>
          </a:xfrm>
        </p:spPr>
        <p:txBody>
          <a:bodyPr/>
          <a:lstStyle/>
          <a:p>
            <a:r>
              <a:rPr lang="en-US" dirty="0" smtClean="0"/>
              <a:t>Augsburg</a:t>
            </a:r>
          </a:p>
          <a:p>
            <a:r>
              <a:rPr lang="en-US" dirty="0" err="1" smtClean="0"/>
              <a:t>Gustavus</a:t>
            </a:r>
            <a:endParaRPr lang="en-US" dirty="0" smtClean="0"/>
          </a:p>
          <a:p>
            <a:r>
              <a:rPr lang="en-US" dirty="0" smtClean="0"/>
              <a:t>Hamline</a:t>
            </a:r>
          </a:p>
          <a:p>
            <a:r>
              <a:rPr lang="en-US" dirty="0" smtClean="0"/>
              <a:t>St. Olaf</a:t>
            </a:r>
          </a:p>
          <a:p>
            <a:r>
              <a:rPr lang="en-US" dirty="0" smtClean="0"/>
              <a:t>St </a:t>
            </a:r>
            <a:r>
              <a:rPr lang="en-US" dirty="0" err="1" smtClean="0"/>
              <a:t>Scholastica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49590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5727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Project Goals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22242"/>
            <a:ext cx="6777317" cy="3910387"/>
          </a:xfrm>
        </p:spPr>
        <p:txBody>
          <a:bodyPr>
            <a:normAutofit/>
          </a:bodyPr>
          <a:lstStyle/>
          <a:p>
            <a:r>
              <a:rPr lang="en-US" dirty="0" smtClean="0"/>
              <a:t>Focus assessment of student learning on samples of students’ authentic work </a:t>
            </a:r>
          </a:p>
          <a:p>
            <a:r>
              <a:rPr lang="en-US" dirty="0"/>
              <a:t>E</a:t>
            </a:r>
            <a:r>
              <a:rPr lang="en-US" dirty="0" smtClean="0"/>
              <a:t>stablish reliability and validity of using VALUE rubrics</a:t>
            </a:r>
          </a:p>
          <a:p>
            <a:pPr lvl="1"/>
            <a:r>
              <a:rPr lang="en-US" dirty="0" smtClean="0"/>
              <a:t>Relationship between assignment and rubric scores</a:t>
            </a:r>
          </a:p>
          <a:p>
            <a:pPr lvl="1"/>
            <a:r>
              <a:rPr lang="en-US" dirty="0" smtClean="0"/>
              <a:t>Relationship between assessment and other measures of student learning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4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699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48479"/>
            <a:ext cx="7024744" cy="112132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SMSU’s Participation: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526628"/>
            <a:ext cx="7474112" cy="4701470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Six </a:t>
            </a:r>
            <a:r>
              <a:rPr lang="en-US" sz="2800" b="1" dirty="0" smtClean="0"/>
              <a:t>Outcomes at 3 student credit levels (25%, 50%, 75%)</a:t>
            </a:r>
          </a:p>
          <a:p>
            <a:pPr lvl="1"/>
            <a:r>
              <a:rPr lang="en-US" dirty="0" smtClean="0"/>
              <a:t>Critical Thinking</a:t>
            </a:r>
          </a:p>
          <a:p>
            <a:pPr lvl="1"/>
            <a:r>
              <a:rPr lang="en-US" dirty="0" smtClean="0"/>
              <a:t>Written Communication</a:t>
            </a:r>
          </a:p>
          <a:p>
            <a:pPr lvl="1"/>
            <a:r>
              <a:rPr lang="en-US" dirty="0" smtClean="0"/>
              <a:t>Quantitative Literacy</a:t>
            </a:r>
          </a:p>
          <a:p>
            <a:pPr lvl="1"/>
            <a:r>
              <a:rPr lang="en-US" dirty="0" smtClean="0"/>
              <a:t>Intercultural Knowledge &amp; Competence</a:t>
            </a:r>
          </a:p>
          <a:p>
            <a:pPr lvl="1"/>
            <a:r>
              <a:rPr lang="en-US" dirty="0" smtClean="0"/>
              <a:t>Civic Engagement</a:t>
            </a:r>
          </a:p>
          <a:p>
            <a:pPr lvl="1"/>
            <a:r>
              <a:rPr lang="en-US" dirty="0" smtClean="0"/>
              <a:t>Ethical Reasoning 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b="1" dirty="0" smtClean="0"/>
              <a:t>Demographic Data</a:t>
            </a:r>
          </a:p>
          <a:p>
            <a:pPr marL="68580" indent="0">
              <a:buNone/>
            </a:pPr>
            <a:endParaRPr lang="en-US" b="1" dirty="0" smtClean="0"/>
          </a:p>
          <a:p>
            <a:r>
              <a:rPr lang="en-US" b="1" dirty="0" smtClean="0"/>
              <a:t>Faculty-Reported Assignment Difficulty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5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329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8424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Tentative Plan: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Collection of Artifacts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1042416" y="2149959"/>
            <a:ext cx="3419856" cy="365648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dirty="0" smtClean="0"/>
              <a:t>Year 2: Spring 2016</a:t>
            </a:r>
          </a:p>
          <a:p>
            <a:pPr marL="68580" indent="0">
              <a:buNone/>
            </a:pPr>
            <a:endParaRPr lang="en-US" b="1" dirty="0" smtClean="0"/>
          </a:p>
          <a:p>
            <a:pPr marL="525780" indent="-457200">
              <a:buAutoNum type="arabicPeriod"/>
            </a:pPr>
            <a:r>
              <a:rPr lang="en-US" b="1" dirty="0" smtClean="0"/>
              <a:t>Written Communication</a:t>
            </a:r>
            <a:endParaRPr lang="en-US" sz="2000" dirty="0" smtClean="0"/>
          </a:p>
          <a:p>
            <a:pPr marL="525780" indent="-457200">
              <a:buAutoNum type="arabicPeriod"/>
            </a:pPr>
            <a:r>
              <a:rPr lang="en-US" b="1" dirty="0" smtClean="0"/>
              <a:t>Critical Thinking</a:t>
            </a:r>
          </a:p>
          <a:p>
            <a:pPr marL="525780" indent="-457200">
              <a:buAutoNum type="arabicPeriod"/>
            </a:pPr>
            <a:r>
              <a:rPr lang="en-US" b="1" dirty="0" smtClean="0"/>
              <a:t>Civic Engagement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>
          <a:xfrm>
            <a:off x="4645152" y="2149959"/>
            <a:ext cx="3784864" cy="3656479"/>
          </a:xfrm>
        </p:spPr>
        <p:txBody>
          <a:bodyPr/>
          <a:lstStyle/>
          <a:p>
            <a:pPr marL="68580" indent="0">
              <a:buNone/>
            </a:pPr>
            <a:r>
              <a:rPr lang="en-US" b="1" dirty="0" smtClean="0"/>
              <a:t>Year 3: Fall 2016</a:t>
            </a:r>
          </a:p>
          <a:p>
            <a:pPr marL="68580" indent="0">
              <a:buNone/>
            </a:pPr>
            <a:endParaRPr lang="en-US" b="1" dirty="0" smtClean="0"/>
          </a:p>
          <a:p>
            <a:pPr marL="525780" indent="-457200">
              <a:buFont typeface="+mj-lt"/>
              <a:buAutoNum type="arabicPeriod"/>
            </a:pPr>
            <a:r>
              <a:rPr lang="en-US" b="1" dirty="0"/>
              <a:t>Quantitative </a:t>
            </a:r>
            <a:r>
              <a:rPr lang="en-US" b="1" dirty="0" smtClean="0"/>
              <a:t>Literacy</a:t>
            </a:r>
          </a:p>
          <a:p>
            <a:pPr marL="525780" indent="-457200">
              <a:buFont typeface="+mj-lt"/>
              <a:buAutoNum type="arabicPeriod"/>
            </a:pPr>
            <a:r>
              <a:rPr lang="en-US" b="1" dirty="0" smtClean="0"/>
              <a:t>Ethical Reasoning</a:t>
            </a:r>
            <a:endParaRPr lang="en-US" b="1" dirty="0"/>
          </a:p>
          <a:p>
            <a:pPr marL="525780" indent="-457200">
              <a:buFont typeface="+mj-lt"/>
              <a:buAutoNum type="arabicPeriod"/>
            </a:pPr>
            <a:r>
              <a:rPr lang="en-US" b="1" dirty="0" smtClean="0"/>
              <a:t>Intercultural Knowledge &amp; Competence 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413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459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Assignment Parameters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04906"/>
            <a:ext cx="7321019" cy="4363721"/>
          </a:xfrm>
        </p:spPr>
        <p:txBody>
          <a:bodyPr/>
          <a:lstStyle/>
          <a:p>
            <a:r>
              <a:rPr lang="en-US" b="1" dirty="0" smtClean="0"/>
              <a:t>Written student work </a:t>
            </a:r>
          </a:p>
          <a:p>
            <a:pPr lvl="1"/>
            <a:r>
              <a:rPr lang="en-US" dirty="0" smtClean="0"/>
              <a:t>no multiple choice exams, videos, or multimedia</a:t>
            </a:r>
          </a:p>
          <a:p>
            <a:pPr lvl="1"/>
            <a:r>
              <a:rPr lang="en-US" dirty="0" smtClean="0"/>
              <a:t>Does NOT have to be final project for course</a:t>
            </a:r>
          </a:p>
          <a:p>
            <a:r>
              <a:rPr lang="en-US" b="1" dirty="0" smtClean="0"/>
              <a:t>Length:</a:t>
            </a:r>
          </a:p>
          <a:p>
            <a:pPr lvl="1"/>
            <a:r>
              <a:rPr lang="en-US" dirty="0" smtClean="0"/>
              <a:t>3 pages minimum: Written Communication and Critical </a:t>
            </a:r>
            <a:r>
              <a:rPr lang="en-US" dirty="0"/>
              <a:t>T</a:t>
            </a:r>
            <a:r>
              <a:rPr lang="en-US" dirty="0" smtClean="0"/>
              <a:t>hinking</a:t>
            </a:r>
          </a:p>
          <a:p>
            <a:pPr lvl="1"/>
            <a:r>
              <a:rPr lang="en-US" dirty="0" smtClean="0"/>
              <a:t>No minimum for others</a:t>
            </a:r>
          </a:p>
          <a:p>
            <a:r>
              <a:rPr lang="en-US" b="1" dirty="0" smtClean="0"/>
              <a:t>Individual assignment</a:t>
            </a:r>
          </a:p>
          <a:p>
            <a:pPr lvl="1"/>
            <a:r>
              <a:rPr lang="en-US" dirty="0" smtClean="0"/>
              <a:t>No team projects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7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531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81878"/>
            <a:ext cx="7024744" cy="92765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OPPORTUNITY!! 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Be a VALUE Project SCORER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55304"/>
            <a:ext cx="6777317" cy="421419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Score ~100 artifacts in one outcome</a:t>
            </a:r>
          </a:p>
          <a:p>
            <a:r>
              <a:rPr lang="en-US" dirty="0" smtClean="0"/>
              <a:t>Scoring: June1-July 19, 2016</a:t>
            </a:r>
          </a:p>
          <a:p>
            <a:r>
              <a:rPr lang="en-US" dirty="0" smtClean="0"/>
              <a:t>$750 stipend from AAC&amp;U</a:t>
            </a:r>
          </a:p>
          <a:p>
            <a:endParaRPr lang="en-US" dirty="0"/>
          </a:p>
          <a:p>
            <a:r>
              <a:rPr lang="en-US" dirty="0" smtClean="0"/>
              <a:t>Must Attend Training</a:t>
            </a:r>
          </a:p>
          <a:p>
            <a:pPr lvl="1"/>
            <a:r>
              <a:rPr lang="en-US" dirty="0" smtClean="0"/>
              <a:t>March 31-April 2</a:t>
            </a:r>
          </a:p>
          <a:p>
            <a:pPr lvl="1"/>
            <a:r>
              <a:rPr lang="en-US" dirty="0" smtClean="0"/>
              <a:t>Kansas City</a:t>
            </a:r>
          </a:p>
          <a:p>
            <a:pPr lvl="1"/>
            <a:r>
              <a:rPr lang="en-US" dirty="0" smtClean="0"/>
              <a:t>travel/lodging/meals are covered </a:t>
            </a:r>
          </a:p>
          <a:p>
            <a:endParaRPr lang="en-US" dirty="0" smtClean="0"/>
          </a:p>
          <a:p>
            <a:r>
              <a:rPr lang="en-US" dirty="0" smtClean="0"/>
              <a:t>Names are due: Dec 18</a:t>
            </a:r>
            <a:endParaRPr lang="en-US" dirty="0"/>
          </a:p>
          <a:p>
            <a:pPr lvl="1"/>
            <a:endParaRPr lang="en-US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8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777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75500"/>
            <a:ext cx="7024744" cy="837617"/>
          </a:xfrm>
        </p:spPr>
        <p:txBody>
          <a:bodyPr>
            <a:normAutofit/>
          </a:bodyPr>
          <a:lstStyle/>
          <a:p>
            <a:r>
              <a:rPr lang="en-US" dirty="0" smtClean="0"/>
              <a:t>Project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23845"/>
            <a:ext cx="7509374" cy="475551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000" b="1" dirty="0" smtClean="0"/>
              <a:t>November-December</a:t>
            </a:r>
          </a:p>
          <a:p>
            <a:r>
              <a:rPr lang="en-US" sz="2000" dirty="0" smtClean="0"/>
              <a:t>project briefings with CIA, LEC, Civic Engagement, IRB</a:t>
            </a:r>
          </a:p>
          <a:p>
            <a:r>
              <a:rPr lang="en-US" sz="2000" dirty="0" smtClean="0"/>
              <a:t>Recruit faculty </a:t>
            </a:r>
            <a:r>
              <a:rPr lang="en-US" sz="2000" dirty="0" smtClean="0"/>
              <a:t>volunteers</a:t>
            </a:r>
          </a:p>
          <a:p>
            <a:r>
              <a:rPr lang="en-US" sz="2000" dirty="0"/>
              <a:t>Put out call for </a:t>
            </a:r>
            <a:r>
              <a:rPr lang="en-US" sz="2000" dirty="0" smtClean="0"/>
              <a:t>scorers (due Dec 18)</a:t>
            </a:r>
            <a:endParaRPr lang="en-US" sz="2000" dirty="0"/>
          </a:p>
          <a:p>
            <a:pPr marL="68580" indent="0">
              <a:buNone/>
            </a:pPr>
            <a:r>
              <a:rPr lang="en-US" sz="2000" b="1" dirty="0" smtClean="0"/>
              <a:t>March-May </a:t>
            </a:r>
            <a:r>
              <a:rPr lang="en-US" sz="2000" b="1" dirty="0" smtClean="0"/>
              <a:t>1</a:t>
            </a:r>
          </a:p>
          <a:p>
            <a:r>
              <a:rPr lang="en-US" sz="2000" dirty="0" smtClean="0"/>
              <a:t>Collection of student </a:t>
            </a:r>
            <a:r>
              <a:rPr lang="en-US" sz="2000" dirty="0" smtClean="0"/>
              <a:t>artifacts</a:t>
            </a:r>
          </a:p>
          <a:p>
            <a:pPr marL="68580" indent="0">
              <a:buNone/>
            </a:pPr>
            <a:r>
              <a:rPr lang="en-US" sz="2000" b="1" dirty="0" smtClean="0"/>
              <a:t>Mar 31-April 2: </a:t>
            </a:r>
            <a:r>
              <a:rPr lang="en-US" sz="2000" dirty="0" smtClean="0"/>
              <a:t>Scorer training</a:t>
            </a:r>
            <a:endParaRPr lang="en-US" sz="2000" b="1" dirty="0" smtClean="0"/>
          </a:p>
          <a:p>
            <a:pPr marL="68580" indent="0">
              <a:buNone/>
            </a:pPr>
            <a:r>
              <a:rPr lang="en-US" sz="2000" b="1" dirty="0" smtClean="0"/>
              <a:t>May 1: ALL ARTIFACTS DUE</a:t>
            </a:r>
          </a:p>
          <a:p>
            <a:pPr marL="68580" indent="0">
              <a:buNone/>
            </a:pPr>
            <a:r>
              <a:rPr lang="en-US" sz="2000" b="1" dirty="0" smtClean="0"/>
              <a:t>May 1-15: </a:t>
            </a:r>
            <a:r>
              <a:rPr lang="en-US" sz="2000" dirty="0" smtClean="0"/>
              <a:t>Upload artifacts</a:t>
            </a:r>
          </a:p>
          <a:p>
            <a:pPr marL="68580" indent="0">
              <a:buNone/>
            </a:pPr>
            <a:r>
              <a:rPr lang="en-US" sz="2000" b="1" dirty="0" smtClean="0"/>
              <a:t>June </a:t>
            </a:r>
            <a:r>
              <a:rPr lang="en-US" sz="2000" b="1" dirty="0" smtClean="0"/>
              <a:t>1-July 29: </a:t>
            </a:r>
            <a:r>
              <a:rPr lang="en-US" sz="2000" dirty="0" smtClean="0"/>
              <a:t>Scoring for Year 2</a:t>
            </a:r>
          </a:p>
          <a:p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9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533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210</TotalTime>
  <Words>346</Words>
  <Application>Microsoft Office PowerPoint</Application>
  <PresentationFormat>On-screen Show (4:3)</PresentationFormat>
  <Paragraphs>101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Austin</vt:lpstr>
      <vt:lpstr>AAC&amp;U VALUE Project: Minnesota Collaborative  </vt:lpstr>
      <vt:lpstr>Overview</vt:lpstr>
      <vt:lpstr>Minnesota Collaborative:  10 institutions </vt:lpstr>
      <vt:lpstr>Project Goals</vt:lpstr>
      <vt:lpstr>SMSU’s Participation: </vt:lpstr>
      <vt:lpstr>Tentative Plan: Collection of Artifacts </vt:lpstr>
      <vt:lpstr>Assignment Parameters</vt:lpstr>
      <vt:lpstr>OPPORTUNITY!!  Be a VALUE Project SCORER</vt:lpstr>
      <vt:lpstr>Project Timeline</vt:lpstr>
      <vt:lpstr>Benefits…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Minnesota Collaborative Project</dc:title>
  <dc:creator>Cindy Wasberg</dc:creator>
  <cp:lastModifiedBy>Cindy Aamlid</cp:lastModifiedBy>
  <cp:revision>50</cp:revision>
  <dcterms:created xsi:type="dcterms:W3CDTF">2015-11-05T16:55:54Z</dcterms:created>
  <dcterms:modified xsi:type="dcterms:W3CDTF">2015-12-02T23:08:43Z</dcterms:modified>
</cp:coreProperties>
</file>