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79"/>
  </p:notesMasterIdLst>
  <p:handoutMasterIdLst>
    <p:handoutMasterId r:id="rId80"/>
  </p:handoutMasterIdLst>
  <p:sldIdLst>
    <p:sldId id="277" r:id="rId5"/>
    <p:sldId id="346" r:id="rId6"/>
    <p:sldId id="318" r:id="rId7"/>
    <p:sldId id="2141411420" r:id="rId8"/>
    <p:sldId id="2141411378" r:id="rId9"/>
    <p:sldId id="2141411405" r:id="rId10"/>
    <p:sldId id="507" r:id="rId11"/>
    <p:sldId id="774" r:id="rId12"/>
    <p:sldId id="487" r:id="rId13"/>
    <p:sldId id="764" r:id="rId14"/>
    <p:sldId id="2141411410" r:id="rId15"/>
    <p:sldId id="2141411383" r:id="rId16"/>
    <p:sldId id="2141411323" r:id="rId17"/>
    <p:sldId id="2141411341" r:id="rId18"/>
    <p:sldId id="2141411421" r:id="rId19"/>
    <p:sldId id="749" r:id="rId20"/>
    <p:sldId id="762" r:id="rId21"/>
    <p:sldId id="813" r:id="rId22"/>
    <p:sldId id="814" r:id="rId23"/>
    <p:sldId id="763" r:id="rId24"/>
    <p:sldId id="2141411460" r:id="rId25"/>
    <p:sldId id="491" r:id="rId26"/>
    <p:sldId id="496" r:id="rId27"/>
    <p:sldId id="765" r:id="rId28"/>
    <p:sldId id="767" r:id="rId29"/>
    <p:sldId id="766" r:id="rId30"/>
    <p:sldId id="768" r:id="rId31"/>
    <p:sldId id="780" r:id="rId32"/>
    <p:sldId id="492" r:id="rId33"/>
    <p:sldId id="815" r:id="rId34"/>
    <p:sldId id="476" r:id="rId35"/>
    <p:sldId id="481" r:id="rId36"/>
    <p:sldId id="2141411396" r:id="rId37"/>
    <p:sldId id="2141411442" r:id="rId38"/>
    <p:sldId id="2141411445" r:id="rId39"/>
    <p:sldId id="2141411446" r:id="rId40"/>
    <p:sldId id="2141411443" r:id="rId41"/>
    <p:sldId id="769" r:id="rId42"/>
    <p:sldId id="2141411322" r:id="rId43"/>
    <p:sldId id="777" r:id="rId44"/>
    <p:sldId id="503" r:id="rId45"/>
    <p:sldId id="2141411344" r:id="rId46"/>
    <p:sldId id="2141411343" r:id="rId47"/>
    <p:sldId id="493" r:id="rId48"/>
    <p:sldId id="489" r:id="rId49"/>
    <p:sldId id="488" r:id="rId50"/>
    <p:sldId id="497" r:id="rId51"/>
    <p:sldId id="781" r:id="rId52"/>
    <p:sldId id="415" r:id="rId53"/>
    <p:sldId id="2141411422" r:id="rId54"/>
    <p:sldId id="2141411414" r:id="rId55"/>
    <p:sldId id="2141411423" r:id="rId56"/>
    <p:sldId id="495" r:id="rId57"/>
    <p:sldId id="494" r:id="rId58"/>
    <p:sldId id="2141411362" r:id="rId59"/>
    <p:sldId id="504" r:id="rId60"/>
    <p:sldId id="2141411430" r:id="rId61"/>
    <p:sldId id="719" r:id="rId62"/>
    <p:sldId id="502" r:id="rId63"/>
    <p:sldId id="501" r:id="rId64"/>
    <p:sldId id="500" r:id="rId65"/>
    <p:sldId id="499" r:id="rId66"/>
    <p:sldId id="505" r:id="rId67"/>
    <p:sldId id="783" r:id="rId68"/>
    <p:sldId id="802" r:id="rId69"/>
    <p:sldId id="786" r:id="rId70"/>
    <p:sldId id="800" r:id="rId71"/>
    <p:sldId id="801" r:id="rId72"/>
    <p:sldId id="2141411349" r:id="rId73"/>
    <p:sldId id="2141411419" r:id="rId74"/>
    <p:sldId id="803" r:id="rId75"/>
    <p:sldId id="804" r:id="rId76"/>
    <p:sldId id="2141411427" r:id="rId77"/>
    <p:sldId id="273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041FE8-B2FF-6008-DCA2-825155162E74}" name="Atteberry, Ashley J" initials="AA" userId="S::jd5846me@minnstate.edu::27b53c79-d365-4699-bd6f-fd059fefd45c" providerId="AD"/>
  <p188:author id="{A36D00F2-D055-003A-CBA0-D4E59BCE5D3F}" name="Sincleair Usher, Maegen A" initials="SA" userId="S::xn7137ve@minnstate.edu::568ef506-e085-4cac-952a-587f84d4a0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CB7"/>
    <a:srgbClr val="FC4C02"/>
    <a:srgbClr val="990000"/>
    <a:srgbClr val="008042"/>
    <a:srgbClr val="62BB46"/>
    <a:srgbClr val="BB16A3"/>
    <a:srgbClr val="FDDA25"/>
    <a:srgbClr val="0095DA"/>
    <a:srgbClr val="9E9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35" autoAdjust="0"/>
  </p:normalViewPr>
  <p:slideViewPr>
    <p:cSldViewPr snapToGrid="0">
      <p:cViewPr varScale="1">
        <p:scale>
          <a:sx n="115" d="100"/>
          <a:sy n="115" d="100"/>
        </p:scale>
        <p:origin x="1016" y="184"/>
      </p:cViewPr>
      <p:guideLst/>
    </p:cSldViewPr>
  </p:slideViewPr>
  <p:outlineViewPr>
    <p:cViewPr>
      <p:scale>
        <a:sx n="33" d="100"/>
        <a:sy n="33" d="100"/>
      </p:scale>
      <p:origin x="0" y="-1123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handoutMaster" Target="handoutMasters/handoutMaster1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CE4532-EFB5-44CC-A821-322BD9EF77D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02949B9-45B8-4BB8-9847-FAF3382CB5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Interviewing parties and witnesses</a:t>
          </a:r>
        </a:p>
      </dgm:t>
    </dgm:pt>
    <dgm:pt modelId="{E05DAE88-D734-431E-BC29-05094015A9BF}" type="parTrans" cxnId="{3087D7A3-AD0C-4D7E-943D-443F2554FD17}">
      <dgm:prSet/>
      <dgm:spPr/>
      <dgm:t>
        <a:bodyPr/>
        <a:lstStyle/>
        <a:p>
          <a:endParaRPr lang="en-US"/>
        </a:p>
      </dgm:t>
    </dgm:pt>
    <dgm:pt modelId="{754C2B39-1F01-4E3C-B157-8F3E11A84B69}" type="sibTrans" cxnId="{3087D7A3-AD0C-4D7E-943D-443F2554FD17}">
      <dgm:prSet/>
      <dgm:spPr/>
      <dgm:t>
        <a:bodyPr/>
        <a:lstStyle/>
        <a:p>
          <a:endParaRPr lang="en-US"/>
        </a:p>
      </dgm:t>
    </dgm:pt>
    <dgm:pt modelId="{56BACF05-32E2-40CC-A04A-5B7BE718AD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Include evidence and present credibility factors</a:t>
          </a:r>
        </a:p>
      </dgm:t>
    </dgm:pt>
    <dgm:pt modelId="{0A02D08B-3487-44BB-9564-3FBCFDA98669}" type="parTrans" cxnId="{82608575-2480-4D67-818E-B6A8BC4A6969}">
      <dgm:prSet/>
      <dgm:spPr/>
      <dgm:t>
        <a:bodyPr/>
        <a:lstStyle/>
        <a:p>
          <a:endParaRPr lang="en-US"/>
        </a:p>
      </dgm:t>
    </dgm:pt>
    <dgm:pt modelId="{FE26BA17-79E0-41FB-A7E4-77FDF640E9E1}" type="sibTrans" cxnId="{82608575-2480-4D67-818E-B6A8BC4A6969}">
      <dgm:prSet/>
      <dgm:spPr/>
      <dgm:t>
        <a:bodyPr/>
        <a:lstStyle/>
        <a:p>
          <a:endParaRPr lang="en-US"/>
        </a:p>
      </dgm:t>
    </dgm:pt>
    <dgm:pt modelId="{3E6495DF-2746-40DC-B105-7D811A9A9D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Create context by presenting the totality of circumstances</a:t>
          </a:r>
        </a:p>
      </dgm:t>
    </dgm:pt>
    <dgm:pt modelId="{E14F503F-1937-4834-BA1B-61FE8A1B37A0}" type="parTrans" cxnId="{6E279AD2-2BF3-459C-9CE6-565DE485578C}">
      <dgm:prSet/>
      <dgm:spPr/>
      <dgm:t>
        <a:bodyPr/>
        <a:lstStyle/>
        <a:p>
          <a:endParaRPr lang="en-US"/>
        </a:p>
      </dgm:t>
    </dgm:pt>
    <dgm:pt modelId="{74A75170-BD13-453A-96AD-214C8F91174A}" type="sibTrans" cxnId="{6E279AD2-2BF3-459C-9CE6-565DE485578C}">
      <dgm:prSet/>
      <dgm:spPr/>
      <dgm:t>
        <a:bodyPr/>
        <a:lstStyle/>
        <a:p>
          <a:endParaRPr lang="en-US"/>
        </a:p>
      </dgm:t>
    </dgm:pt>
    <dgm:pt modelId="{4A68F125-4EA9-4E15-B85E-6F0B1845EE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Focus on gathering evidence, as a neutral fact finder</a:t>
          </a:r>
        </a:p>
      </dgm:t>
    </dgm:pt>
    <dgm:pt modelId="{2319496C-85CF-414A-8359-624A3C908C6D}" type="parTrans" cxnId="{AC9432C8-D91D-4512-B3DE-73D203FDF128}">
      <dgm:prSet/>
      <dgm:spPr/>
      <dgm:t>
        <a:bodyPr/>
        <a:lstStyle/>
        <a:p>
          <a:endParaRPr lang="en-US"/>
        </a:p>
      </dgm:t>
    </dgm:pt>
    <dgm:pt modelId="{6E6051E8-608C-4591-8920-89574D6B5E91}" type="sibTrans" cxnId="{AC9432C8-D91D-4512-B3DE-73D203FDF128}">
      <dgm:prSet/>
      <dgm:spPr/>
      <dgm:t>
        <a:bodyPr/>
        <a:lstStyle/>
        <a:p>
          <a:endParaRPr lang="en-US"/>
        </a:p>
      </dgm:t>
    </dgm:pt>
    <dgm:pt modelId="{EB1C7659-78F1-4801-85E4-A02727956E92}" type="pres">
      <dgm:prSet presAssocID="{72CE4532-EFB5-44CC-A821-322BD9EF77D3}" presName="root" presStyleCnt="0">
        <dgm:presLayoutVars>
          <dgm:dir/>
          <dgm:resizeHandles val="exact"/>
        </dgm:presLayoutVars>
      </dgm:prSet>
      <dgm:spPr/>
    </dgm:pt>
    <dgm:pt modelId="{FBB5B718-6282-4D2C-98B2-0255CB2F76CF}" type="pres">
      <dgm:prSet presAssocID="{D02949B9-45B8-4BB8-9847-FAF3382CB5FA}" presName="compNode" presStyleCnt="0"/>
      <dgm:spPr/>
    </dgm:pt>
    <dgm:pt modelId="{82EC2A23-7F0F-4D18-A4E9-DF705427628B}" type="pres">
      <dgm:prSet presAssocID="{D02949B9-45B8-4BB8-9847-FAF3382CB5FA}" presName="bgRect" presStyleLbl="bgShp" presStyleIdx="0" presStyleCnt="4"/>
      <dgm:spPr/>
    </dgm:pt>
    <dgm:pt modelId="{A30A47BC-5DFF-4192-9583-6D3B4D861A3D}" type="pres">
      <dgm:prSet presAssocID="{D02949B9-45B8-4BB8-9847-FAF3382CB5F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701B5C27-21AC-46CB-9B51-DCAF1B92E131}" type="pres">
      <dgm:prSet presAssocID="{D02949B9-45B8-4BB8-9847-FAF3382CB5FA}" presName="spaceRect" presStyleCnt="0"/>
      <dgm:spPr/>
    </dgm:pt>
    <dgm:pt modelId="{C277C409-6DBD-40C0-AD54-000FCB4886A2}" type="pres">
      <dgm:prSet presAssocID="{D02949B9-45B8-4BB8-9847-FAF3382CB5FA}" presName="parTx" presStyleLbl="revTx" presStyleIdx="0" presStyleCnt="4">
        <dgm:presLayoutVars>
          <dgm:chMax val="0"/>
          <dgm:chPref val="0"/>
        </dgm:presLayoutVars>
      </dgm:prSet>
      <dgm:spPr/>
    </dgm:pt>
    <dgm:pt modelId="{445B2155-5BE1-43B1-8B40-9866F6D89A7E}" type="pres">
      <dgm:prSet presAssocID="{754C2B39-1F01-4E3C-B157-8F3E11A84B69}" presName="sibTrans" presStyleCnt="0"/>
      <dgm:spPr/>
    </dgm:pt>
    <dgm:pt modelId="{B9736436-C2A2-402A-86C3-5D012A4DDB22}" type="pres">
      <dgm:prSet presAssocID="{56BACF05-32E2-40CC-A04A-5B7BE718AD37}" presName="compNode" presStyleCnt="0"/>
      <dgm:spPr/>
    </dgm:pt>
    <dgm:pt modelId="{CE5C26BB-2A1B-4C96-A456-0D04DFD91FAD}" type="pres">
      <dgm:prSet presAssocID="{56BACF05-32E2-40CC-A04A-5B7BE718AD37}" presName="bgRect" presStyleLbl="bgShp" presStyleIdx="1" presStyleCnt="4"/>
      <dgm:spPr/>
    </dgm:pt>
    <dgm:pt modelId="{53C57556-9C2D-4C55-BF17-A070A7433BFE}" type="pres">
      <dgm:prSet presAssocID="{56BACF05-32E2-40CC-A04A-5B7BE718AD3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37083B1-034F-4B53-AF24-4252A8B82471}" type="pres">
      <dgm:prSet presAssocID="{56BACF05-32E2-40CC-A04A-5B7BE718AD37}" presName="spaceRect" presStyleCnt="0"/>
      <dgm:spPr/>
    </dgm:pt>
    <dgm:pt modelId="{4AD2B911-A9B0-459C-87BD-8A7577400FF1}" type="pres">
      <dgm:prSet presAssocID="{56BACF05-32E2-40CC-A04A-5B7BE718AD37}" presName="parTx" presStyleLbl="revTx" presStyleIdx="1" presStyleCnt="4">
        <dgm:presLayoutVars>
          <dgm:chMax val="0"/>
          <dgm:chPref val="0"/>
        </dgm:presLayoutVars>
      </dgm:prSet>
      <dgm:spPr/>
    </dgm:pt>
    <dgm:pt modelId="{2BCF8539-C128-4E4F-BFD2-460B309B324A}" type="pres">
      <dgm:prSet presAssocID="{FE26BA17-79E0-41FB-A7E4-77FDF640E9E1}" presName="sibTrans" presStyleCnt="0"/>
      <dgm:spPr/>
    </dgm:pt>
    <dgm:pt modelId="{4F6D4947-0EBF-4640-86DC-B3C55F682869}" type="pres">
      <dgm:prSet presAssocID="{3E6495DF-2746-40DC-B105-7D811A9A9D83}" presName="compNode" presStyleCnt="0"/>
      <dgm:spPr/>
    </dgm:pt>
    <dgm:pt modelId="{B523E647-8994-4995-AD13-3B46BED70F47}" type="pres">
      <dgm:prSet presAssocID="{3E6495DF-2746-40DC-B105-7D811A9A9D83}" presName="bgRect" presStyleLbl="bgShp" presStyleIdx="2" presStyleCnt="4"/>
      <dgm:spPr/>
    </dgm:pt>
    <dgm:pt modelId="{090FD8A2-7827-4B86-83BE-0EE32D5B1DAA}" type="pres">
      <dgm:prSet presAssocID="{3E6495DF-2746-40DC-B105-7D811A9A9D8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CBE6C9F-7641-4172-8320-5F5766C99FB5}" type="pres">
      <dgm:prSet presAssocID="{3E6495DF-2746-40DC-B105-7D811A9A9D83}" presName="spaceRect" presStyleCnt="0"/>
      <dgm:spPr/>
    </dgm:pt>
    <dgm:pt modelId="{D24D60B6-94B0-4BD0-863F-1EC43AAF5D6B}" type="pres">
      <dgm:prSet presAssocID="{3E6495DF-2746-40DC-B105-7D811A9A9D83}" presName="parTx" presStyleLbl="revTx" presStyleIdx="2" presStyleCnt="4">
        <dgm:presLayoutVars>
          <dgm:chMax val="0"/>
          <dgm:chPref val="0"/>
        </dgm:presLayoutVars>
      </dgm:prSet>
      <dgm:spPr/>
    </dgm:pt>
    <dgm:pt modelId="{A8F530D6-81F6-4404-A2B2-6142BEAF0B45}" type="pres">
      <dgm:prSet presAssocID="{74A75170-BD13-453A-96AD-214C8F91174A}" presName="sibTrans" presStyleCnt="0"/>
      <dgm:spPr/>
    </dgm:pt>
    <dgm:pt modelId="{28BCD3E0-592C-4294-8785-11D92ADE7107}" type="pres">
      <dgm:prSet presAssocID="{4A68F125-4EA9-4E15-B85E-6F0B1845EE2F}" presName="compNode" presStyleCnt="0"/>
      <dgm:spPr/>
    </dgm:pt>
    <dgm:pt modelId="{3BF0186C-E0D9-40AF-9F30-A96869587121}" type="pres">
      <dgm:prSet presAssocID="{4A68F125-4EA9-4E15-B85E-6F0B1845EE2F}" presName="bgRect" presStyleLbl="bgShp" presStyleIdx="3" presStyleCnt="4"/>
      <dgm:spPr/>
    </dgm:pt>
    <dgm:pt modelId="{5C6FD359-5E60-45AC-8052-D18837BCEF64}" type="pres">
      <dgm:prSet presAssocID="{4A68F125-4EA9-4E15-B85E-6F0B1845EE2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EE412F9A-5240-4110-9979-93DAFE7176E5}" type="pres">
      <dgm:prSet presAssocID="{4A68F125-4EA9-4E15-B85E-6F0B1845EE2F}" presName="spaceRect" presStyleCnt="0"/>
      <dgm:spPr/>
    </dgm:pt>
    <dgm:pt modelId="{1CF65AF0-2D14-4920-B63C-3D30E3D5DAF6}" type="pres">
      <dgm:prSet presAssocID="{4A68F125-4EA9-4E15-B85E-6F0B1845EE2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A3FCC0D-213B-45EA-8DB8-3DF73EFF8297}" type="presOf" srcId="{3E6495DF-2746-40DC-B105-7D811A9A9D83}" destId="{D24D60B6-94B0-4BD0-863F-1EC43AAF5D6B}" srcOrd="0" destOrd="0" presId="urn:microsoft.com/office/officeart/2018/2/layout/IconVerticalSolidList"/>
    <dgm:cxn modelId="{82608575-2480-4D67-818E-B6A8BC4A6969}" srcId="{72CE4532-EFB5-44CC-A821-322BD9EF77D3}" destId="{56BACF05-32E2-40CC-A04A-5B7BE718AD37}" srcOrd="1" destOrd="0" parTransId="{0A02D08B-3487-44BB-9564-3FBCFDA98669}" sibTransId="{FE26BA17-79E0-41FB-A7E4-77FDF640E9E1}"/>
    <dgm:cxn modelId="{AAA60C94-5AC6-411D-AECB-0A219167EC22}" type="presOf" srcId="{D02949B9-45B8-4BB8-9847-FAF3382CB5FA}" destId="{C277C409-6DBD-40C0-AD54-000FCB4886A2}" srcOrd="0" destOrd="0" presId="urn:microsoft.com/office/officeart/2018/2/layout/IconVerticalSolidList"/>
    <dgm:cxn modelId="{3087D7A3-AD0C-4D7E-943D-443F2554FD17}" srcId="{72CE4532-EFB5-44CC-A821-322BD9EF77D3}" destId="{D02949B9-45B8-4BB8-9847-FAF3382CB5FA}" srcOrd="0" destOrd="0" parTransId="{E05DAE88-D734-431E-BC29-05094015A9BF}" sibTransId="{754C2B39-1F01-4E3C-B157-8F3E11A84B69}"/>
    <dgm:cxn modelId="{D383DDA3-AA97-4284-8D06-502EBA806B0B}" type="presOf" srcId="{4A68F125-4EA9-4E15-B85E-6F0B1845EE2F}" destId="{1CF65AF0-2D14-4920-B63C-3D30E3D5DAF6}" srcOrd="0" destOrd="0" presId="urn:microsoft.com/office/officeart/2018/2/layout/IconVerticalSolidList"/>
    <dgm:cxn modelId="{F5A69FA8-F63A-479C-9C6D-CF56823A5CE6}" type="presOf" srcId="{56BACF05-32E2-40CC-A04A-5B7BE718AD37}" destId="{4AD2B911-A9B0-459C-87BD-8A7577400FF1}" srcOrd="0" destOrd="0" presId="urn:microsoft.com/office/officeart/2018/2/layout/IconVerticalSolidList"/>
    <dgm:cxn modelId="{AB028CBE-02E3-4914-A301-A6BBDFE5B8CB}" type="presOf" srcId="{72CE4532-EFB5-44CC-A821-322BD9EF77D3}" destId="{EB1C7659-78F1-4801-85E4-A02727956E92}" srcOrd="0" destOrd="0" presId="urn:microsoft.com/office/officeart/2018/2/layout/IconVerticalSolidList"/>
    <dgm:cxn modelId="{AC9432C8-D91D-4512-B3DE-73D203FDF128}" srcId="{72CE4532-EFB5-44CC-A821-322BD9EF77D3}" destId="{4A68F125-4EA9-4E15-B85E-6F0B1845EE2F}" srcOrd="3" destOrd="0" parTransId="{2319496C-85CF-414A-8359-624A3C908C6D}" sibTransId="{6E6051E8-608C-4591-8920-89574D6B5E91}"/>
    <dgm:cxn modelId="{6E279AD2-2BF3-459C-9CE6-565DE485578C}" srcId="{72CE4532-EFB5-44CC-A821-322BD9EF77D3}" destId="{3E6495DF-2746-40DC-B105-7D811A9A9D83}" srcOrd="2" destOrd="0" parTransId="{E14F503F-1937-4834-BA1B-61FE8A1B37A0}" sibTransId="{74A75170-BD13-453A-96AD-214C8F91174A}"/>
    <dgm:cxn modelId="{356CD451-617B-41D8-9314-06FD6E9C7464}" type="presParOf" srcId="{EB1C7659-78F1-4801-85E4-A02727956E92}" destId="{FBB5B718-6282-4D2C-98B2-0255CB2F76CF}" srcOrd="0" destOrd="0" presId="urn:microsoft.com/office/officeart/2018/2/layout/IconVerticalSolidList"/>
    <dgm:cxn modelId="{5CD9D740-12C7-40EE-863A-EE6DDA1DAD0D}" type="presParOf" srcId="{FBB5B718-6282-4D2C-98B2-0255CB2F76CF}" destId="{82EC2A23-7F0F-4D18-A4E9-DF705427628B}" srcOrd="0" destOrd="0" presId="urn:microsoft.com/office/officeart/2018/2/layout/IconVerticalSolidList"/>
    <dgm:cxn modelId="{1E1BF9A4-6623-41CF-8073-E32C211ECF24}" type="presParOf" srcId="{FBB5B718-6282-4D2C-98B2-0255CB2F76CF}" destId="{A30A47BC-5DFF-4192-9583-6D3B4D861A3D}" srcOrd="1" destOrd="0" presId="urn:microsoft.com/office/officeart/2018/2/layout/IconVerticalSolidList"/>
    <dgm:cxn modelId="{A53EDA4C-72E0-490D-81EA-ACBCF814525A}" type="presParOf" srcId="{FBB5B718-6282-4D2C-98B2-0255CB2F76CF}" destId="{701B5C27-21AC-46CB-9B51-DCAF1B92E131}" srcOrd="2" destOrd="0" presId="urn:microsoft.com/office/officeart/2018/2/layout/IconVerticalSolidList"/>
    <dgm:cxn modelId="{D16236A3-5FA2-4B0A-8717-25D8FB03C133}" type="presParOf" srcId="{FBB5B718-6282-4D2C-98B2-0255CB2F76CF}" destId="{C277C409-6DBD-40C0-AD54-000FCB4886A2}" srcOrd="3" destOrd="0" presId="urn:microsoft.com/office/officeart/2018/2/layout/IconVerticalSolidList"/>
    <dgm:cxn modelId="{B5B39E16-D1C6-47B3-A83B-FC0C74287B10}" type="presParOf" srcId="{EB1C7659-78F1-4801-85E4-A02727956E92}" destId="{445B2155-5BE1-43B1-8B40-9866F6D89A7E}" srcOrd="1" destOrd="0" presId="urn:microsoft.com/office/officeart/2018/2/layout/IconVerticalSolidList"/>
    <dgm:cxn modelId="{778628DB-BE0B-4C18-8C40-DBA281748F25}" type="presParOf" srcId="{EB1C7659-78F1-4801-85E4-A02727956E92}" destId="{B9736436-C2A2-402A-86C3-5D012A4DDB22}" srcOrd="2" destOrd="0" presId="urn:microsoft.com/office/officeart/2018/2/layout/IconVerticalSolidList"/>
    <dgm:cxn modelId="{F0EBF737-0B1B-40E5-84C4-1D883654F037}" type="presParOf" srcId="{B9736436-C2A2-402A-86C3-5D012A4DDB22}" destId="{CE5C26BB-2A1B-4C96-A456-0D04DFD91FAD}" srcOrd="0" destOrd="0" presId="urn:microsoft.com/office/officeart/2018/2/layout/IconVerticalSolidList"/>
    <dgm:cxn modelId="{ADAD55F8-9758-4710-94D3-D224028B1828}" type="presParOf" srcId="{B9736436-C2A2-402A-86C3-5D012A4DDB22}" destId="{53C57556-9C2D-4C55-BF17-A070A7433BFE}" srcOrd="1" destOrd="0" presId="urn:microsoft.com/office/officeart/2018/2/layout/IconVerticalSolidList"/>
    <dgm:cxn modelId="{CE922B67-5F73-4F02-8C09-03DA08E72130}" type="presParOf" srcId="{B9736436-C2A2-402A-86C3-5D012A4DDB22}" destId="{B37083B1-034F-4B53-AF24-4252A8B82471}" srcOrd="2" destOrd="0" presId="urn:microsoft.com/office/officeart/2018/2/layout/IconVerticalSolidList"/>
    <dgm:cxn modelId="{17CA1AD0-2B45-4D08-AD0D-46541F0A6200}" type="presParOf" srcId="{B9736436-C2A2-402A-86C3-5D012A4DDB22}" destId="{4AD2B911-A9B0-459C-87BD-8A7577400FF1}" srcOrd="3" destOrd="0" presId="urn:microsoft.com/office/officeart/2018/2/layout/IconVerticalSolidList"/>
    <dgm:cxn modelId="{FF00F2F7-7848-4214-8D8E-54F553029495}" type="presParOf" srcId="{EB1C7659-78F1-4801-85E4-A02727956E92}" destId="{2BCF8539-C128-4E4F-BFD2-460B309B324A}" srcOrd="3" destOrd="0" presId="urn:microsoft.com/office/officeart/2018/2/layout/IconVerticalSolidList"/>
    <dgm:cxn modelId="{A259C3F8-B999-4080-BBD9-59CC2F0D3421}" type="presParOf" srcId="{EB1C7659-78F1-4801-85E4-A02727956E92}" destId="{4F6D4947-0EBF-4640-86DC-B3C55F682869}" srcOrd="4" destOrd="0" presId="urn:microsoft.com/office/officeart/2018/2/layout/IconVerticalSolidList"/>
    <dgm:cxn modelId="{73EF90B5-DAF3-48C3-8457-4117EEAF7352}" type="presParOf" srcId="{4F6D4947-0EBF-4640-86DC-B3C55F682869}" destId="{B523E647-8994-4995-AD13-3B46BED70F47}" srcOrd="0" destOrd="0" presId="urn:microsoft.com/office/officeart/2018/2/layout/IconVerticalSolidList"/>
    <dgm:cxn modelId="{5AC6EDD3-EC33-4280-AF7A-2338449E0218}" type="presParOf" srcId="{4F6D4947-0EBF-4640-86DC-B3C55F682869}" destId="{090FD8A2-7827-4B86-83BE-0EE32D5B1DAA}" srcOrd="1" destOrd="0" presId="urn:microsoft.com/office/officeart/2018/2/layout/IconVerticalSolidList"/>
    <dgm:cxn modelId="{A1F893A7-74AD-4483-B9EF-4EC4F5624AA9}" type="presParOf" srcId="{4F6D4947-0EBF-4640-86DC-B3C55F682869}" destId="{CCBE6C9F-7641-4172-8320-5F5766C99FB5}" srcOrd="2" destOrd="0" presId="urn:microsoft.com/office/officeart/2018/2/layout/IconVerticalSolidList"/>
    <dgm:cxn modelId="{7536DEA1-2854-41FE-898C-6F881E1DEFDF}" type="presParOf" srcId="{4F6D4947-0EBF-4640-86DC-B3C55F682869}" destId="{D24D60B6-94B0-4BD0-863F-1EC43AAF5D6B}" srcOrd="3" destOrd="0" presId="urn:microsoft.com/office/officeart/2018/2/layout/IconVerticalSolidList"/>
    <dgm:cxn modelId="{A8D3F30B-0DF1-4869-9C09-00FF070D7F63}" type="presParOf" srcId="{EB1C7659-78F1-4801-85E4-A02727956E92}" destId="{A8F530D6-81F6-4404-A2B2-6142BEAF0B45}" srcOrd="5" destOrd="0" presId="urn:microsoft.com/office/officeart/2018/2/layout/IconVerticalSolidList"/>
    <dgm:cxn modelId="{36964649-12AB-41AA-B0FF-E72AA5F9EF1A}" type="presParOf" srcId="{EB1C7659-78F1-4801-85E4-A02727956E92}" destId="{28BCD3E0-592C-4294-8785-11D92ADE7107}" srcOrd="6" destOrd="0" presId="urn:microsoft.com/office/officeart/2018/2/layout/IconVerticalSolidList"/>
    <dgm:cxn modelId="{F40595A0-6258-48AF-BD12-67318394BF72}" type="presParOf" srcId="{28BCD3E0-592C-4294-8785-11D92ADE7107}" destId="{3BF0186C-E0D9-40AF-9F30-A96869587121}" srcOrd="0" destOrd="0" presId="urn:microsoft.com/office/officeart/2018/2/layout/IconVerticalSolidList"/>
    <dgm:cxn modelId="{5D7B0FE7-B101-41B8-B6AE-3571B7FF7FC2}" type="presParOf" srcId="{28BCD3E0-592C-4294-8785-11D92ADE7107}" destId="{5C6FD359-5E60-45AC-8052-D18837BCEF64}" srcOrd="1" destOrd="0" presId="urn:microsoft.com/office/officeart/2018/2/layout/IconVerticalSolidList"/>
    <dgm:cxn modelId="{EF7040EB-24C2-45AF-89C9-13B48173CEDE}" type="presParOf" srcId="{28BCD3E0-592C-4294-8785-11D92ADE7107}" destId="{EE412F9A-5240-4110-9979-93DAFE7176E5}" srcOrd="2" destOrd="0" presId="urn:microsoft.com/office/officeart/2018/2/layout/IconVerticalSolidList"/>
    <dgm:cxn modelId="{48E17BF2-6FE2-4A8A-A771-AE6B725113E8}" type="presParOf" srcId="{28BCD3E0-592C-4294-8785-11D92ADE7107}" destId="{1CF65AF0-2D14-4920-B63C-3D30E3D5DAF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6818A0-C62A-43BB-A2CF-2B8331EBC823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9F58E93-A940-47A5-B141-5CDE9DF5CDC2}">
      <dgm:prSet/>
      <dgm:spPr/>
      <dgm:t>
        <a:bodyPr/>
        <a:lstStyle/>
        <a:p>
          <a:r>
            <a:rPr lang="en-US"/>
            <a:t>Allegations, if true, would be a policy violation</a:t>
          </a:r>
        </a:p>
      </dgm:t>
    </dgm:pt>
    <dgm:pt modelId="{0E5BD598-258E-4C26-B7CF-187DFF229D37}" type="parTrans" cxnId="{6AEC406D-3D1D-4CCF-A4BF-094B935683FF}">
      <dgm:prSet/>
      <dgm:spPr/>
      <dgm:t>
        <a:bodyPr/>
        <a:lstStyle/>
        <a:p>
          <a:endParaRPr lang="en-US"/>
        </a:p>
      </dgm:t>
    </dgm:pt>
    <dgm:pt modelId="{1AB19858-D39A-4103-AB97-3B284A5FDB43}" type="sibTrans" cxnId="{6AEC406D-3D1D-4CCF-A4BF-094B935683F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1F6310B2-037F-4648-9F8E-84F518A52136}">
      <dgm:prSet/>
      <dgm:spPr/>
      <dgm:t>
        <a:bodyPr/>
        <a:lstStyle/>
        <a:p>
          <a:r>
            <a:rPr lang="en-US"/>
            <a:t>Scope and elements of policy</a:t>
          </a:r>
        </a:p>
      </dgm:t>
    </dgm:pt>
    <dgm:pt modelId="{34B901CD-1141-4DA9-8826-5FB49D4251CA}" type="parTrans" cxnId="{41ECCFC4-47BE-4D06-A2D4-42F69A3D4E48}">
      <dgm:prSet/>
      <dgm:spPr/>
      <dgm:t>
        <a:bodyPr/>
        <a:lstStyle/>
        <a:p>
          <a:endParaRPr lang="en-US"/>
        </a:p>
      </dgm:t>
    </dgm:pt>
    <dgm:pt modelId="{61B9B45F-2086-46DD-91F1-AA70251B1EC1}" type="sibTrans" cxnId="{41ECCFC4-47BE-4D06-A2D4-42F69A3D4E48}">
      <dgm:prSet/>
      <dgm:spPr/>
      <dgm:t>
        <a:bodyPr/>
        <a:lstStyle/>
        <a:p>
          <a:endParaRPr lang="en-US"/>
        </a:p>
      </dgm:t>
    </dgm:pt>
    <dgm:pt modelId="{A37A7C21-B1DE-4FBF-A8DF-9C25A9AE9496}">
      <dgm:prSet/>
      <dgm:spPr/>
      <dgm:t>
        <a:bodyPr/>
        <a:lstStyle/>
        <a:p>
          <a:r>
            <a:rPr lang="en-US"/>
            <a:t>Investigation to gather available, relevant evidence</a:t>
          </a:r>
        </a:p>
      </dgm:t>
    </dgm:pt>
    <dgm:pt modelId="{B7F289F9-F979-4ADB-9839-6D47BEE3A520}" type="parTrans" cxnId="{FAD6E8E2-5700-48F4-B14A-23BAC0252E9C}">
      <dgm:prSet/>
      <dgm:spPr/>
      <dgm:t>
        <a:bodyPr/>
        <a:lstStyle/>
        <a:p>
          <a:endParaRPr lang="en-US"/>
        </a:p>
      </dgm:t>
    </dgm:pt>
    <dgm:pt modelId="{29D1DCDB-90FD-4511-BE42-C5A6BBBA8CE0}" type="sibTrans" cxnId="{FAD6E8E2-5700-48F4-B14A-23BAC0252E9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7623EED-43A5-4FB8-8A02-4B2D2CCC84A1}">
      <dgm:prSet/>
      <dgm:spPr/>
      <dgm:t>
        <a:bodyPr/>
        <a:lstStyle/>
        <a:p>
          <a:r>
            <a:rPr lang="en-US"/>
            <a:t>Complaint</a:t>
          </a:r>
        </a:p>
      </dgm:t>
    </dgm:pt>
    <dgm:pt modelId="{7E82BBED-B9A2-4639-BAFC-3BC16A787EDB}" type="parTrans" cxnId="{2514018D-2C60-4FEF-A719-FAEDA69D6943}">
      <dgm:prSet/>
      <dgm:spPr/>
      <dgm:t>
        <a:bodyPr/>
        <a:lstStyle/>
        <a:p>
          <a:endParaRPr lang="en-US"/>
        </a:p>
      </dgm:t>
    </dgm:pt>
    <dgm:pt modelId="{0B363C46-28B7-441B-A7BE-713872F0703D}" type="sibTrans" cxnId="{2514018D-2C60-4FEF-A719-FAEDA69D6943}">
      <dgm:prSet/>
      <dgm:spPr/>
      <dgm:t>
        <a:bodyPr/>
        <a:lstStyle/>
        <a:p>
          <a:endParaRPr lang="en-US"/>
        </a:p>
      </dgm:t>
    </dgm:pt>
    <dgm:pt modelId="{1E3C2BF1-40FE-4BF3-80D4-35AC51618A55}">
      <dgm:prSet/>
      <dgm:spPr/>
      <dgm:t>
        <a:bodyPr/>
        <a:lstStyle/>
        <a:p>
          <a:r>
            <a:rPr lang="en-US"/>
            <a:t>Response from Respondent</a:t>
          </a:r>
        </a:p>
      </dgm:t>
    </dgm:pt>
    <dgm:pt modelId="{AC02DFD8-55DA-4C4F-87A5-B521B017C5E4}" type="parTrans" cxnId="{87BB6A02-55E5-433D-83CE-3F079B3700E6}">
      <dgm:prSet/>
      <dgm:spPr/>
      <dgm:t>
        <a:bodyPr/>
        <a:lstStyle/>
        <a:p>
          <a:endParaRPr lang="en-US"/>
        </a:p>
      </dgm:t>
    </dgm:pt>
    <dgm:pt modelId="{65CD6EF4-C2A5-4D67-9DC1-8647902FAA42}" type="sibTrans" cxnId="{87BB6A02-55E5-433D-83CE-3F079B3700E6}">
      <dgm:prSet/>
      <dgm:spPr/>
      <dgm:t>
        <a:bodyPr/>
        <a:lstStyle/>
        <a:p>
          <a:endParaRPr lang="en-US"/>
        </a:p>
      </dgm:t>
    </dgm:pt>
    <dgm:pt modelId="{C4371947-02EA-4A2B-8FB3-84AF9DDBBFD8}">
      <dgm:prSet/>
      <dgm:spPr/>
      <dgm:t>
        <a:bodyPr/>
        <a:lstStyle/>
        <a:p>
          <a:r>
            <a:rPr lang="en-US"/>
            <a:t>Witnesses</a:t>
          </a:r>
        </a:p>
      </dgm:t>
    </dgm:pt>
    <dgm:pt modelId="{0A07BF19-A62E-45EB-8B5A-01265C02C578}" type="parTrans" cxnId="{AD9CE0D5-ED34-4226-8455-6CEAA888EC40}">
      <dgm:prSet/>
      <dgm:spPr/>
      <dgm:t>
        <a:bodyPr/>
        <a:lstStyle/>
        <a:p>
          <a:endParaRPr lang="en-US"/>
        </a:p>
      </dgm:t>
    </dgm:pt>
    <dgm:pt modelId="{BADDB2BF-30F0-4F0E-8018-AF7CFA181F83}" type="sibTrans" cxnId="{AD9CE0D5-ED34-4226-8455-6CEAA888EC40}">
      <dgm:prSet/>
      <dgm:spPr/>
      <dgm:t>
        <a:bodyPr/>
        <a:lstStyle/>
        <a:p>
          <a:endParaRPr lang="en-US"/>
        </a:p>
      </dgm:t>
    </dgm:pt>
    <dgm:pt modelId="{32E87F9D-6082-4B15-A7ED-E7CE1899C55E}">
      <dgm:prSet/>
      <dgm:spPr/>
      <dgm:t>
        <a:bodyPr/>
        <a:lstStyle/>
        <a:p>
          <a:r>
            <a:rPr lang="en-US"/>
            <a:t>Investigation Report that fairly summarizes gathered information</a:t>
          </a:r>
        </a:p>
        <a:p>
          <a:r>
            <a:rPr lang="en-US"/>
            <a:t>Exhibits or attachments included</a:t>
          </a:r>
        </a:p>
      </dgm:t>
    </dgm:pt>
    <dgm:pt modelId="{7E311937-12C3-4F3C-8439-02896B2431B5}" type="parTrans" cxnId="{08103F8C-B142-470B-AC87-D58FC43C9D66}">
      <dgm:prSet/>
      <dgm:spPr/>
      <dgm:t>
        <a:bodyPr/>
        <a:lstStyle/>
        <a:p>
          <a:endParaRPr lang="en-US"/>
        </a:p>
      </dgm:t>
    </dgm:pt>
    <dgm:pt modelId="{149D5402-59DB-4698-8282-AEAF34DEA3AD}" type="sibTrans" cxnId="{08103F8C-B142-470B-AC87-D58FC43C9D6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1D3CB787-277F-4ED4-A638-1CE8E348F73A}">
      <dgm:prSet/>
      <dgm:spPr/>
      <dgm:t>
        <a:bodyPr/>
        <a:lstStyle/>
        <a:p>
          <a:r>
            <a:rPr lang="en-US" b="1"/>
            <a:t>Guide</a:t>
          </a:r>
          <a:r>
            <a:rPr lang="en-US"/>
            <a:t>: </a:t>
          </a:r>
          <a:r>
            <a:rPr lang="en-US" b="1"/>
            <a:t>Policy</a:t>
          </a:r>
        </a:p>
      </dgm:t>
    </dgm:pt>
    <dgm:pt modelId="{B3304EDF-B2D7-4644-B5B9-D6CADDC40658}" type="parTrans" cxnId="{E98A5E3C-4EE3-41E1-9E9E-8B3CD2AFF130}">
      <dgm:prSet/>
      <dgm:spPr/>
      <dgm:t>
        <a:bodyPr/>
        <a:lstStyle/>
        <a:p>
          <a:endParaRPr lang="en-US"/>
        </a:p>
      </dgm:t>
    </dgm:pt>
    <dgm:pt modelId="{2A9125DC-E27E-4F05-BA75-8F90520788E2}" type="sibTrans" cxnId="{E98A5E3C-4EE3-41E1-9E9E-8B3CD2AFF130}">
      <dgm:prSet/>
      <dgm:spPr/>
      <dgm:t>
        <a:bodyPr/>
        <a:lstStyle/>
        <a:p>
          <a:endParaRPr lang="en-US"/>
        </a:p>
      </dgm:t>
    </dgm:pt>
    <dgm:pt modelId="{C179E009-F670-4EB3-A75A-3F04D4D6007C}">
      <dgm:prSet/>
      <dgm:spPr/>
      <dgm:t>
        <a:bodyPr/>
        <a:lstStyle/>
        <a:p>
          <a:r>
            <a:rPr lang="en-US" b="1"/>
            <a:t>Guide: Procedure</a:t>
          </a:r>
        </a:p>
      </dgm:t>
    </dgm:pt>
    <dgm:pt modelId="{C601F5FE-90F4-4EC0-8B1A-FE63D9CCDDC1}" type="parTrans" cxnId="{BA0532F0-C16A-41F2-93C0-96F113812956}">
      <dgm:prSet/>
      <dgm:spPr/>
      <dgm:t>
        <a:bodyPr/>
        <a:lstStyle/>
        <a:p>
          <a:endParaRPr lang="en-US"/>
        </a:p>
      </dgm:t>
    </dgm:pt>
    <dgm:pt modelId="{100A65AB-C22A-445F-BC80-EA4F02980F7E}" type="sibTrans" cxnId="{BA0532F0-C16A-41F2-93C0-96F113812956}">
      <dgm:prSet/>
      <dgm:spPr/>
      <dgm:t>
        <a:bodyPr/>
        <a:lstStyle/>
        <a:p>
          <a:endParaRPr lang="en-US"/>
        </a:p>
      </dgm:t>
    </dgm:pt>
    <dgm:pt modelId="{EFE109D2-FAE7-47EB-9B76-AF39FA65AB62}" type="pres">
      <dgm:prSet presAssocID="{596818A0-C62A-43BB-A2CF-2B8331EBC823}" presName="Name0" presStyleCnt="0">
        <dgm:presLayoutVars>
          <dgm:animLvl val="lvl"/>
          <dgm:resizeHandles val="exact"/>
        </dgm:presLayoutVars>
      </dgm:prSet>
      <dgm:spPr/>
    </dgm:pt>
    <dgm:pt modelId="{10CF77E4-6F80-45B2-B4EB-32451E0507D2}" type="pres">
      <dgm:prSet presAssocID="{19F58E93-A940-47A5-B141-5CDE9DF5CDC2}" presName="compositeNode" presStyleCnt="0">
        <dgm:presLayoutVars>
          <dgm:bulletEnabled val="1"/>
        </dgm:presLayoutVars>
      </dgm:prSet>
      <dgm:spPr/>
    </dgm:pt>
    <dgm:pt modelId="{1EA20EFF-C173-468E-AE3E-D3E70B17055B}" type="pres">
      <dgm:prSet presAssocID="{19F58E93-A940-47A5-B141-5CDE9DF5CDC2}" presName="bgRect" presStyleLbl="bgAccFollowNode1" presStyleIdx="0" presStyleCnt="3"/>
      <dgm:spPr/>
    </dgm:pt>
    <dgm:pt modelId="{8E4D6450-3518-47D7-9F7C-37E5DC3D437F}" type="pres">
      <dgm:prSet presAssocID="{1AB19858-D39A-4103-AB97-3B284A5FDB43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2FF46085-A14B-47C0-9C0D-CC963CEEA8D0}" type="pres">
      <dgm:prSet presAssocID="{19F58E93-A940-47A5-B141-5CDE9DF5CDC2}" presName="bottomLine" presStyleLbl="alignNode1" presStyleIdx="1" presStyleCnt="6">
        <dgm:presLayoutVars/>
      </dgm:prSet>
      <dgm:spPr/>
    </dgm:pt>
    <dgm:pt modelId="{1D2DD2E2-99BD-44DA-89F4-6E7745192193}" type="pres">
      <dgm:prSet presAssocID="{19F58E93-A940-47A5-B141-5CDE9DF5CDC2}" presName="nodeText" presStyleLbl="bgAccFollowNode1" presStyleIdx="0" presStyleCnt="3">
        <dgm:presLayoutVars>
          <dgm:bulletEnabled val="1"/>
        </dgm:presLayoutVars>
      </dgm:prSet>
      <dgm:spPr/>
    </dgm:pt>
    <dgm:pt modelId="{8792DDB1-E0DA-46AF-A9F5-ABE30CF1A6D5}" type="pres">
      <dgm:prSet presAssocID="{1AB19858-D39A-4103-AB97-3B284A5FDB43}" presName="sibTrans" presStyleCnt="0"/>
      <dgm:spPr/>
    </dgm:pt>
    <dgm:pt modelId="{CD9E4101-49F8-4CCA-A384-88480FABAC52}" type="pres">
      <dgm:prSet presAssocID="{A37A7C21-B1DE-4FBF-A8DF-9C25A9AE9496}" presName="compositeNode" presStyleCnt="0">
        <dgm:presLayoutVars>
          <dgm:bulletEnabled val="1"/>
        </dgm:presLayoutVars>
      </dgm:prSet>
      <dgm:spPr/>
    </dgm:pt>
    <dgm:pt modelId="{0C378858-90C8-4CD2-B0CD-CEDF5E9B843B}" type="pres">
      <dgm:prSet presAssocID="{A37A7C21-B1DE-4FBF-A8DF-9C25A9AE9496}" presName="bgRect" presStyleLbl="bgAccFollowNode1" presStyleIdx="1" presStyleCnt="3"/>
      <dgm:spPr/>
    </dgm:pt>
    <dgm:pt modelId="{0C6E506F-8B6A-44D5-969D-7CEE7CE48EA2}" type="pres">
      <dgm:prSet presAssocID="{29D1DCDB-90FD-4511-BE42-C5A6BBBA8CE0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FE3823E2-B4D5-4D2A-AC0E-9B3E0E5B1246}" type="pres">
      <dgm:prSet presAssocID="{A37A7C21-B1DE-4FBF-A8DF-9C25A9AE9496}" presName="bottomLine" presStyleLbl="alignNode1" presStyleIdx="3" presStyleCnt="6">
        <dgm:presLayoutVars/>
      </dgm:prSet>
      <dgm:spPr/>
    </dgm:pt>
    <dgm:pt modelId="{504A6BB8-92C9-428D-B828-D5CFDB577C01}" type="pres">
      <dgm:prSet presAssocID="{A37A7C21-B1DE-4FBF-A8DF-9C25A9AE9496}" presName="nodeText" presStyleLbl="bgAccFollowNode1" presStyleIdx="1" presStyleCnt="3">
        <dgm:presLayoutVars>
          <dgm:bulletEnabled val="1"/>
        </dgm:presLayoutVars>
      </dgm:prSet>
      <dgm:spPr/>
    </dgm:pt>
    <dgm:pt modelId="{74CBFF90-47DE-4752-BED8-FFF323CEC88B}" type="pres">
      <dgm:prSet presAssocID="{29D1DCDB-90FD-4511-BE42-C5A6BBBA8CE0}" presName="sibTrans" presStyleCnt="0"/>
      <dgm:spPr/>
    </dgm:pt>
    <dgm:pt modelId="{808DD10A-0902-41C9-B34F-9282A04BB833}" type="pres">
      <dgm:prSet presAssocID="{32E87F9D-6082-4B15-A7ED-E7CE1899C55E}" presName="compositeNode" presStyleCnt="0">
        <dgm:presLayoutVars>
          <dgm:bulletEnabled val="1"/>
        </dgm:presLayoutVars>
      </dgm:prSet>
      <dgm:spPr/>
    </dgm:pt>
    <dgm:pt modelId="{130B9992-7EA3-422F-BAED-C48E0D8F181B}" type="pres">
      <dgm:prSet presAssocID="{32E87F9D-6082-4B15-A7ED-E7CE1899C55E}" presName="bgRect" presStyleLbl="bgAccFollowNode1" presStyleIdx="2" presStyleCnt="3"/>
      <dgm:spPr/>
    </dgm:pt>
    <dgm:pt modelId="{40D0E7F1-96EE-4851-8C4D-0F96DF181FB0}" type="pres">
      <dgm:prSet presAssocID="{149D5402-59DB-4698-8282-AEAF34DEA3AD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38603EF8-B974-4A37-8A94-0CE68B40A90E}" type="pres">
      <dgm:prSet presAssocID="{32E87F9D-6082-4B15-A7ED-E7CE1899C55E}" presName="bottomLine" presStyleLbl="alignNode1" presStyleIdx="5" presStyleCnt="6">
        <dgm:presLayoutVars/>
      </dgm:prSet>
      <dgm:spPr/>
    </dgm:pt>
    <dgm:pt modelId="{983A4F35-5DBD-431B-8FAF-3A63876DB7D1}" type="pres">
      <dgm:prSet presAssocID="{32E87F9D-6082-4B15-A7ED-E7CE1899C55E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34090100-86C5-4E60-82F9-BE216B37E880}" type="presOf" srcId="{1F6310B2-037F-4648-9F8E-84F518A52136}" destId="{1D2DD2E2-99BD-44DA-89F4-6E7745192193}" srcOrd="0" destOrd="1" presId="urn:microsoft.com/office/officeart/2016/7/layout/BasicLinearProcessNumbered"/>
    <dgm:cxn modelId="{87BB6A02-55E5-433D-83CE-3F079B3700E6}" srcId="{A37A7C21-B1DE-4FBF-A8DF-9C25A9AE9496}" destId="{1E3C2BF1-40FE-4BF3-80D4-35AC51618A55}" srcOrd="1" destOrd="0" parTransId="{AC02DFD8-55DA-4C4F-87A5-B521B017C5E4}" sibTransId="{65CD6EF4-C2A5-4D67-9DC1-8647902FAA42}"/>
    <dgm:cxn modelId="{633E0B0A-9607-40E4-A3F5-59D29AB8A34B}" type="presOf" srcId="{C179E009-F670-4EB3-A75A-3F04D4D6007C}" destId="{504A6BB8-92C9-428D-B828-D5CFDB577C01}" srcOrd="0" destOrd="4" presId="urn:microsoft.com/office/officeart/2016/7/layout/BasicLinearProcessNumbered"/>
    <dgm:cxn modelId="{4F08B314-E476-47DE-A7C2-94A35B782CEE}" type="presOf" srcId="{1E3C2BF1-40FE-4BF3-80D4-35AC51618A55}" destId="{504A6BB8-92C9-428D-B828-D5CFDB577C01}" srcOrd="0" destOrd="2" presId="urn:microsoft.com/office/officeart/2016/7/layout/BasicLinearProcessNumbered"/>
    <dgm:cxn modelId="{4FBE2428-EFE2-4EE5-88F4-5788C695163A}" type="presOf" srcId="{149D5402-59DB-4698-8282-AEAF34DEA3AD}" destId="{40D0E7F1-96EE-4851-8C4D-0F96DF181FB0}" srcOrd="0" destOrd="0" presId="urn:microsoft.com/office/officeart/2016/7/layout/BasicLinearProcessNumbered"/>
    <dgm:cxn modelId="{AAD99B32-90E7-4D9B-B1EC-993B8504843D}" type="presOf" srcId="{19F58E93-A940-47A5-B141-5CDE9DF5CDC2}" destId="{1D2DD2E2-99BD-44DA-89F4-6E7745192193}" srcOrd="1" destOrd="0" presId="urn:microsoft.com/office/officeart/2016/7/layout/BasicLinearProcessNumbered"/>
    <dgm:cxn modelId="{E98A5E3C-4EE3-41E1-9E9E-8B3CD2AFF130}" srcId="{19F58E93-A940-47A5-B141-5CDE9DF5CDC2}" destId="{1D3CB787-277F-4ED4-A638-1CE8E348F73A}" srcOrd="1" destOrd="0" parTransId="{B3304EDF-B2D7-4644-B5B9-D6CADDC40658}" sibTransId="{2A9125DC-E27E-4F05-BA75-8F90520788E2}"/>
    <dgm:cxn modelId="{DAFFA25D-B65D-467F-A56C-CC3DCDB62209}" type="presOf" srcId="{1AB19858-D39A-4103-AB97-3B284A5FDB43}" destId="{8E4D6450-3518-47D7-9F7C-37E5DC3D437F}" srcOrd="0" destOrd="0" presId="urn:microsoft.com/office/officeart/2016/7/layout/BasicLinearProcessNumbered"/>
    <dgm:cxn modelId="{9378AF64-3780-4616-ABB1-5F26C66CD11E}" type="presOf" srcId="{A37A7C21-B1DE-4FBF-A8DF-9C25A9AE9496}" destId="{504A6BB8-92C9-428D-B828-D5CFDB577C01}" srcOrd="1" destOrd="0" presId="urn:microsoft.com/office/officeart/2016/7/layout/BasicLinearProcessNumbered"/>
    <dgm:cxn modelId="{6AEC406D-3D1D-4CCF-A4BF-094B935683FF}" srcId="{596818A0-C62A-43BB-A2CF-2B8331EBC823}" destId="{19F58E93-A940-47A5-B141-5CDE9DF5CDC2}" srcOrd="0" destOrd="0" parTransId="{0E5BD598-258E-4C26-B7CF-187DFF229D37}" sibTransId="{1AB19858-D39A-4103-AB97-3B284A5FDB43}"/>
    <dgm:cxn modelId="{37EC0E73-B92F-455F-9DF2-58F75AF3994F}" type="presOf" srcId="{29D1DCDB-90FD-4511-BE42-C5A6BBBA8CE0}" destId="{0C6E506F-8B6A-44D5-969D-7CEE7CE48EA2}" srcOrd="0" destOrd="0" presId="urn:microsoft.com/office/officeart/2016/7/layout/BasicLinearProcessNumbered"/>
    <dgm:cxn modelId="{48C00076-E618-47B5-8A53-FF9324C92FB4}" type="presOf" srcId="{32E87F9D-6082-4B15-A7ED-E7CE1899C55E}" destId="{983A4F35-5DBD-431B-8FAF-3A63876DB7D1}" srcOrd="1" destOrd="0" presId="urn:microsoft.com/office/officeart/2016/7/layout/BasicLinearProcessNumbered"/>
    <dgm:cxn modelId="{A6F8C581-FE5B-4627-9946-42BC12B67ECC}" type="presOf" srcId="{1D3CB787-277F-4ED4-A638-1CE8E348F73A}" destId="{1D2DD2E2-99BD-44DA-89F4-6E7745192193}" srcOrd="0" destOrd="2" presId="urn:microsoft.com/office/officeart/2016/7/layout/BasicLinearProcessNumbered"/>
    <dgm:cxn modelId="{DFD98789-CC5D-4F89-B7FE-371DB624DBA3}" type="presOf" srcId="{C4371947-02EA-4A2B-8FB3-84AF9DDBBFD8}" destId="{504A6BB8-92C9-428D-B828-D5CFDB577C01}" srcOrd="0" destOrd="3" presId="urn:microsoft.com/office/officeart/2016/7/layout/BasicLinearProcessNumbered"/>
    <dgm:cxn modelId="{08103F8C-B142-470B-AC87-D58FC43C9D66}" srcId="{596818A0-C62A-43BB-A2CF-2B8331EBC823}" destId="{32E87F9D-6082-4B15-A7ED-E7CE1899C55E}" srcOrd="2" destOrd="0" parTransId="{7E311937-12C3-4F3C-8439-02896B2431B5}" sibTransId="{149D5402-59DB-4698-8282-AEAF34DEA3AD}"/>
    <dgm:cxn modelId="{2514018D-2C60-4FEF-A719-FAEDA69D6943}" srcId="{A37A7C21-B1DE-4FBF-A8DF-9C25A9AE9496}" destId="{37623EED-43A5-4FB8-8A02-4B2D2CCC84A1}" srcOrd="0" destOrd="0" parTransId="{7E82BBED-B9A2-4639-BAFC-3BC16A787EDB}" sibTransId="{0B363C46-28B7-441B-A7BE-713872F0703D}"/>
    <dgm:cxn modelId="{0FC762A6-54AB-4AAD-8BDA-7E7EC3E59595}" type="presOf" srcId="{19F58E93-A940-47A5-B141-5CDE9DF5CDC2}" destId="{1EA20EFF-C173-468E-AE3E-D3E70B17055B}" srcOrd="0" destOrd="0" presId="urn:microsoft.com/office/officeart/2016/7/layout/BasicLinearProcessNumbered"/>
    <dgm:cxn modelId="{41ECCFC4-47BE-4D06-A2D4-42F69A3D4E48}" srcId="{19F58E93-A940-47A5-B141-5CDE9DF5CDC2}" destId="{1F6310B2-037F-4648-9F8E-84F518A52136}" srcOrd="0" destOrd="0" parTransId="{34B901CD-1141-4DA9-8826-5FB49D4251CA}" sibTransId="{61B9B45F-2086-46DD-91F1-AA70251B1EC1}"/>
    <dgm:cxn modelId="{3BA843CF-6612-4E66-9C79-E7D37C470C4A}" type="presOf" srcId="{596818A0-C62A-43BB-A2CF-2B8331EBC823}" destId="{EFE109D2-FAE7-47EB-9B76-AF39FA65AB62}" srcOrd="0" destOrd="0" presId="urn:microsoft.com/office/officeart/2016/7/layout/BasicLinearProcessNumbered"/>
    <dgm:cxn modelId="{AD9CE0D5-ED34-4226-8455-6CEAA888EC40}" srcId="{A37A7C21-B1DE-4FBF-A8DF-9C25A9AE9496}" destId="{C4371947-02EA-4A2B-8FB3-84AF9DDBBFD8}" srcOrd="2" destOrd="0" parTransId="{0A07BF19-A62E-45EB-8B5A-01265C02C578}" sibTransId="{BADDB2BF-30F0-4F0E-8018-AF7CFA181F83}"/>
    <dgm:cxn modelId="{FAD6E8E2-5700-48F4-B14A-23BAC0252E9C}" srcId="{596818A0-C62A-43BB-A2CF-2B8331EBC823}" destId="{A37A7C21-B1DE-4FBF-A8DF-9C25A9AE9496}" srcOrd="1" destOrd="0" parTransId="{B7F289F9-F979-4ADB-9839-6D47BEE3A520}" sibTransId="{29D1DCDB-90FD-4511-BE42-C5A6BBBA8CE0}"/>
    <dgm:cxn modelId="{BA0532F0-C16A-41F2-93C0-96F113812956}" srcId="{A37A7C21-B1DE-4FBF-A8DF-9C25A9AE9496}" destId="{C179E009-F670-4EB3-A75A-3F04D4D6007C}" srcOrd="3" destOrd="0" parTransId="{C601F5FE-90F4-4EC0-8B1A-FE63D9CCDDC1}" sibTransId="{100A65AB-C22A-445F-BC80-EA4F02980F7E}"/>
    <dgm:cxn modelId="{5F8C29F6-E22C-44D3-9BA2-A279FF564909}" type="presOf" srcId="{A37A7C21-B1DE-4FBF-A8DF-9C25A9AE9496}" destId="{0C378858-90C8-4CD2-B0CD-CEDF5E9B843B}" srcOrd="0" destOrd="0" presId="urn:microsoft.com/office/officeart/2016/7/layout/BasicLinearProcessNumbered"/>
    <dgm:cxn modelId="{EE9FA9F6-C4A0-4BFE-9B01-CBE5C1E69A51}" type="presOf" srcId="{32E87F9D-6082-4B15-A7ED-E7CE1899C55E}" destId="{130B9992-7EA3-422F-BAED-C48E0D8F181B}" srcOrd="0" destOrd="0" presId="urn:microsoft.com/office/officeart/2016/7/layout/BasicLinearProcessNumbered"/>
    <dgm:cxn modelId="{2A3B71FE-1E3C-431D-A984-9D077A4E5D8D}" type="presOf" srcId="{37623EED-43A5-4FB8-8A02-4B2D2CCC84A1}" destId="{504A6BB8-92C9-428D-B828-D5CFDB577C01}" srcOrd="0" destOrd="1" presId="urn:microsoft.com/office/officeart/2016/7/layout/BasicLinearProcessNumbered"/>
    <dgm:cxn modelId="{52C02C5B-A091-45E5-97C0-21054D5C9192}" type="presParOf" srcId="{EFE109D2-FAE7-47EB-9B76-AF39FA65AB62}" destId="{10CF77E4-6F80-45B2-B4EB-32451E0507D2}" srcOrd="0" destOrd="0" presId="urn:microsoft.com/office/officeart/2016/7/layout/BasicLinearProcessNumbered"/>
    <dgm:cxn modelId="{34C5CB65-5BC6-4132-BEDD-7DB20DA281E0}" type="presParOf" srcId="{10CF77E4-6F80-45B2-B4EB-32451E0507D2}" destId="{1EA20EFF-C173-468E-AE3E-D3E70B17055B}" srcOrd="0" destOrd="0" presId="urn:microsoft.com/office/officeart/2016/7/layout/BasicLinearProcessNumbered"/>
    <dgm:cxn modelId="{F45883B6-85DE-42D1-9CC4-882241E3CD60}" type="presParOf" srcId="{10CF77E4-6F80-45B2-B4EB-32451E0507D2}" destId="{8E4D6450-3518-47D7-9F7C-37E5DC3D437F}" srcOrd="1" destOrd="0" presId="urn:microsoft.com/office/officeart/2016/7/layout/BasicLinearProcessNumbered"/>
    <dgm:cxn modelId="{B72A6709-84EC-4775-8A55-2B52C8EFAC2C}" type="presParOf" srcId="{10CF77E4-6F80-45B2-B4EB-32451E0507D2}" destId="{2FF46085-A14B-47C0-9C0D-CC963CEEA8D0}" srcOrd="2" destOrd="0" presId="urn:microsoft.com/office/officeart/2016/7/layout/BasicLinearProcessNumbered"/>
    <dgm:cxn modelId="{A2A2258C-688B-4B0E-8EAF-7367FCB673B7}" type="presParOf" srcId="{10CF77E4-6F80-45B2-B4EB-32451E0507D2}" destId="{1D2DD2E2-99BD-44DA-89F4-6E7745192193}" srcOrd="3" destOrd="0" presId="urn:microsoft.com/office/officeart/2016/7/layout/BasicLinearProcessNumbered"/>
    <dgm:cxn modelId="{B58456C9-C8F5-42B5-A015-EF56B8936BF0}" type="presParOf" srcId="{EFE109D2-FAE7-47EB-9B76-AF39FA65AB62}" destId="{8792DDB1-E0DA-46AF-A9F5-ABE30CF1A6D5}" srcOrd="1" destOrd="0" presId="urn:microsoft.com/office/officeart/2016/7/layout/BasicLinearProcessNumbered"/>
    <dgm:cxn modelId="{774CDAE9-4EB4-4D59-B385-A5586461CD42}" type="presParOf" srcId="{EFE109D2-FAE7-47EB-9B76-AF39FA65AB62}" destId="{CD9E4101-49F8-4CCA-A384-88480FABAC52}" srcOrd="2" destOrd="0" presId="urn:microsoft.com/office/officeart/2016/7/layout/BasicLinearProcessNumbered"/>
    <dgm:cxn modelId="{8CE7EC87-4111-4D58-952F-4A9D1CD481E5}" type="presParOf" srcId="{CD9E4101-49F8-4CCA-A384-88480FABAC52}" destId="{0C378858-90C8-4CD2-B0CD-CEDF5E9B843B}" srcOrd="0" destOrd="0" presId="urn:microsoft.com/office/officeart/2016/7/layout/BasicLinearProcessNumbered"/>
    <dgm:cxn modelId="{BA4C6AB8-1CAB-4D5C-9114-AC11253B28F6}" type="presParOf" srcId="{CD9E4101-49F8-4CCA-A384-88480FABAC52}" destId="{0C6E506F-8B6A-44D5-969D-7CEE7CE48EA2}" srcOrd="1" destOrd="0" presId="urn:microsoft.com/office/officeart/2016/7/layout/BasicLinearProcessNumbered"/>
    <dgm:cxn modelId="{31633ED0-AA6F-4D63-8E3C-3A062BF7C252}" type="presParOf" srcId="{CD9E4101-49F8-4CCA-A384-88480FABAC52}" destId="{FE3823E2-B4D5-4D2A-AC0E-9B3E0E5B1246}" srcOrd="2" destOrd="0" presId="urn:microsoft.com/office/officeart/2016/7/layout/BasicLinearProcessNumbered"/>
    <dgm:cxn modelId="{7CE2968B-A834-48DF-8972-3476F94324C5}" type="presParOf" srcId="{CD9E4101-49F8-4CCA-A384-88480FABAC52}" destId="{504A6BB8-92C9-428D-B828-D5CFDB577C01}" srcOrd="3" destOrd="0" presId="urn:microsoft.com/office/officeart/2016/7/layout/BasicLinearProcessNumbered"/>
    <dgm:cxn modelId="{B162A8A3-25B7-4FC4-ABE7-7F4EFDDEFDFA}" type="presParOf" srcId="{EFE109D2-FAE7-47EB-9B76-AF39FA65AB62}" destId="{74CBFF90-47DE-4752-BED8-FFF323CEC88B}" srcOrd="3" destOrd="0" presId="urn:microsoft.com/office/officeart/2016/7/layout/BasicLinearProcessNumbered"/>
    <dgm:cxn modelId="{F2520E21-3F00-45B5-83C9-8EC39D1A9C67}" type="presParOf" srcId="{EFE109D2-FAE7-47EB-9B76-AF39FA65AB62}" destId="{808DD10A-0902-41C9-B34F-9282A04BB833}" srcOrd="4" destOrd="0" presId="urn:microsoft.com/office/officeart/2016/7/layout/BasicLinearProcessNumbered"/>
    <dgm:cxn modelId="{E86DBD99-3115-4373-A5C6-4CB5632E0AB8}" type="presParOf" srcId="{808DD10A-0902-41C9-B34F-9282A04BB833}" destId="{130B9992-7EA3-422F-BAED-C48E0D8F181B}" srcOrd="0" destOrd="0" presId="urn:microsoft.com/office/officeart/2016/7/layout/BasicLinearProcessNumbered"/>
    <dgm:cxn modelId="{786FADE4-4F29-4C50-A7AF-635A0DEE3251}" type="presParOf" srcId="{808DD10A-0902-41C9-B34F-9282A04BB833}" destId="{40D0E7F1-96EE-4851-8C4D-0F96DF181FB0}" srcOrd="1" destOrd="0" presId="urn:microsoft.com/office/officeart/2016/7/layout/BasicLinearProcessNumbered"/>
    <dgm:cxn modelId="{1F597573-A271-43B8-BCFF-812279BC1B3C}" type="presParOf" srcId="{808DD10A-0902-41C9-B34F-9282A04BB833}" destId="{38603EF8-B974-4A37-8A94-0CE68B40A90E}" srcOrd="2" destOrd="0" presId="urn:microsoft.com/office/officeart/2016/7/layout/BasicLinearProcessNumbered"/>
    <dgm:cxn modelId="{52F205B5-3075-4265-89A7-E61B1355EBEB}" type="presParOf" srcId="{808DD10A-0902-41C9-B34F-9282A04BB833}" destId="{983A4F35-5DBD-431B-8FAF-3A63876DB7D1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C2A23-7F0F-4D18-A4E9-DF705427628B}">
      <dsp:nvSpPr>
        <dsp:cNvPr id="0" name=""/>
        <dsp:cNvSpPr/>
      </dsp:nvSpPr>
      <dsp:spPr>
        <a:xfrm>
          <a:off x="0" y="1994"/>
          <a:ext cx="10515599" cy="1010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A47BC-5DFF-4192-9583-6D3B4D861A3D}">
      <dsp:nvSpPr>
        <dsp:cNvPr id="0" name=""/>
        <dsp:cNvSpPr/>
      </dsp:nvSpPr>
      <dsp:spPr>
        <a:xfrm>
          <a:off x="305823" y="229466"/>
          <a:ext cx="556043" cy="5560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7C409-6DBD-40C0-AD54-000FCB4886A2}">
      <dsp:nvSpPr>
        <dsp:cNvPr id="0" name=""/>
        <dsp:cNvSpPr/>
      </dsp:nvSpPr>
      <dsp:spPr>
        <a:xfrm>
          <a:off x="1167690" y="1994"/>
          <a:ext cx="9347908" cy="1010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6" tIns="106996" rIns="106996" bIns="10699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Interviewing parties and witnesses</a:t>
          </a:r>
        </a:p>
      </dsp:txBody>
      <dsp:txXfrm>
        <a:off x="1167690" y="1994"/>
        <a:ext cx="9347908" cy="1010987"/>
      </dsp:txXfrm>
    </dsp:sp>
    <dsp:sp modelId="{CE5C26BB-2A1B-4C96-A456-0D04DFD91FAD}">
      <dsp:nvSpPr>
        <dsp:cNvPr id="0" name=""/>
        <dsp:cNvSpPr/>
      </dsp:nvSpPr>
      <dsp:spPr>
        <a:xfrm>
          <a:off x="0" y="1265729"/>
          <a:ext cx="10515599" cy="1010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C57556-9C2D-4C55-BF17-A070A7433BFE}">
      <dsp:nvSpPr>
        <dsp:cNvPr id="0" name=""/>
        <dsp:cNvSpPr/>
      </dsp:nvSpPr>
      <dsp:spPr>
        <a:xfrm>
          <a:off x="305823" y="1493201"/>
          <a:ext cx="556043" cy="5560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D2B911-A9B0-459C-87BD-8A7577400FF1}">
      <dsp:nvSpPr>
        <dsp:cNvPr id="0" name=""/>
        <dsp:cNvSpPr/>
      </dsp:nvSpPr>
      <dsp:spPr>
        <a:xfrm>
          <a:off x="1167690" y="1265729"/>
          <a:ext cx="9347908" cy="1010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6" tIns="106996" rIns="106996" bIns="10699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Include evidence and present credibility factors</a:t>
          </a:r>
        </a:p>
      </dsp:txBody>
      <dsp:txXfrm>
        <a:off x="1167690" y="1265729"/>
        <a:ext cx="9347908" cy="1010987"/>
      </dsp:txXfrm>
    </dsp:sp>
    <dsp:sp modelId="{B523E647-8994-4995-AD13-3B46BED70F47}">
      <dsp:nvSpPr>
        <dsp:cNvPr id="0" name=""/>
        <dsp:cNvSpPr/>
      </dsp:nvSpPr>
      <dsp:spPr>
        <a:xfrm>
          <a:off x="0" y="2529463"/>
          <a:ext cx="10515599" cy="1010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0FD8A2-7827-4B86-83BE-0EE32D5B1DAA}">
      <dsp:nvSpPr>
        <dsp:cNvPr id="0" name=""/>
        <dsp:cNvSpPr/>
      </dsp:nvSpPr>
      <dsp:spPr>
        <a:xfrm>
          <a:off x="305823" y="2756936"/>
          <a:ext cx="556043" cy="5560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D60B6-94B0-4BD0-863F-1EC43AAF5D6B}">
      <dsp:nvSpPr>
        <dsp:cNvPr id="0" name=""/>
        <dsp:cNvSpPr/>
      </dsp:nvSpPr>
      <dsp:spPr>
        <a:xfrm>
          <a:off x="1167690" y="2529463"/>
          <a:ext cx="9347908" cy="1010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6" tIns="106996" rIns="106996" bIns="10699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Create context by presenting the totality of circumstances</a:t>
          </a:r>
        </a:p>
      </dsp:txBody>
      <dsp:txXfrm>
        <a:off x="1167690" y="2529463"/>
        <a:ext cx="9347908" cy="1010987"/>
      </dsp:txXfrm>
    </dsp:sp>
    <dsp:sp modelId="{3BF0186C-E0D9-40AF-9F30-A96869587121}">
      <dsp:nvSpPr>
        <dsp:cNvPr id="0" name=""/>
        <dsp:cNvSpPr/>
      </dsp:nvSpPr>
      <dsp:spPr>
        <a:xfrm>
          <a:off x="0" y="3793198"/>
          <a:ext cx="10515599" cy="1010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FD359-5E60-45AC-8052-D18837BCEF64}">
      <dsp:nvSpPr>
        <dsp:cNvPr id="0" name=""/>
        <dsp:cNvSpPr/>
      </dsp:nvSpPr>
      <dsp:spPr>
        <a:xfrm>
          <a:off x="305823" y="4020670"/>
          <a:ext cx="556043" cy="5560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65AF0-2D14-4920-B63C-3D30E3D5DAF6}">
      <dsp:nvSpPr>
        <dsp:cNvPr id="0" name=""/>
        <dsp:cNvSpPr/>
      </dsp:nvSpPr>
      <dsp:spPr>
        <a:xfrm>
          <a:off x="1167690" y="3793198"/>
          <a:ext cx="9347908" cy="1010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6" tIns="106996" rIns="106996" bIns="10699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Focus on gathering evidence, as a neutral fact finder</a:t>
          </a:r>
        </a:p>
      </dsp:txBody>
      <dsp:txXfrm>
        <a:off x="1167690" y="3793198"/>
        <a:ext cx="9347908" cy="10109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20EFF-C173-468E-AE3E-D3E70B17055B}">
      <dsp:nvSpPr>
        <dsp:cNvPr id="0" name=""/>
        <dsp:cNvSpPr/>
      </dsp:nvSpPr>
      <dsp:spPr>
        <a:xfrm>
          <a:off x="0" y="0"/>
          <a:ext cx="3286125" cy="45751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Allegations, if true, would be a policy violation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Scope and elements of policy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/>
            <a:t>Guide</a:t>
          </a:r>
          <a:r>
            <a:rPr lang="en-US" sz="1600" kern="1200"/>
            <a:t>: </a:t>
          </a:r>
          <a:r>
            <a:rPr lang="en-US" sz="1600" b="1" kern="1200"/>
            <a:t>Policy</a:t>
          </a:r>
        </a:p>
      </dsp:txBody>
      <dsp:txXfrm>
        <a:off x="0" y="1738566"/>
        <a:ext cx="3286125" cy="2745105"/>
      </dsp:txXfrm>
    </dsp:sp>
    <dsp:sp modelId="{8E4D6450-3518-47D7-9F7C-37E5DC3D437F}">
      <dsp:nvSpPr>
        <dsp:cNvPr id="0" name=""/>
        <dsp:cNvSpPr/>
      </dsp:nvSpPr>
      <dsp:spPr>
        <a:xfrm>
          <a:off x="956786" y="457517"/>
          <a:ext cx="1372552" cy="137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010" tIns="12700" rIns="1070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57792" y="658523"/>
        <a:ext cx="970540" cy="970540"/>
      </dsp:txXfrm>
    </dsp:sp>
    <dsp:sp modelId="{2FF46085-A14B-47C0-9C0D-CC963CEEA8D0}">
      <dsp:nvSpPr>
        <dsp:cNvPr id="0" name=""/>
        <dsp:cNvSpPr/>
      </dsp:nvSpPr>
      <dsp:spPr>
        <a:xfrm>
          <a:off x="0" y="4575103"/>
          <a:ext cx="328612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C378858-90C8-4CD2-B0CD-CEDF5E9B843B}">
      <dsp:nvSpPr>
        <dsp:cNvPr id="0" name=""/>
        <dsp:cNvSpPr/>
      </dsp:nvSpPr>
      <dsp:spPr>
        <a:xfrm>
          <a:off x="3614737" y="0"/>
          <a:ext cx="3286125" cy="45751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Investigation to gather available, relevant evidence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Complaint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Response from Respondent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Witnesses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/>
            <a:t>Guide: Procedure</a:t>
          </a:r>
        </a:p>
      </dsp:txBody>
      <dsp:txXfrm>
        <a:off x="3614737" y="1738566"/>
        <a:ext cx="3286125" cy="2745105"/>
      </dsp:txXfrm>
    </dsp:sp>
    <dsp:sp modelId="{0C6E506F-8B6A-44D5-969D-7CEE7CE48EA2}">
      <dsp:nvSpPr>
        <dsp:cNvPr id="0" name=""/>
        <dsp:cNvSpPr/>
      </dsp:nvSpPr>
      <dsp:spPr>
        <a:xfrm>
          <a:off x="4571523" y="457517"/>
          <a:ext cx="1372552" cy="137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010" tIns="12700" rIns="1070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772529" y="658523"/>
        <a:ext cx="970540" cy="970540"/>
      </dsp:txXfrm>
    </dsp:sp>
    <dsp:sp modelId="{FE3823E2-B4D5-4D2A-AC0E-9B3E0E5B1246}">
      <dsp:nvSpPr>
        <dsp:cNvPr id="0" name=""/>
        <dsp:cNvSpPr/>
      </dsp:nvSpPr>
      <dsp:spPr>
        <a:xfrm>
          <a:off x="3614737" y="4575103"/>
          <a:ext cx="328612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0B9992-7EA3-422F-BAED-C48E0D8F181B}">
      <dsp:nvSpPr>
        <dsp:cNvPr id="0" name=""/>
        <dsp:cNvSpPr/>
      </dsp:nvSpPr>
      <dsp:spPr>
        <a:xfrm>
          <a:off x="7229475" y="0"/>
          <a:ext cx="3286125" cy="457517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Investigation Report that fairly summarizes gathered information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Exhibits or attachments included</a:t>
          </a:r>
        </a:p>
      </dsp:txBody>
      <dsp:txXfrm>
        <a:off x="7229475" y="1738566"/>
        <a:ext cx="3286125" cy="2745105"/>
      </dsp:txXfrm>
    </dsp:sp>
    <dsp:sp modelId="{40D0E7F1-96EE-4851-8C4D-0F96DF181FB0}">
      <dsp:nvSpPr>
        <dsp:cNvPr id="0" name=""/>
        <dsp:cNvSpPr/>
      </dsp:nvSpPr>
      <dsp:spPr>
        <a:xfrm>
          <a:off x="8186261" y="457517"/>
          <a:ext cx="1372552" cy="13725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010" tIns="12700" rIns="1070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387267" y="658523"/>
        <a:ext cx="970540" cy="970540"/>
      </dsp:txXfrm>
    </dsp:sp>
    <dsp:sp modelId="{38603EF8-B974-4A37-8A94-0CE68B40A90E}">
      <dsp:nvSpPr>
        <dsp:cNvPr id="0" name=""/>
        <dsp:cNvSpPr/>
      </dsp:nvSpPr>
      <dsp:spPr>
        <a:xfrm>
          <a:off x="7229475" y="4575103"/>
          <a:ext cx="328612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891C60-326C-FCE2-8468-7148E181CA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B9C354-7F20-F7A6-C4E7-ABCB03BAB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34D33-81CA-4064-BA54-FCB560D1E6BC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C44F7F-7487-0032-B247-298BC1BB6D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159CD-0CDA-298D-8143-09983F6D54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A9964-A75B-4749-B9E2-F09B470E8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AF7CD-7510-42BA-BB86-43E243D1FC1F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41DB6-8650-4E12-A430-5ACA87192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43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37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064E7-C48E-4997-9BE7-6B31B80C8274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54EFF-5710-7CF7-6331-DE61D7E2FFC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34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33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6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62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82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04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49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20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21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96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53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01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41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47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96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506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05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278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952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68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685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7F48-D485-49AB-BF6E-DE5EA95E884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6F895-421C-5BA1-9D33-D5E6AD71311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5655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95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26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7F48-D485-49AB-BF6E-DE5EA95E884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A3947-8B55-D2BC-8ECB-644D1CDCEA2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6395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7F48-D485-49AB-BF6E-DE5EA95E884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41C23-8DCD-1C0F-C49A-B0831E7DF6B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85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0405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5564-0FF9-E69E-DCC8-0FD0C6FBB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94A2FA-FE71-6A07-9A51-6B66C0D1C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D3C4D-4854-C7B5-5B00-8B9B63A77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D67B8-0A36-D84E-39DE-F921FE256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98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0D1B1-4613-7708-80F6-921F9A01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F529F-312E-2513-E522-AC3F3A6AE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E6ED1-1B41-C3FC-2FB6-78EC27723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E6625-4FDB-3EB6-7813-0BF1FC232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799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096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1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701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7691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838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594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646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290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043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169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217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7F48-D485-49AB-BF6E-DE5EA95E884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3889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DB31F-283A-DD02-1B88-15B1A1334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20777C-2761-842C-1A14-3755776146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033E2-3C63-7E11-F66C-90B57E9B3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27403-AFDC-1CAD-9967-993608BE2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C03085-113D-4031-BEE6-D9A57953EDF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77229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053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120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791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649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193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805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743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796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285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52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25107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260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28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361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567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2840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627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03A06-C045-334D-BDEF-81ECC4050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D09D67-ABA3-F26F-2019-9FC128745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445C5-BA75-00B4-8F1F-12A3EAF2D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BEDEF-6FB3-A967-CA09-9C4D1F562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930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593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738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41DB6-8650-4E12-A430-5ACA871920E5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64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1C6DB31-0A8F-3189-E999-AB2A745EAC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7552" y="1998522"/>
            <a:ext cx="7796690" cy="172429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 cap="none" baseline="0">
                <a:solidFill>
                  <a:schemeClr val="tx2"/>
                </a:solidFill>
                <a:latin typeface="+mn-lt"/>
                <a:ea typeface="Cambria" charset="0"/>
                <a:cs typeface="DokChampa" panose="020B0502040204020203" pitchFamily="34" charset="-34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D003AB2-0822-0240-0618-78300846F82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7551" y="4074269"/>
            <a:ext cx="7796692" cy="294203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accent1"/>
                </a:solidFill>
                <a:latin typeface="+mj-lt"/>
                <a:ea typeface="Arial" charset="0"/>
                <a:cs typeface="Arial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7CB72D2-4A6F-E184-EBAA-692DE1E994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28612" y="4860530"/>
            <a:ext cx="7795715" cy="2812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DEPARMENT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E76748A-07B3-42A4-A1A1-A983F80AD5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27475" y="5177086"/>
            <a:ext cx="7795715" cy="294202"/>
          </a:xfrm>
        </p:spPr>
        <p:txBody>
          <a:bodyPr>
            <a:noAutofit/>
          </a:bodyPr>
          <a:lstStyle>
            <a:lvl1pPr marL="0" indent="0">
              <a:buNone/>
              <a:defRPr lang="en-US" sz="1800" i="1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to edit Date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D86D16-4920-A31D-E8B6-511E2BFBEBF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1195" y="-13632"/>
            <a:ext cx="3152776" cy="59747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11A8111-EF09-D40E-3A23-157EF7392C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1488" y="6154738"/>
            <a:ext cx="3152775" cy="430212"/>
          </a:xfrm>
        </p:spPr>
        <p:txBody>
          <a:bodyPr>
            <a:normAutofit/>
          </a:bodyPr>
          <a:lstStyle>
            <a:lvl1pPr marL="0" indent="0" algn="ctr">
              <a:buNone/>
              <a:defRPr sz="1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A7BCE87-0ACC-8560-B134-2524AFD23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0852" y="3851184"/>
            <a:ext cx="8264423" cy="0"/>
          </a:xfrm>
          <a:prstGeom prst="line">
            <a:avLst/>
          </a:prstGeom>
          <a:ln w="381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40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AA9C5A9-0532-2BD8-2455-ED3C2514C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7B1C61-0CC6-49DA-E6C5-C5B3DCD0FC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E4A401-CF80-A0A9-B1FE-E9A6A43DD6A0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2103DA-661E-B11D-5DB7-C2E311CD9B7E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B5CC2FE6-28BF-C922-4565-4FBCE413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986E0-3737-64D0-72D3-C45D4AB962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4"/>
            <a:ext cx="10515599" cy="48061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8C630977-DF08-B0C4-C064-474AC598B7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6614E7-DF3A-B926-BCB9-76AF58489ADE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4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AA9C5A9-0532-2BD8-2455-ED3C2514C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7B1C61-0CC6-49DA-E6C5-C5B3DCD0FC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E4A401-CF80-A0A9-B1FE-E9A6A43DD6A0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2103DA-661E-B11D-5DB7-C2E311CD9B7E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B5CC2FE6-28BF-C922-4565-4FBCE413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773853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986E0-3737-64D0-72D3-C45D4AB962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4"/>
            <a:ext cx="7738533" cy="48061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29081CC-8041-1C40-2BD2-5DAA8E6ED366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333059" y="118923"/>
            <a:ext cx="2415009" cy="1828799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43F8F-4DA7-9D07-1B0B-168CCFC607E8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9137334" y="1753009"/>
            <a:ext cx="2415009" cy="1828799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FC9350E-624F-75D8-B5C8-DB13054E888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730141" y="3387095"/>
            <a:ext cx="2415009" cy="1828799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D69E843-95E1-3844-F4E1-A1ACBDECDECB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8686355" y="5021181"/>
            <a:ext cx="2415009" cy="1828799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8C630977-DF08-B0C4-C064-474AC598B7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6614E7-DF3A-B926-BCB9-76AF58489ADE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6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AA9C5A9-0532-2BD8-2455-ED3C2514C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7B1C61-0CC6-49DA-E6C5-C5B3DCD0FC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E4A401-CF80-A0A9-B1FE-E9A6A43DD6A0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2103DA-661E-B11D-5DB7-C2E311CD9B7E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B5CC2FE6-28BF-C922-4565-4FBCE413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773853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986E0-3737-64D0-72D3-C45D4AB962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4"/>
            <a:ext cx="7738533" cy="48061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29081CC-8041-1C40-2BD2-5DAA8E6ED366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380595" y="-91440"/>
            <a:ext cx="2415009" cy="2610263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43F8F-4DA7-9D07-1B0B-168CCFC607E8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9774051" y="2182452"/>
            <a:ext cx="2415009" cy="2610263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FC9350E-624F-75D8-B5C8-DB13054E888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733051" y="4247737"/>
            <a:ext cx="2415009" cy="2610263"/>
          </a:xfrm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8C630977-DF08-B0C4-C064-474AC598B7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6614E7-DF3A-B926-BCB9-76AF58489ADE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68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AA9C5A9-0532-2BD8-2455-ED3C2514C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77B1C61-0CC6-49DA-E6C5-C5B3DCD0FC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E4A401-CF80-A0A9-B1FE-E9A6A43DD6A0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2103DA-661E-B11D-5DB7-C2E311CD9B7E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B5CC2FE6-28BF-C922-4565-4FBCE413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66038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986E0-3737-64D0-72D3-C45D4AB962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1825624"/>
            <a:ext cx="5257800" cy="48061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A5884CD-8A41-0884-222A-744D96352C4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40780" y="1825624"/>
            <a:ext cx="5257800" cy="480618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8C630977-DF08-B0C4-C064-474AC598B7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6614E7-DF3A-B926-BCB9-76AF58489ADE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90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3F91B86-A73A-E17F-84E8-FA8B744D84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7"/>
            <a:ext cx="10515600" cy="121716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3BBEF8-0765-A86B-080A-6AAC85474BB3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376465" y="3062100"/>
            <a:ext cx="2728722" cy="1500441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9B8A7-6B1A-F18A-B96E-0DE084BB2B1A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376465" y="4660765"/>
            <a:ext cx="2728722" cy="445110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03CA68F-A0AE-517D-BA8C-A2B4B5628413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76465" y="5105875"/>
            <a:ext cx="2728722" cy="15150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88765D8-11A8-DF06-563B-228EF9AF58A4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3279914" y="3062100"/>
            <a:ext cx="2728722" cy="1500441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22EE432-F176-2D22-4989-227AA21B761C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3279914" y="4660765"/>
            <a:ext cx="2728722" cy="445110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B702F83-B9A9-EE22-F428-323332C9C386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3279914" y="5105875"/>
            <a:ext cx="2728722" cy="15150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43D73686-E773-751D-EA01-AE5050B4D3DF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6181586" y="3064868"/>
            <a:ext cx="2728722" cy="1500441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B6690EC2-CB9E-D57A-3C10-F88AD96B4CED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183363" y="4660765"/>
            <a:ext cx="2728722" cy="445110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54A88B5-A6D9-D806-B4C6-64F178569666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6183363" y="5105875"/>
            <a:ext cx="2728722" cy="15150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07F4C3FE-2C54-9B7D-E22E-AADE71FAC58B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9084679" y="3064868"/>
            <a:ext cx="2728722" cy="1500441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A7DA9719-5EE4-ED4E-5401-9A5F097D8B77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9086813" y="4660765"/>
            <a:ext cx="2728722" cy="445110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6180BC9B-830D-B9C3-E9A7-EE636DC1FD59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9086813" y="5105875"/>
            <a:ext cx="2728722" cy="15150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3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6A3D1C8A-22FA-FD61-C7EA-38B154BEB8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7"/>
            <a:ext cx="10515600" cy="121716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6F2CFF0-C3F1-BF62-B5E5-B7F4280A0F20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1319814" y="3226302"/>
            <a:ext cx="2683886" cy="19804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4A73F-A59B-B0A4-6EA3-F46012DDBD2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1274978" y="5361626"/>
            <a:ext cx="2728722" cy="44511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3A77B60-98C1-27A9-96BE-AD266101C609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1274978" y="5806736"/>
            <a:ext cx="2728722" cy="91338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D35CFB6-5062-6955-5AEA-A38CBC8AA48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731638" y="3226302"/>
            <a:ext cx="2728721" cy="19804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6B2034EA-4060-A7CA-98C2-88E084E6D7C4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4731639" y="5361626"/>
            <a:ext cx="2728722" cy="44511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2ED9687-D91A-9C93-5624-266CFB4CA175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4731639" y="5806736"/>
            <a:ext cx="2728722" cy="91338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440D8A25-280D-54E5-045D-00BBA4114058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8188297" y="3226302"/>
            <a:ext cx="2728721" cy="19804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A64B1FB-B97E-7BC7-5EA4-757C5015A8BD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8188300" y="5361626"/>
            <a:ext cx="2728722" cy="44511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B224095-F8EA-7AB9-3C71-9C12FACBCC05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8188300" y="5806736"/>
            <a:ext cx="2728722" cy="91338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7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D2438D1-CD5E-B884-EFC3-D79800F410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8"/>
            <a:ext cx="10515600" cy="8384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8AE1B30-FDBF-70CA-C90D-683CF98040F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8201" y="2813459"/>
            <a:ext cx="1888210" cy="18567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697E54BE-F7FB-0FD1-DFCC-82D93EF7C345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2937210" y="2813459"/>
            <a:ext cx="3001217" cy="60837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568F627-C9C0-C392-5EFB-2193D4305083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937209" y="3417345"/>
            <a:ext cx="3001217" cy="124841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375BB83-7A57-DD03-5486-C19FC2B6DC9D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295054" y="2813459"/>
            <a:ext cx="1888210" cy="18567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74D0581-BC40-9CD2-5E6F-F61BE391A422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394063" y="2813459"/>
            <a:ext cx="3001217" cy="60837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2C0630A-B631-7D95-7A4F-E5B6A1610A19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8394062" y="3427020"/>
            <a:ext cx="3001217" cy="124841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D9EFAD20-28A5-1B78-B8B7-EB1D0B2071D9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838200" y="4863329"/>
            <a:ext cx="1888210" cy="18567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507F341-A03E-B28A-95BA-C2220F5AF911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2937209" y="4863329"/>
            <a:ext cx="3001217" cy="60837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55F0328B-1E58-5373-D5A0-C779B587DAA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2937208" y="5471707"/>
            <a:ext cx="3001217" cy="124841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1DDC7677-82C9-9181-F76E-05FA9348B739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6295053" y="4863329"/>
            <a:ext cx="1888210" cy="18567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7FF05C69-835A-547F-94B7-C4731685145E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8394062" y="4863329"/>
            <a:ext cx="3001217" cy="60837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68782345-0089-F5AF-F2E2-184CA5F85AD9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8394061" y="5464928"/>
            <a:ext cx="3001217" cy="124841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6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1DAF53D0-AA48-073E-513F-773038B3FB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8"/>
            <a:ext cx="10515600" cy="8384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05E7FE8E-998F-010C-D5BF-0490B4E07E2D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8200" y="2796357"/>
            <a:ext cx="1888210" cy="19804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49C65-213E-DA8B-A104-3D88D8CFCC8C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2877722" y="2796357"/>
            <a:ext cx="3001217" cy="10235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C6BC399-4675-CD39-C5F5-8FBE3601F79A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877722" y="3819874"/>
            <a:ext cx="3001217" cy="285467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C5B17DAA-0F35-67D4-29ED-4E9BF6B62963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313061" y="2796357"/>
            <a:ext cx="1888210" cy="19804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8F7E755-9E13-1005-1B1E-9B09B7876FA4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352583" y="2796357"/>
            <a:ext cx="3001217" cy="10235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1BD2EC3-A75E-BFED-68E0-00B69CBBF209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8352583" y="3819874"/>
            <a:ext cx="3001217" cy="285467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8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666C2C4-CB95-9095-9AEA-37E9A80E33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8"/>
            <a:ext cx="10515600" cy="8384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46F5C12-53A6-41D8-11E8-370925C9503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60428" y="2748662"/>
            <a:ext cx="2415009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9F6894-5848-6A61-A7AB-A188F4DFDB8C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60428" y="4739613"/>
            <a:ext cx="2415009" cy="1828799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8DB0FB18-E838-29EF-E1AE-BDDA875C4399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3398319" y="2748662"/>
            <a:ext cx="2415009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E52331F-9869-8C27-8BDD-9270EF6DA147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395006" y="4739613"/>
            <a:ext cx="2415009" cy="1828799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CBE96124-C53F-3D77-4D2E-723CBFCCB16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226272" y="2748662"/>
            <a:ext cx="2415009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B7770DE-D134-8D53-DDEA-43A586D653E6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229584" y="4739613"/>
            <a:ext cx="2415009" cy="1828799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1EE8AD13-B3F1-FAE6-179A-369E14C91F55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9064163" y="2748662"/>
            <a:ext cx="2415009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6AF1872-596D-D0F0-0578-601B8A00D301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064163" y="4739613"/>
            <a:ext cx="2415009" cy="1828799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714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FEA851C1-9ABD-F266-28F4-B65A6705E2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8"/>
            <a:ext cx="10515600" cy="8384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D9E40824-578A-54AA-3604-D7D64317DAB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38355" y="2859417"/>
            <a:ext cx="3064813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7B9BAC-F706-0EA1-A07C-C57820EFFBFB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01951" y="4850368"/>
            <a:ext cx="3001217" cy="1828799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F55F76-8043-2322-DD82-F0E139339371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4519192" y="2859417"/>
            <a:ext cx="3001217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434AA95-5602-7F5C-727E-43F80750866A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4519192" y="4850368"/>
            <a:ext cx="3001217" cy="1828799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658D3E3-CD3E-1EA7-73B3-1A0472CD02C6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336432" y="2854798"/>
            <a:ext cx="3001217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BB6C387-2914-810E-B278-3C5D184709FD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336434" y="4845749"/>
            <a:ext cx="3001217" cy="1828799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</p:spTree>
    <p:extLst>
      <p:ext uri="{BB962C8B-B14F-4D97-AF65-F5344CB8AC3E}">
        <p14:creationId xmlns:p14="http://schemas.microsoft.com/office/powerpoint/2010/main" val="3127273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C7337CC2-3E43-CC44-6E4B-98BD9100A5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28518"/>
            <a:ext cx="10515600" cy="8384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5EB4781-85D5-D3F0-125C-D6B563F04AEE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38200" y="2754206"/>
            <a:ext cx="1225387" cy="12253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F1042B2-7E58-525D-A5AD-015F9D7BD5E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2342290" y="2754205"/>
            <a:ext cx="9011510" cy="122538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08422D85-4D05-A9D2-8F9C-BFC93445398C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838200" y="4119618"/>
            <a:ext cx="1225387" cy="12253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1F72858-AF2D-1823-9C71-1E20E4FE4866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2342290" y="4119617"/>
            <a:ext cx="9011510" cy="122538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9059C6A3-71B2-1329-3449-79A913151A6C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38200" y="5454704"/>
            <a:ext cx="1225387" cy="12253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26E7E5E-546A-B37A-4F24-671B02F4A3B7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2342290" y="5454703"/>
            <a:ext cx="9011510" cy="122538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232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3AE1F852-0BC6-B2BD-34E0-9D06A63203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782763"/>
            <a:ext cx="10515600" cy="9519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BB9FD05-51DA-B84E-022B-E9CACF102EDA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38200" y="2734663"/>
            <a:ext cx="1828800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466E146-5B59-2EF3-65B9-C074A70544B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2895729" y="2734664"/>
            <a:ext cx="3001217" cy="18287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691D4DB-D96D-C379-BA90-DECB38D58E67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277946" y="2734663"/>
            <a:ext cx="1828800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63F715-814C-7676-5F14-0F6B5B71CF4E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335475" y="2734664"/>
            <a:ext cx="3001217" cy="18287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086274-F606-31F2-C81F-6A4638816B4E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38200" y="4829845"/>
            <a:ext cx="1828800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C4EBA00-4B92-CDD2-E014-D94A62B47E86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2895729" y="4829846"/>
            <a:ext cx="3001217" cy="18287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0F68440F-0428-8658-71B0-C5618B665AEC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6277946" y="4829845"/>
            <a:ext cx="1828800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02023EB-D60B-2042-408D-24B9F9A32192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35475" y="4829846"/>
            <a:ext cx="3001217" cy="18287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96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64B0F3-0A9C-B646-EC6C-7D0D431F5E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864865"/>
            <a:ext cx="10731500" cy="11415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C5DF33F-8E74-45AE-9BFA-E0956DE6D25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38200" y="3029008"/>
            <a:ext cx="2743200" cy="1544638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EF1EB41-68B6-A856-901E-6C4616997DB5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700789" y="3029008"/>
            <a:ext cx="2743200" cy="1544638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6EA961-1662-73ED-3559-4BF63A72C3E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614452" y="3022119"/>
            <a:ext cx="2743200" cy="1544638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F7A9F1E-8D39-9C57-37F9-8C73E96C45F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38200" y="4727575"/>
            <a:ext cx="2743200" cy="1544638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B429B10-EF4E-9109-5450-99D9F8C2D0DB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724400" y="4711885"/>
            <a:ext cx="2743200" cy="1544638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9C20221-E3BA-1507-13FA-7FE1A034073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616696" y="4711885"/>
            <a:ext cx="2743200" cy="1544638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45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C07A582-CD87-A189-D6AD-EAAC5B7FF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4A0F5F-4D38-BB3A-74C0-03CCE408CB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86DD342-6504-D3DC-D577-E0DE1D299CE3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2093FC-D776-EBE4-5D5F-632B50086F5F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21798E-2B93-3458-8E93-29F46FAB2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64B0F3-0A9C-B646-EC6C-7D0D431F5E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864865"/>
            <a:ext cx="10731500" cy="114156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C5DF33F-8E74-45AE-9BFA-E0956DE6D25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80198" y="3029008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EF1EB41-68B6-A856-901E-6C4616997DB5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3268462" y="3029008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36EA961-1662-73ED-3559-4BF63A72C3E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203950" y="3022119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F7A9F1E-8D39-9C57-37F9-8C73E96C45F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9092214" y="3022119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B429B10-EF4E-9109-5450-99D9F8C2D0DB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0198" y="4711885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9C20221-E3BA-1507-13FA-7FE1A034073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268462" y="4711885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525F061-3672-AB29-9CBB-C35FA309F83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203950" y="4704996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B4191-256C-FC1B-A545-51C314FFD6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092214" y="4704996"/>
            <a:ext cx="2743200" cy="1544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Add text or image</a:t>
            </a:r>
          </a:p>
        </p:txBody>
      </p:sp>
      <p:pic>
        <p:nvPicPr>
          <p:cNvPr id="8" name="Picture 7" descr="Minnesota State logo.">
            <a:extLst>
              <a:ext uri="{FF2B5EF4-FFF2-40B4-BE49-F238E27FC236}">
                <a16:creationId xmlns:a16="http://schemas.microsoft.com/office/drawing/2014/main" id="{24F6401E-E9D4-01F4-FA60-52E40AC7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4ED0D2-716A-E12B-035E-26A8BD9AAF35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27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navy 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FCCE622-B043-E06D-6E10-F5DE46595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2339" y="346539"/>
            <a:ext cx="11467322" cy="5303520"/>
          </a:xfrm>
          <a:prstGeom prst="wedgeRoundRectCallout">
            <a:avLst>
              <a:gd name="adj1" fmla="val -20356"/>
              <a:gd name="adj2" fmla="val 6592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2577D-5589-16E1-24DD-5F2DB78F9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4860" y="789408"/>
            <a:ext cx="10607040" cy="4389120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“This is a quote layout feature with a navy bubble and a white background.”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8B3FD9C-C3F6-B981-9E85-5BAA70E26C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2023" y="5621397"/>
            <a:ext cx="6699877" cy="1236603"/>
          </a:xfrm>
        </p:spPr>
        <p:txBody>
          <a:bodyPr anchor="ctr">
            <a:norm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 Add your quote attribution here</a:t>
            </a:r>
          </a:p>
        </p:txBody>
      </p:sp>
    </p:spTree>
    <p:extLst>
      <p:ext uri="{BB962C8B-B14F-4D97-AF65-F5344CB8AC3E}">
        <p14:creationId xmlns:p14="http://schemas.microsoft.com/office/powerpoint/2010/main" val="3725832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een o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FCCE622-B043-E06D-6E10-F5DE46595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2339" y="346539"/>
            <a:ext cx="11467322" cy="5236181"/>
          </a:xfrm>
          <a:prstGeom prst="wedgeRoundRectCallout">
            <a:avLst>
              <a:gd name="adj1" fmla="val -20356"/>
              <a:gd name="adj2" fmla="val 65922"/>
              <a:gd name="adj3" fmla="val 16667"/>
            </a:avLst>
          </a:prstGeom>
          <a:solidFill>
            <a:srgbClr val="008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2577D-5589-16E1-24DD-5F2DB78F9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5360" y="770069"/>
            <a:ext cx="10241280" cy="4389120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2"/>
                </a:solidFill>
              </a:defRPr>
            </a:lvl1pPr>
          </a:lstStyle>
          <a:p>
            <a:r>
              <a:rPr lang="en-US"/>
              <a:t>“This is a quote layout feature with a green bubble and a white background.”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8B3FD9C-C3F6-B981-9E85-5BAA70E26C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2023" y="5621398"/>
            <a:ext cx="6699877" cy="1236602"/>
          </a:xfrm>
        </p:spPr>
        <p:txBody>
          <a:bodyPr anchor="ctr">
            <a:norm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i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 Add your quote attribution here</a:t>
            </a:r>
          </a:p>
        </p:txBody>
      </p:sp>
    </p:spTree>
    <p:extLst>
      <p:ext uri="{BB962C8B-B14F-4D97-AF65-F5344CB8AC3E}">
        <p14:creationId xmlns:p14="http://schemas.microsoft.com/office/powerpoint/2010/main" val="495417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 on navy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FCCE622-B043-E06D-6E10-F5DE46595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2339" y="346539"/>
            <a:ext cx="11467322" cy="5236181"/>
          </a:xfrm>
          <a:prstGeom prst="wedgeRoundRectCallout">
            <a:avLst>
              <a:gd name="adj1" fmla="val -20356"/>
              <a:gd name="adj2" fmla="val 65922"/>
              <a:gd name="adj3" fmla="val 16667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2577D-5589-16E1-24DD-5F2DB78F9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5360" y="770069"/>
            <a:ext cx="10241280" cy="4389120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2"/>
                </a:solidFill>
              </a:defRPr>
            </a:lvl1pPr>
          </a:lstStyle>
          <a:p>
            <a:r>
              <a:rPr lang="en-US"/>
              <a:t>“This is a quote layout feature with a white bubble and a navy background.”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8B3FD9C-C3F6-B981-9E85-5BAA70E26C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1" y="4930589"/>
            <a:ext cx="10241280" cy="457200"/>
          </a:xfrm>
        </p:spPr>
        <p:txBody>
          <a:bodyPr anchor="ctr">
            <a:norm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i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 Add your quote attribution here</a:t>
            </a:r>
          </a:p>
        </p:txBody>
      </p:sp>
    </p:spTree>
    <p:extLst>
      <p:ext uri="{BB962C8B-B14F-4D97-AF65-F5344CB8AC3E}">
        <p14:creationId xmlns:p14="http://schemas.microsoft.com/office/powerpoint/2010/main" val="4232967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 on green">
    <p:bg>
      <p:bgPr>
        <a:pattFill prst="pct5">
          <a:fgClr>
            <a:schemeClr val="bg2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FCCE622-B043-E06D-6E10-F5DE46595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2339" y="346539"/>
            <a:ext cx="11467322" cy="5236181"/>
          </a:xfrm>
          <a:prstGeom prst="wedgeRoundRectCallout">
            <a:avLst>
              <a:gd name="adj1" fmla="val -20356"/>
              <a:gd name="adj2" fmla="val 65922"/>
              <a:gd name="adj3" fmla="val 16667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2577D-5589-16E1-24DD-5F2DB78F9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5360" y="770069"/>
            <a:ext cx="10241280" cy="4389120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“This is a quote layout feature with a white bubble and a green background.”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8B3FD9C-C3F6-B981-9E85-5BAA70E26C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361" y="4930589"/>
            <a:ext cx="10241280" cy="457200"/>
          </a:xfrm>
        </p:spPr>
        <p:txBody>
          <a:bodyPr anchor="ctr">
            <a:norm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i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 Add your quote attribution here</a:t>
            </a:r>
          </a:p>
        </p:txBody>
      </p:sp>
    </p:spTree>
    <p:extLst>
      <p:ext uri="{BB962C8B-B14F-4D97-AF65-F5344CB8AC3E}">
        <p14:creationId xmlns:p14="http://schemas.microsoft.com/office/powerpoint/2010/main" val="2457126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656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74666-F8C9-94C8-ABBD-CD5DE4314E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651847"/>
            <a:ext cx="10515600" cy="171487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section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70C13-D968-B83E-ED69-6D5886AFAFB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38262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subhead</a:t>
            </a:r>
          </a:p>
        </p:txBody>
      </p:sp>
      <p:pic>
        <p:nvPicPr>
          <p:cNvPr id="12" name="Picture 11" descr="Minnesota State logo.">
            <a:extLst>
              <a:ext uri="{FF2B5EF4-FFF2-40B4-BE49-F238E27FC236}">
                <a16:creationId xmlns:a16="http://schemas.microsoft.com/office/drawing/2014/main" id="{49F64128-6048-E53E-B9F6-3301E620D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412D47-DCC0-92E8-1A1C-0F237A4F045C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FC2FB5-511D-CF7C-4BBC-79730F8DB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57400"/>
            <a:ext cx="12192000" cy="594447"/>
            <a:chOff x="0" y="-15903"/>
            <a:chExt cx="12192000" cy="59444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8CB198D-A13E-83C8-6DE9-BAF3666FC1F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33738316-590C-06F1-7DEF-C06661C6A6F2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392D985-4251-9CE8-B366-413CADE73019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272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ti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BA5EA6-4AA3-C5DF-E1E1-D57652C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D887A6-464F-EB96-A2EB-9A534C0E935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5FAF9DB5-9F16-94D4-A73C-4B1C63C379EC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2C3037-D530-E4C7-2AEE-DAA7B8F79FD8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1A054B-E5F9-2DEA-30AB-31A500445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Agenda with times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3BE456-CD04-D0F0-FBEA-FCB6E99B072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Ins="0"/>
          <a:lstStyle>
            <a:lvl1pPr marL="0" indent="0" algn="l">
              <a:buNone/>
              <a:defRPr/>
            </a:lvl1pPr>
            <a:lvl2pPr marL="457200" indent="0" algn="r">
              <a:buNone/>
              <a:defRPr/>
            </a:lvl2pPr>
            <a:lvl3pPr marL="822960" indent="0" algn="r">
              <a:buNone/>
              <a:defRPr/>
            </a:lvl3pPr>
            <a:lvl4pPr marL="1188720" indent="0" algn="r">
              <a:buNone/>
              <a:defRPr/>
            </a:lvl4pPr>
            <a:lvl5pPr marL="1554480" indent="0" algn="r">
              <a:buNone/>
              <a:defRPr/>
            </a:lvl5pPr>
          </a:lstStyle>
          <a:p>
            <a:pPr lvl="0"/>
            <a:r>
              <a:rPr lang="en-US"/>
              <a:t>9-9:15 a.m. – First item</a:t>
            </a:r>
          </a:p>
        </p:txBody>
      </p:sp>
      <p:pic>
        <p:nvPicPr>
          <p:cNvPr id="11" name="Picture 10" descr="Minnesota State logo.">
            <a:extLst>
              <a:ext uri="{FF2B5EF4-FFF2-40B4-BE49-F238E27FC236}">
                <a16:creationId xmlns:a16="http://schemas.microsoft.com/office/drawing/2014/main" id="{30F5C470-C0F2-E5D7-E1E4-290900FF0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2CAB31-D831-7945-33C4-67731F97EA71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543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BA5EA6-4AA3-C5DF-E1E1-D57652C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D887A6-464F-EB96-A2EB-9A534C0E935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5FAF9DB5-9F16-94D4-A73C-4B1C63C379EC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2C3037-D530-E4C7-2AEE-DAA7B8F79FD8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1A054B-E5F9-2DEA-30AB-31A500445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Agenda with bullets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3BE456-CD04-D0F0-FBEA-FCB6E99B072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Ins="0"/>
          <a:lstStyle>
            <a:lvl1pPr marL="457200" indent="-457200" algn="l">
              <a:buFont typeface="Calibri" panose="020F0502020204030204" pitchFamily="34" charset="0"/>
              <a:buChar char="»"/>
              <a:defRPr lang="en-US" dirty="0"/>
            </a:lvl1pPr>
            <a:lvl2pPr marL="457200" indent="0" algn="r">
              <a:buNone/>
              <a:defRPr/>
            </a:lvl2pPr>
            <a:lvl3pPr marL="822960" indent="0" algn="r">
              <a:buNone/>
              <a:defRPr/>
            </a:lvl3pPr>
            <a:lvl4pPr marL="1188720" indent="0" algn="r">
              <a:buNone/>
              <a:defRPr/>
            </a:lvl4pPr>
            <a:lvl5pPr marL="1554480" indent="0" algn="r">
              <a:buNone/>
              <a:defRPr/>
            </a:lvl5pPr>
          </a:lstStyle>
          <a:p>
            <a:pPr lvl="0"/>
            <a:r>
              <a:rPr lang="en-US"/>
              <a:t>First item</a:t>
            </a:r>
          </a:p>
          <a:p>
            <a:pPr lvl="0"/>
            <a:r>
              <a:rPr lang="en-US"/>
              <a:t>Second item</a:t>
            </a:r>
          </a:p>
          <a:p>
            <a:pPr lvl="0"/>
            <a:r>
              <a:rPr lang="en-US"/>
              <a:t>Third item</a:t>
            </a:r>
          </a:p>
        </p:txBody>
      </p:sp>
      <p:pic>
        <p:nvPicPr>
          <p:cNvPr id="11" name="Picture 10" descr="Minnesota State logo.">
            <a:extLst>
              <a:ext uri="{FF2B5EF4-FFF2-40B4-BE49-F238E27FC236}">
                <a16:creationId xmlns:a16="http://schemas.microsoft.com/office/drawing/2014/main" id="{30F5C470-C0F2-E5D7-E1E4-290900FF0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2CAB31-D831-7945-33C4-67731F97EA71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408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BA5EA6-4AA3-C5DF-E1E1-D57652C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D887A6-464F-EB96-A2EB-9A534C0E935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5FAF9DB5-9F16-94D4-A73C-4B1C63C379EC}"/>
                </a:ext>
              </a:extLst>
            </p:cNvPr>
            <p:cNvSpPr/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2C3037-D530-E4C7-2AEE-DAA7B8F79FD8}"/>
                </a:ext>
              </a:extLst>
            </p:cNvPr>
            <p:cNvSpPr/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1A054B-E5F9-2DEA-30AB-31A500445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Agenda with numbers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3BE456-CD04-D0F0-FBEA-FCB6E99B072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Ins="0"/>
          <a:lstStyle>
            <a:lvl1pPr marL="514350" indent="-514350" algn="l">
              <a:buFont typeface="+mj-lt"/>
              <a:buAutoNum type="arabicPeriod"/>
              <a:defRPr lang="en-US" dirty="0"/>
            </a:lvl1pPr>
            <a:lvl2pPr marL="457200" indent="0" algn="r">
              <a:buNone/>
              <a:defRPr/>
            </a:lvl2pPr>
            <a:lvl3pPr marL="822960" indent="0" algn="r">
              <a:buNone/>
              <a:defRPr/>
            </a:lvl3pPr>
            <a:lvl4pPr marL="1188720" indent="0" algn="r">
              <a:buNone/>
              <a:defRPr/>
            </a:lvl4pPr>
            <a:lvl5pPr marL="1554480" indent="0" algn="r">
              <a:buNone/>
              <a:defRPr/>
            </a:lvl5pPr>
          </a:lstStyle>
          <a:p>
            <a:pPr lvl="0"/>
            <a:r>
              <a:rPr lang="en-US"/>
              <a:t>First item</a:t>
            </a:r>
          </a:p>
          <a:p>
            <a:pPr lvl="0"/>
            <a:r>
              <a:rPr lang="en-US"/>
              <a:t>Second item</a:t>
            </a:r>
          </a:p>
          <a:p>
            <a:pPr lvl="0"/>
            <a:r>
              <a:rPr lang="en-US"/>
              <a:t>Third item</a:t>
            </a:r>
          </a:p>
        </p:txBody>
      </p:sp>
      <p:pic>
        <p:nvPicPr>
          <p:cNvPr id="11" name="Picture 10" descr="Minnesota State logo.">
            <a:extLst>
              <a:ext uri="{FF2B5EF4-FFF2-40B4-BE49-F238E27FC236}">
                <a16:creationId xmlns:a16="http://schemas.microsoft.com/office/drawing/2014/main" id="{30F5C470-C0F2-E5D7-E1E4-290900FF0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580" y="6272213"/>
            <a:ext cx="1188720" cy="4023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2CAB31-D831-7945-33C4-67731F97EA71}"/>
              </a:ext>
            </a:extLst>
          </p:cNvPr>
          <p:cNvSpPr txBox="1"/>
          <p:nvPr userDrawn="1"/>
        </p:nvSpPr>
        <p:spPr>
          <a:xfrm>
            <a:off x="11498580" y="6620947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83FE643-7C41-44D2-A7F3-B4EB1EC4DD70}" type="slidenum">
              <a:rPr lang="en-US" sz="700" b="1" smtClean="0">
                <a:solidFill>
                  <a:srgbClr val="003C66"/>
                </a:solidFill>
              </a:rPr>
              <a:t>‹#›</a:t>
            </a:fld>
            <a:endParaRPr lang="en-US" sz="700" b="1">
              <a:solidFill>
                <a:srgbClr val="003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76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are Minnesota St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BA5EA6-4AA3-C5DF-E1E1-D57652C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-91440"/>
            <a:ext cx="12192000" cy="594447"/>
            <a:chOff x="0" y="-15903"/>
            <a:chExt cx="12192000" cy="59444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D887A6-464F-EB96-A2EB-9A534C0E935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0" y="365125"/>
              <a:ext cx="1219200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5FAF9DB5-9F16-94D4-A73C-4B1C63C379E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356586" y="213420"/>
              <a:ext cx="963228" cy="365124"/>
            </a:xfrm>
            <a:prstGeom prst="triangle">
              <a:avLst/>
            </a:prstGeom>
            <a:solidFill>
              <a:schemeClr val="tx2"/>
            </a:solidFill>
            <a:ln w="381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2C3037-D530-E4C7-2AEE-DAA7B8F79FD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-15903"/>
              <a:ext cx="12192000" cy="3651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 </a:t>
              </a:r>
            </a:p>
          </p:txBody>
        </p:sp>
      </p:grpSp>
      <p:sp>
        <p:nvSpPr>
          <p:cNvPr id="3" name="Lake Superior" descr="Minnesota State">
            <a:extLst>
              <a:ext uri="{FF2B5EF4-FFF2-40B4-BE49-F238E27FC236}">
                <a16:creationId xmlns:a16="http://schemas.microsoft.com/office/drawing/2014/main" id="{0239304D-1226-6145-00B5-550A7F3612B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66265" y="-91440"/>
            <a:ext cx="2121408" cy="36758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A054B-E5F9-2DEA-30AB-31A500445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6933" y="365125"/>
            <a:ext cx="580519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We are Minnesota State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3BE456-CD04-D0F0-FBEA-FCB6E99B072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36933" y="1447880"/>
            <a:ext cx="5806440" cy="2564688"/>
          </a:xfrm>
        </p:spPr>
        <p:txBody>
          <a:bodyPr rIns="0">
            <a:normAutofit/>
          </a:bodyPr>
          <a:lstStyle>
            <a:lvl1pPr marL="457200" indent="-45720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lang="en-US" sz="2400" dirty="0"/>
            </a:lvl1pPr>
            <a:lvl2pPr marL="457200" indent="0" algn="r">
              <a:buNone/>
              <a:defRPr/>
            </a:lvl2pPr>
            <a:lvl3pPr marL="822960" indent="0" algn="r">
              <a:buNone/>
              <a:defRPr/>
            </a:lvl3pPr>
            <a:lvl4pPr marL="1188720" indent="0" algn="r">
              <a:buNone/>
              <a:defRPr/>
            </a:lvl4pPr>
            <a:lvl5pPr marL="1554480" indent="0" algn="r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Enter text</a:t>
            </a:r>
          </a:p>
        </p:txBody>
      </p:sp>
      <p:sp>
        <p:nvSpPr>
          <p:cNvPr id="46" name="Alexandria">
            <a:extLst>
              <a:ext uri="{FF2B5EF4-FFF2-40B4-BE49-F238E27FC236}">
                <a16:creationId xmlns:a16="http://schemas.microsoft.com/office/drawing/2014/main" id="{4FB23F78-D188-2DFB-1FBD-7E17D6765BF2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298648" y="1288855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5" name="Anoka Tech">
            <a:extLst>
              <a:ext uri="{FF2B5EF4-FFF2-40B4-BE49-F238E27FC236}">
                <a16:creationId xmlns:a16="http://schemas.microsoft.com/office/drawing/2014/main" id="{E745E7E8-7542-EBC1-4A70-219802A95A4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0088647" y="442949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4" name="Anoka-Ramsey">
            <a:extLst>
              <a:ext uri="{FF2B5EF4-FFF2-40B4-BE49-F238E27FC236}">
                <a16:creationId xmlns:a16="http://schemas.microsoft.com/office/drawing/2014/main" id="{7D4DEA53-1E38-A4E5-5B6F-570C8FECBC2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523670" y="442949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Bemidji State">
            <a:extLst>
              <a:ext uri="{FF2B5EF4-FFF2-40B4-BE49-F238E27FC236}">
                <a16:creationId xmlns:a16="http://schemas.microsoft.com/office/drawing/2014/main" id="{F1EC81EE-FA9A-AD41-3095-A1CBC4E2AF5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862616" y="127952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Century College">
            <a:extLst>
              <a:ext uri="{FF2B5EF4-FFF2-40B4-BE49-F238E27FC236}">
                <a16:creationId xmlns:a16="http://schemas.microsoft.com/office/drawing/2014/main" id="{39202918-6A1B-2DE6-2F3C-1CAF43BFCE6F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462971" y="219392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Central Lakes">
            <a:extLst>
              <a:ext uri="{FF2B5EF4-FFF2-40B4-BE49-F238E27FC236}">
                <a16:creationId xmlns:a16="http://schemas.microsoft.com/office/drawing/2014/main" id="{2B74B782-7D8F-965F-8AEA-05B82EB18F7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0050631" y="2198692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Fond du Lac">
            <a:extLst>
              <a:ext uri="{FF2B5EF4-FFF2-40B4-BE49-F238E27FC236}">
                <a16:creationId xmlns:a16="http://schemas.microsoft.com/office/drawing/2014/main" id="{06B2B6B0-914D-3062-4EC7-8D3DFE1DF1E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069637" y="311786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Hennepin Tech">
            <a:extLst>
              <a:ext uri="{FF2B5EF4-FFF2-40B4-BE49-F238E27FC236}">
                <a16:creationId xmlns:a16="http://schemas.microsoft.com/office/drawing/2014/main" id="{57F39B7B-0607-517D-4F34-02C6DB00CEDD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22140" y="3126205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DCTC">
            <a:extLst>
              <a:ext uri="{FF2B5EF4-FFF2-40B4-BE49-F238E27FC236}">
                <a16:creationId xmlns:a16="http://schemas.microsoft.com/office/drawing/2014/main" id="{4D1DACED-5FC2-1506-CA55-7D1C227C71C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162170" y="311786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Lake Superior">
            <a:extLst>
              <a:ext uri="{FF2B5EF4-FFF2-40B4-BE49-F238E27FC236}">
                <a16:creationId xmlns:a16="http://schemas.microsoft.com/office/drawing/2014/main" id="{A7FFE368-AAA0-CA0C-09FA-99D3DF95279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727147" y="311806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Minneapolis College">
            <a:extLst>
              <a:ext uri="{FF2B5EF4-FFF2-40B4-BE49-F238E27FC236}">
                <a16:creationId xmlns:a16="http://schemas.microsoft.com/office/drawing/2014/main" id="{B268ECDD-8F91-55BB-6EE0-C4A3F347302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9292124" y="311806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Inver Hills">
            <a:extLst>
              <a:ext uri="{FF2B5EF4-FFF2-40B4-BE49-F238E27FC236}">
                <a16:creationId xmlns:a16="http://schemas.microsoft.com/office/drawing/2014/main" id="{076FCC85-903A-13A0-E7F3-3A79D97B914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857101" y="3122629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Metro State">
            <a:extLst>
              <a:ext uri="{FF2B5EF4-FFF2-40B4-BE49-F238E27FC236}">
                <a16:creationId xmlns:a16="http://schemas.microsoft.com/office/drawing/2014/main" id="{1043A479-86B6-676E-EBE7-D83BE17128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9018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Minnesota North">
            <a:extLst>
              <a:ext uri="{FF2B5EF4-FFF2-40B4-BE49-F238E27FC236}">
                <a16:creationId xmlns:a16="http://schemas.microsoft.com/office/drawing/2014/main" id="{A4DB2489-B05F-4404-0F8F-682A5CA633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263762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MSCS">
            <a:extLst>
              <a:ext uri="{FF2B5EF4-FFF2-40B4-BE49-F238E27FC236}">
                <a16:creationId xmlns:a16="http://schemas.microsoft.com/office/drawing/2014/main" id="{4251DD74-D40A-FEE9-4871-B99B5D86D4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828739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M State">
            <a:extLst>
              <a:ext uri="{FF2B5EF4-FFF2-40B4-BE49-F238E27FC236}">
                <a16:creationId xmlns:a16="http://schemas.microsoft.com/office/drawing/2014/main" id="{C1A19FDE-8D89-2903-2F60-37003C3DFDD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393716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Mankato">
            <a:extLst>
              <a:ext uri="{FF2B5EF4-FFF2-40B4-BE49-F238E27FC236}">
                <a16:creationId xmlns:a16="http://schemas.microsoft.com/office/drawing/2014/main" id="{A2223B94-7364-9A14-7C41-6FE5D50D8BE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58693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Moorhead">
            <a:extLst>
              <a:ext uri="{FF2B5EF4-FFF2-40B4-BE49-F238E27FC236}">
                <a16:creationId xmlns:a16="http://schemas.microsoft.com/office/drawing/2014/main" id="{48B9B9F2-E914-2E0F-7294-C8D57EC9069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23670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MinnWest">
            <a:extLst>
              <a:ext uri="{FF2B5EF4-FFF2-40B4-BE49-F238E27FC236}">
                <a16:creationId xmlns:a16="http://schemas.microsoft.com/office/drawing/2014/main" id="{807D3951-6A18-D444-1C8F-6A632771240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088647" y="4041797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Normandale">
            <a:extLst>
              <a:ext uri="{FF2B5EF4-FFF2-40B4-BE49-F238E27FC236}">
                <a16:creationId xmlns:a16="http://schemas.microsoft.com/office/drawing/2014/main" id="{60AB0DB6-49F0-0062-60F6-9D12AEE3F4F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467239" y="496335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Northland">
            <a:extLst>
              <a:ext uri="{FF2B5EF4-FFF2-40B4-BE49-F238E27FC236}">
                <a16:creationId xmlns:a16="http://schemas.microsoft.com/office/drawing/2014/main" id="{E73CF2E2-1B98-83DD-15FD-7F29A773AB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032216" y="496335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North Hennepin">
            <a:extLst>
              <a:ext uri="{FF2B5EF4-FFF2-40B4-BE49-F238E27FC236}">
                <a16:creationId xmlns:a16="http://schemas.microsoft.com/office/drawing/2014/main" id="{61FFDB3C-49B0-4E56-9553-055C32C7752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597193" y="496335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NTC">
            <a:extLst>
              <a:ext uri="{FF2B5EF4-FFF2-40B4-BE49-F238E27FC236}">
                <a16:creationId xmlns:a16="http://schemas.microsoft.com/office/drawing/2014/main" id="{08BD88C4-804D-56F5-2F01-DE0D7C9E31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62170" y="496335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ne Tech">
            <a:extLst>
              <a:ext uri="{FF2B5EF4-FFF2-40B4-BE49-F238E27FC236}">
                <a16:creationId xmlns:a16="http://schemas.microsoft.com/office/drawing/2014/main" id="{ABF63167-4044-3360-D603-716F12164D0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727147" y="496335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Ridgewater">
            <a:extLst>
              <a:ext uri="{FF2B5EF4-FFF2-40B4-BE49-F238E27FC236}">
                <a16:creationId xmlns:a16="http://schemas.microsoft.com/office/drawing/2014/main" id="{34B268C2-9035-49E9-CED5-9D3EACC0B0C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292124" y="4963350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Riverland">
            <a:extLst>
              <a:ext uri="{FF2B5EF4-FFF2-40B4-BE49-F238E27FC236}">
                <a16:creationId xmlns:a16="http://schemas.microsoft.com/office/drawing/2014/main" id="{98A3C0FC-9491-C663-0B53-EACCE79F132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857101" y="4960965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Rochester">
            <a:extLst>
              <a:ext uri="{FF2B5EF4-FFF2-40B4-BE49-F238E27FC236}">
                <a16:creationId xmlns:a16="http://schemas.microsoft.com/office/drawing/2014/main" id="{239924F3-37B7-D202-1A06-CD0C981DF6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9018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South Central">
            <a:extLst>
              <a:ext uri="{FF2B5EF4-FFF2-40B4-BE49-F238E27FC236}">
                <a16:creationId xmlns:a16="http://schemas.microsoft.com/office/drawing/2014/main" id="{E7D234D3-1EA9-B269-1127-C277CA2526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63995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SCSU">
            <a:extLst>
              <a:ext uri="{FF2B5EF4-FFF2-40B4-BE49-F238E27FC236}">
                <a16:creationId xmlns:a16="http://schemas.microsoft.com/office/drawing/2014/main" id="{F3DD4E8D-CCE6-2746-13E9-9061524F04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28972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CTCC">
            <a:extLst>
              <a:ext uri="{FF2B5EF4-FFF2-40B4-BE49-F238E27FC236}">
                <a16:creationId xmlns:a16="http://schemas.microsoft.com/office/drawing/2014/main" id="{DDDDDE92-3BC5-8A5B-9C1F-F4BF2FE72E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3949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Southwest">
            <a:extLst>
              <a:ext uri="{FF2B5EF4-FFF2-40B4-BE49-F238E27FC236}">
                <a16:creationId xmlns:a16="http://schemas.microsoft.com/office/drawing/2014/main" id="{BD40AA57-926B-2625-EDA1-385A3E4444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58926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Saint Paul College">
            <a:extLst>
              <a:ext uri="{FF2B5EF4-FFF2-40B4-BE49-F238E27FC236}">
                <a16:creationId xmlns:a16="http://schemas.microsoft.com/office/drawing/2014/main" id="{E04CA0D8-A3F4-E2DF-09BE-49DE645F75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23903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Winona">
            <a:extLst>
              <a:ext uri="{FF2B5EF4-FFF2-40B4-BE49-F238E27FC236}">
                <a16:creationId xmlns:a16="http://schemas.microsoft.com/office/drawing/2014/main" id="{FA2F223A-6800-2311-3202-02C46F6A61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088880" y="5880134"/>
            <a:ext cx="914400" cy="91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6779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AE98F0E-612C-E663-2EBB-4BCBE22AAF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5263" y="3354895"/>
            <a:ext cx="4181475" cy="154882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F2FB99-DE2E-3A6C-F3AD-21CB9FC50F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3038475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FD76C84-EEED-28E4-47AC-0470D5848E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3504" y="1398655"/>
            <a:ext cx="3364992" cy="15488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9FC632-67B8-C94B-3F08-3E51CA5A05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049963"/>
            <a:ext cx="12192000" cy="66198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457200" indent="0" algn="ctr">
              <a:buNone/>
              <a:defRPr sz="1200"/>
            </a:lvl2pPr>
            <a:lvl3pPr marL="822960" indent="0" algn="ctr">
              <a:buNone/>
              <a:defRPr sz="1200"/>
            </a:lvl3pPr>
            <a:lvl4pPr marL="1188720" indent="0" algn="ctr">
              <a:buNone/>
              <a:defRPr sz="1200"/>
            </a:lvl4pPr>
            <a:lvl5pPr marL="1554480" indent="0" algn="ctr">
              <a:buNone/>
              <a:defRPr sz="12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81ECFDE-1DE7-69A7-53C5-35814B813E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7963" y="4903721"/>
            <a:ext cx="4202112" cy="555692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822960" indent="0">
              <a:buNone/>
              <a:defRPr/>
            </a:lvl3pPr>
            <a:lvl4pPr marL="1188720" indent="0">
              <a:buNone/>
              <a:defRPr/>
            </a:lvl4pPr>
            <a:lvl5pPr marL="155448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971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33611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8136"/>
            <a:ext cx="12192000" cy="10806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213600" y="3124200"/>
            <a:ext cx="3556000" cy="45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rgbClr val="009F4D"/>
                </a:solidFill>
              </a:defRPr>
            </a:lvl1pPr>
          </a:lstStyle>
          <a:p>
            <a:pPr lvl="0"/>
            <a:r>
              <a:rPr lang="en-US"/>
              <a:t>Click to edit Date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299200" y="3468688"/>
            <a:ext cx="4470400" cy="417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600" b="1">
                <a:solidFill>
                  <a:srgbClr val="009F4D"/>
                </a:solidFill>
              </a:defRPr>
            </a:lvl1pPr>
          </a:lstStyle>
          <a:p>
            <a:pPr lvl="0"/>
            <a:r>
              <a:rPr lang="en-US"/>
              <a:t>Click to edit DEPARMENT NAME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1320800" y="3886200"/>
            <a:ext cx="7924800" cy="1143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1" baseline="0">
                <a:solidFill>
                  <a:srgbClr val="0C2340"/>
                </a:solidFill>
              </a:defRPr>
            </a:lvl1pPr>
          </a:lstStyle>
          <a:p>
            <a:pPr lvl="0"/>
            <a:r>
              <a:rPr lang="en-US"/>
              <a:t>Click to edit POWERPOINT PRESENTATION title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320800" y="5105400"/>
            <a:ext cx="35560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009F4D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320800" y="5715000"/>
            <a:ext cx="3759200" cy="38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rgbClr val="ACA39A"/>
                </a:solidFill>
                <a:latin typeface="+mn-lt"/>
              </a:defRPr>
            </a:lvl1pPr>
          </a:lstStyle>
          <a:p>
            <a:pPr lvl="0"/>
            <a:r>
              <a:rPr lang="en-US"/>
              <a:t>MINNESOTA STATE</a:t>
            </a:r>
          </a:p>
        </p:txBody>
      </p:sp>
    </p:spTree>
    <p:extLst>
      <p:ext uri="{BB962C8B-B14F-4D97-AF65-F5344CB8AC3E}">
        <p14:creationId xmlns:p14="http://schemas.microsoft.com/office/powerpoint/2010/main" val="32962001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9F4D"/>
              </a:buClr>
              <a:defRPr sz="2800">
                <a:solidFill>
                  <a:schemeClr val="tx2"/>
                </a:solidFill>
              </a:defRPr>
            </a:lvl1pPr>
            <a:lvl2pPr>
              <a:buClr>
                <a:srgbClr val="009F4D"/>
              </a:buClr>
              <a:defRPr sz="2400">
                <a:solidFill>
                  <a:schemeClr val="tx2"/>
                </a:solidFill>
              </a:defRPr>
            </a:lvl2pPr>
            <a:lvl3pPr>
              <a:buClr>
                <a:srgbClr val="009F4D"/>
              </a:buClr>
              <a:defRPr sz="2200">
                <a:solidFill>
                  <a:schemeClr val="tx2"/>
                </a:solidFill>
              </a:defRPr>
            </a:lvl3pPr>
            <a:lvl4pPr>
              <a:buClr>
                <a:srgbClr val="009F4D"/>
              </a:buClr>
              <a:defRPr>
                <a:solidFill>
                  <a:schemeClr val="tx2"/>
                </a:solidFill>
              </a:defRPr>
            </a:lvl4pPr>
            <a:lvl5pPr marL="2057400" indent="-228600">
              <a:buClr>
                <a:srgbClr val="009F4D"/>
              </a:buClr>
              <a:buFont typeface="Courier New" panose="02070309020205020404" pitchFamily="49" charset="0"/>
              <a:buChar char="o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007" y="6096001"/>
            <a:ext cx="2622387" cy="665683"/>
          </a:xfrm>
          <a:prstGeom prst="rect">
            <a:avLst/>
          </a:prstGeom>
        </p:spPr>
      </p:pic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81000"/>
            <a:ext cx="10871200" cy="1066800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3110845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9F4D"/>
              </a:buClr>
              <a:defRPr sz="2800">
                <a:solidFill>
                  <a:srgbClr val="0C2340"/>
                </a:solidFill>
              </a:defRPr>
            </a:lvl1pPr>
            <a:lvl2pPr>
              <a:buClr>
                <a:srgbClr val="009F4D"/>
              </a:buClr>
              <a:defRPr sz="2400">
                <a:solidFill>
                  <a:srgbClr val="0C2340"/>
                </a:solidFill>
              </a:defRPr>
            </a:lvl2pPr>
            <a:lvl3pPr>
              <a:buClr>
                <a:srgbClr val="009F4D"/>
              </a:buClr>
              <a:defRPr sz="2200">
                <a:solidFill>
                  <a:srgbClr val="0C2340"/>
                </a:solidFill>
              </a:defRPr>
            </a:lvl3pPr>
            <a:lvl4pPr>
              <a:buClr>
                <a:srgbClr val="009F4D"/>
              </a:buClr>
              <a:defRPr>
                <a:solidFill>
                  <a:srgbClr val="0C2340"/>
                </a:solidFill>
              </a:defRPr>
            </a:lvl4pPr>
            <a:lvl5pPr marL="2057400" indent="-228600">
              <a:buClr>
                <a:srgbClr val="009F4D"/>
              </a:buClr>
              <a:buFont typeface="Courier New" panose="02070309020205020404" pitchFamily="49" charset="0"/>
              <a:buChar char="o"/>
              <a:defRPr>
                <a:solidFill>
                  <a:srgbClr val="0C23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9600" y="533402"/>
            <a:ext cx="4876800" cy="609599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 cap="all" baseline="0">
                <a:solidFill>
                  <a:srgbClr val="0C234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SECTION TITLE </a:t>
            </a:r>
          </a:p>
          <a:p>
            <a:pPr lvl="0"/>
            <a:r>
              <a:rPr lang="en-US"/>
              <a:t>(WHICH can RUN OVER two lines)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6096001"/>
            <a:ext cx="2641600" cy="6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1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971800"/>
            <a:ext cx="8534400" cy="1447800"/>
          </a:xfrm>
        </p:spPr>
        <p:txBody>
          <a:bodyPr anchor="t"/>
          <a:lstStyle>
            <a:lvl1pPr algn="l">
              <a:defRPr sz="4000" b="1" cap="all">
                <a:solidFill>
                  <a:srgbClr val="0C2340"/>
                </a:solidFill>
              </a:defRPr>
            </a:lvl1pPr>
          </a:lstStyle>
          <a:p>
            <a:r>
              <a:rPr lang="en-US"/>
              <a:t>Click to edit SECTION title PAGE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96" y="304800"/>
            <a:ext cx="467303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944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9F4D"/>
              </a:buClr>
              <a:defRPr sz="2100">
                <a:solidFill>
                  <a:schemeClr val="tx2"/>
                </a:solidFill>
              </a:defRPr>
            </a:lvl1pPr>
            <a:lvl2pPr>
              <a:buClr>
                <a:srgbClr val="009F4D"/>
              </a:buClr>
              <a:defRPr sz="1800">
                <a:solidFill>
                  <a:schemeClr val="tx2"/>
                </a:solidFill>
              </a:defRPr>
            </a:lvl2pPr>
            <a:lvl3pPr>
              <a:buClr>
                <a:srgbClr val="009F4D"/>
              </a:buClr>
              <a:defRPr sz="1650">
                <a:solidFill>
                  <a:schemeClr val="tx2"/>
                </a:solidFill>
              </a:defRPr>
            </a:lvl3pPr>
            <a:lvl4pPr>
              <a:buClr>
                <a:srgbClr val="009F4D"/>
              </a:buClr>
              <a:defRPr>
                <a:solidFill>
                  <a:schemeClr val="tx2"/>
                </a:solidFill>
              </a:defRPr>
            </a:lvl4pPr>
            <a:lvl5pPr marL="1543050" indent="-171450">
              <a:buClr>
                <a:srgbClr val="009F4D"/>
              </a:buClr>
              <a:buFont typeface="Courier New" panose="02070309020205020404" pitchFamily="49" charset="0"/>
              <a:buChar char="o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008" y="6096003"/>
            <a:ext cx="2622387" cy="665683"/>
          </a:xfrm>
          <a:prstGeom prst="rect">
            <a:avLst/>
          </a:prstGeom>
        </p:spPr>
      </p:pic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81000"/>
            <a:ext cx="10871200" cy="1066800"/>
          </a:xfrm>
        </p:spPr>
        <p:txBody>
          <a:bodyPr>
            <a:normAutofit/>
          </a:bodyPr>
          <a:lstStyle>
            <a:lvl1pPr marL="0" indent="0">
              <a:buNone/>
              <a:defRPr sz="2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5472040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1200" y="1752600"/>
            <a:ext cx="5283200" cy="3657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6604000" y="2133600"/>
            <a:ext cx="4470400" cy="2895600"/>
          </a:xfrm>
        </p:spPr>
        <p:txBody>
          <a:bodyPr>
            <a:normAutofit/>
          </a:bodyPr>
          <a:lstStyle>
            <a:lvl1pPr marL="0" indent="0">
              <a:buNone/>
              <a:defRPr sz="15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single column copy layout text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008" y="6096003"/>
            <a:ext cx="2622387" cy="665683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81000"/>
            <a:ext cx="10871200" cy="1066800"/>
          </a:xfrm>
        </p:spPr>
        <p:txBody>
          <a:bodyPr>
            <a:normAutofit/>
          </a:bodyPr>
          <a:lstStyle>
            <a:lvl1pPr marL="0" indent="0">
              <a:buNone/>
              <a:defRPr sz="2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14200365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008" y="6096003"/>
            <a:ext cx="2622387" cy="665683"/>
          </a:xfrm>
          <a:prstGeom prst="rect">
            <a:avLst/>
          </a:prstGeom>
        </p:spPr>
      </p:pic>
      <p:sp>
        <p:nvSpPr>
          <p:cNvPr id="6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81000"/>
            <a:ext cx="10871200" cy="1066800"/>
          </a:xfrm>
        </p:spPr>
        <p:txBody>
          <a:bodyPr>
            <a:normAutofit/>
          </a:bodyPr>
          <a:lstStyle>
            <a:lvl1pPr marL="0" indent="0">
              <a:buNone/>
              <a:defRPr sz="2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2212857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9F4D"/>
              </a:buClr>
              <a:defRPr sz="2100">
                <a:solidFill>
                  <a:srgbClr val="0C2340"/>
                </a:solidFill>
              </a:defRPr>
            </a:lvl1pPr>
            <a:lvl2pPr>
              <a:buClr>
                <a:srgbClr val="009F4D"/>
              </a:buClr>
              <a:defRPr sz="1800">
                <a:solidFill>
                  <a:srgbClr val="0C2340"/>
                </a:solidFill>
              </a:defRPr>
            </a:lvl2pPr>
            <a:lvl3pPr>
              <a:buClr>
                <a:srgbClr val="009F4D"/>
              </a:buClr>
              <a:defRPr sz="1650">
                <a:solidFill>
                  <a:srgbClr val="0C2340"/>
                </a:solidFill>
              </a:defRPr>
            </a:lvl3pPr>
            <a:lvl4pPr>
              <a:buClr>
                <a:srgbClr val="009F4D"/>
              </a:buClr>
              <a:defRPr>
                <a:solidFill>
                  <a:srgbClr val="0C2340"/>
                </a:solidFill>
              </a:defRPr>
            </a:lvl4pPr>
            <a:lvl5pPr marL="1543050" indent="-171450">
              <a:buClr>
                <a:srgbClr val="009F4D"/>
              </a:buClr>
              <a:buFont typeface="Courier New" panose="02070309020205020404" pitchFamily="49" charset="0"/>
              <a:buChar char="o"/>
              <a:defRPr>
                <a:solidFill>
                  <a:srgbClr val="0C234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9600" y="533404"/>
            <a:ext cx="4876800" cy="609599"/>
          </a:xfrm>
        </p:spPr>
        <p:txBody>
          <a:bodyPr anchor="b">
            <a:normAutofit/>
          </a:bodyPr>
          <a:lstStyle>
            <a:lvl1pPr marL="0" indent="0" algn="l">
              <a:buNone/>
              <a:defRPr sz="1050" b="1" cap="all" baseline="0">
                <a:solidFill>
                  <a:srgbClr val="0C2340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SECTION TITLE </a:t>
            </a:r>
          </a:p>
          <a:p>
            <a:pPr lvl="0"/>
            <a:r>
              <a:rPr lang="en-US"/>
              <a:t>(WHICH can RUN OVER two lines)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6096003"/>
            <a:ext cx="2641600" cy="6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13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00" y="2819400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Section Title Page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6096003"/>
            <a:ext cx="2641600" cy="66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3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119BA3-639D-4B83-FA13-50424E4F3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B06FC-0CFC-E80D-08DA-4CACE6DC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806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824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47" r:id="rId3"/>
    <p:sldLayoutId id="2147483748" r:id="rId4"/>
    <p:sldLayoutId id="2147483728" r:id="rId5"/>
    <p:sldLayoutId id="2147483729" r:id="rId6"/>
    <p:sldLayoutId id="2147483731" r:id="rId7"/>
    <p:sldLayoutId id="2147483732" r:id="rId8"/>
    <p:sldLayoutId id="2147483734" r:id="rId9"/>
    <p:sldLayoutId id="2147483733" r:id="rId10"/>
    <p:sldLayoutId id="2147483735" r:id="rId11"/>
    <p:sldLayoutId id="2147483740" r:id="rId12"/>
    <p:sldLayoutId id="2147483736" r:id="rId13"/>
    <p:sldLayoutId id="2147483742" r:id="rId14"/>
    <p:sldLayoutId id="2147483741" r:id="rId15"/>
    <p:sldLayoutId id="2147483743" r:id="rId16"/>
    <p:sldLayoutId id="2147483746" r:id="rId17"/>
    <p:sldLayoutId id="2147483744" r:id="rId18"/>
    <p:sldLayoutId id="2147483749" r:id="rId19"/>
    <p:sldLayoutId id="2147483737" r:id="rId20"/>
    <p:sldLayoutId id="2147483754" r:id="rId21"/>
    <p:sldLayoutId id="2147483752" r:id="rId22"/>
    <p:sldLayoutId id="2147483725" r:id="rId23"/>
    <p:sldLayoutId id="2147483726" r:id="rId24"/>
    <p:sldLayoutId id="2147483727" r:id="rId25"/>
    <p:sldLayoutId id="2147483724" r:id="rId26"/>
    <p:sldLayoutId id="2147483755" r:id="rId27"/>
    <p:sldLayoutId id="2147483756" r:id="rId28"/>
    <p:sldLayoutId id="2147483758" r:id="rId29"/>
    <p:sldLayoutId id="2147483771" r:id="rId30"/>
    <p:sldLayoutId id="2147483789" r:id="rId31"/>
    <p:sldLayoutId id="2147483791" r:id="rId32"/>
    <p:sldLayoutId id="2147483792" r:id="rId33"/>
    <p:sldLayoutId id="2147483802" r:id="rId34"/>
    <p:sldLayoutId id="2147483810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4572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Calibri" panose="020F050202020403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40" indent="-27432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7432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Calibri" panose="020F0502020204030204" pitchFamily="34" charset="0"/>
        <a:buChar char="-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06BC108-12BF-FF80-BA69-F825A7DF8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7552" y="1998522"/>
            <a:ext cx="7796690" cy="1724297"/>
          </a:xfrm>
        </p:spPr>
        <p:txBody>
          <a:bodyPr/>
          <a:lstStyle/>
          <a:p>
            <a:r>
              <a:rPr lang="en-US" dirty="0"/>
              <a:t>Equal Opportunity &amp; Nondiscrimination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B815B9-BCD3-1C09-B388-51B4A1BEB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60852" y="3851184"/>
            <a:ext cx="8264423" cy="0"/>
          </a:xfrm>
          <a:prstGeom prst="line">
            <a:avLst/>
          </a:prstGeom>
          <a:ln w="381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ubtitle 18">
            <a:extLst>
              <a:ext uri="{FF2B5EF4-FFF2-40B4-BE49-F238E27FC236}">
                <a16:creationId xmlns:a16="http://schemas.microsoft.com/office/drawing/2014/main" id="{63A7B734-EACB-6D41-1636-EF78631A0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7475" y="4073525"/>
            <a:ext cx="7796213" cy="658903"/>
          </a:xfrm>
        </p:spPr>
        <p:txBody>
          <a:bodyPr/>
          <a:lstStyle/>
          <a:p>
            <a:r>
              <a:rPr lang="en-US"/>
              <a:t>Investigator Training</a:t>
            </a:r>
          </a:p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DB01E0B-14BE-0CEE-EFCC-F9B44BC202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Equal Opportunity and Compliance, Human Resources Division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821F354-ECEF-32DE-2B56-4AE0FCE604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27475" y="5142582"/>
            <a:ext cx="7795715" cy="294202"/>
          </a:xfrm>
        </p:spPr>
        <p:txBody>
          <a:bodyPr/>
          <a:lstStyle/>
          <a:p>
            <a:r>
              <a:rPr lang="en-US"/>
              <a:t>August 5-6, 2026</a:t>
            </a:r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E4CCBBB7-BA22-C436-1AF0-C247777D3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r="4287"/>
          <a:stretch/>
        </p:blipFill>
        <p:spPr/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8F35917A-AC72-A617-F59C-8B4AB893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US"/>
              <a:t>MinnState.edu</a:t>
            </a:r>
          </a:p>
        </p:txBody>
      </p:sp>
    </p:spTree>
    <p:extLst>
      <p:ext uri="{BB962C8B-B14F-4D97-AF65-F5344CB8AC3E}">
        <p14:creationId xmlns:p14="http://schemas.microsoft.com/office/powerpoint/2010/main" val="1750157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685800">
              <a:spcBef>
                <a:spcPct val="20000"/>
              </a:spcBef>
              <a:buClr>
                <a:srgbClr val="009F4D"/>
              </a:buClr>
              <a:defRPr/>
            </a:pPr>
            <a:r>
              <a:rPr lang="en-US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Training Overview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pPr fontAlgn="base"/>
            <a:r>
              <a:rPr lang="en-US">
                <a:solidFill>
                  <a:srgbClr val="002060"/>
                </a:solidFill>
              </a:rPr>
              <a:t>Brief review</a:t>
            </a:r>
          </a:p>
          <a:p>
            <a:pPr fontAlgn="base"/>
            <a:r>
              <a:rPr lang="en-US">
                <a:solidFill>
                  <a:srgbClr val="002060"/>
                </a:solidFill>
              </a:rPr>
              <a:t>Investigator Techniques​</a:t>
            </a:r>
          </a:p>
        </p:txBody>
      </p:sp>
    </p:spTree>
    <p:extLst>
      <p:ext uri="{BB962C8B-B14F-4D97-AF65-F5344CB8AC3E}">
        <p14:creationId xmlns:p14="http://schemas.microsoft.com/office/powerpoint/2010/main" val="81075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5DC69-96A1-AD2A-C99D-BD64963E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325563"/>
          </a:xfr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US" alt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Investigator Decisions</a:t>
            </a: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6" name="Content Placeholder 1" descr="Four items for investigator decisions: 1) interviewing parties and witnesses, 2) include evidence and present credibility factors, 3) create context by presenting the totality of the circumstances, and 4) focus on gathering evidence as a neutral fact finder.">
            <a:extLst>
              <a:ext uri="{FF2B5EF4-FFF2-40B4-BE49-F238E27FC236}">
                <a16:creationId xmlns:a16="http://schemas.microsoft.com/office/drawing/2014/main" id="{E23F4925-29B6-C736-074B-1FB2C3EAB1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582330"/>
              </p:ext>
            </p:extLst>
          </p:nvPr>
        </p:nvGraphicFramePr>
        <p:xfrm>
          <a:off x="838200" y="1825624"/>
          <a:ext cx="10515599" cy="480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3088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C46D67-D93A-CC5A-044A-E156AA20E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0"/>
              <a:t>Investigation: Revisited</a:t>
            </a:r>
          </a:p>
        </p:txBody>
      </p:sp>
      <p:graphicFrame>
        <p:nvGraphicFramePr>
          <p:cNvPr id="9" name="Content Placeholder 4" descr="Three items that reflect the overview of an investigation: 1) allegations if true woudl be a policy violation, which is the scope and elements of the policy and guided by the policy; 2) investigation to gather available and relevant evidence through the complaint, response from the resopndent, witnesses, and guided by the procedure; and finally 3) an investigation report that fairly summarizes gathered information, including exhibits and attachments.">
            <a:extLst>
              <a:ext uri="{FF2B5EF4-FFF2-40B4-BE49-F238E27FC236}">
                <a16:creationId xmlns:a16="http://schemas.microsoft.com/office/drawing/2014/main" id="{18BB9C1E-8DEC-D1A4-04B6-8169A7B23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291858"/>
              </p:ext>
            </p:extLst>
          </p:nvPr>
        </p:nvGraphicFramePr>
        <p:xfrm>
          <a:off x="838200" y="1825624"/>
          <a:ext cx="10515600" cy="4575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9807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532E-ECD7-674E-5385-AAF00E32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34C9D-48B3-DFE7-E6D5-EE968DF86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Investigator Skills &amp; Techniques</a:t>
            </a:r>
          </a:p>
        </p:txBody>
      </p:sp>
    </p:spTree>
    <p:extLst>
      <p:ext uri="{BB962C8B-B14F-4D97-AF65-F5344CB8AC3E}">
        <p14:creationId xmlns:p14="http://schemas.microsoft.com/office/powerpoint/2010/main" val="284711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7889F-9FAF-925C-0C8C-4C7F21AF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Investigation “Table Setting” &amp;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7B9F6-1193-16DB-FEB7-93C1FB278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Data privacy </a:t>
            </a:r>
          </a:p>
          <a:p>
            <a:r>
              <a:rPr lang="en-US"/>
              <a:t>Notetaking/recordkeeping</a:t>
            </a:r>
          </a:p>
          <a:p>
            <a:r>
              <a:rPr lang="en-US"/>
              <a:t>Investigation strategy</a:t>
            </a:r>
          </a:p>
          <a:p>
            <a:pPr lvl="1"/>
            <a:r>
              <a:rPr lang="en-US"/>
              <a:t>Allegations</a:t>
            </a:r>
          </a:p>
          <a:p>
            <a:pPr lvl="1"/>
            <a:r>
              <a:rPr lang="en-US"/>
              <a:t>Application of policy</a:t>
            </a:r>
          </a:p>
          <a:p>
            <a:pPr lvl="1"/>
            <a:r>
              <a:rPr lang="en-US"/>
              <a:t>Parties</a:t>
            </a:r>
          </a:p>
          <a:p>
            <a:pPr lvl="1"/>
            <a:r>
              <a:rPr lang="en-US"/>
              <a:t>Witnesses</a:t>
            </a:r>
          </a:p>
          <a:p>
            <a:r>
              <a:rPr lang="en-US" i="1"/>
              <a:t>Good investigations are methodical</a:t>
            </a:r>
          </a:p>
          <a:p>
            <a:endParaRPr lang="en-US"/>
          </a:p>
        </p:txBody>
      </p:sp>
      <p:pic>
        <p:nvPicPr>
          <p:cNvPr id="6" name="Content Placeholder 5" descr="Folder Search outline">
            <a:extLst>
              <a:ext uri="{FF2B5EF4-FFF2-40B4-BE49-F238E27FC236}">
                <a16:creationId xmlns:a16="http://schemas.microsoft.com/office/drawing/2014/main" id="{ED91A592-B55C-B89A-CB23-ECFBE3557F9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5411" y="1443713"/>
            <a:ext cx="2426970" cy="2426970"/>
          </a:xfrm>
        </p:spPr>
      </p:pic>
      <p:pic>
        <p:nvPicPr>
          <p:cNvPr id="10" name="Graphic 9" descr="Treasure Map outline">
            <a:extLst>
              <a:ext uri="{FF2B5EF4-FFF2-40B4-BE49-F238E27FC236}">
                <a16:creationId xmlns:a16="http://schemas.microsoft.com/office/drawing/2014/main" id="{352EF1DE-7E05-24DC-371B-FA3E4407B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8922" y="2346087"/>
            <a:ext cx="2165825" cy="2165825"/>
          </a:xfrm>
          <a:prstGeom prst="rect">
            <a:avLst/>
          </a:prstGeom>
        </p:spPr>
      </p:pic>
      <p:pic>
        <p:nvPicPr>
          <p:cNvPr id="16" name="Graphic 15" descr="Table with solid fill">
            <a:extLst>
              <a:ext uri="{FF2B5EF4-FFF2-40B4-BE49-F238E27FC236}">
                <a16:creationId xmlns:a16="http://schemas.microsoft.com/office/drawing/2014/main" id="{0624D8E9-2DAB-969B-AE85-E5ED7A060A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0731" y="3806674"/>
            <a:ext cx="1972334" cy="197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ct val="20000"/>
              </a:spcBef>
              <a:buClr>
                <a:srgbClr val="009F4D"/>
              </a:buClr>
              <a:defRPr/>
            </a:pPr>
            <a:r>
              <a:rPr lang="en-US" sz="4000">
                <a:latin typeface="+mn-lt"/>
                <a:ea typeface="+mn-ea"/>
                <a:cs typeface="Calibri"/>
              </a:rPr>
              <a:t>Investigation Skill-building</a:t>
            </a:r>
            <a:endParaRPr lang="en-US" sz="4000">
              <a:solidFill>
                <a:srgbClr val="0C2340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D824BD1-7EBF-28C6-F4B5-95316A336C7A}"/>
              </a:ext>
            </a:extLst>
          </p:cNvPr>
          <p:cNvSpPr txBox="1">
            <a:spLocks/>
          </p:cNvSpPr>
          <p:nvPr/>
        </p:nvSpPr>
        <p:spPr>
          <a:xfrm>
            <a:off x="1212575" y="4552123"/>
            <a:ext cx="4124738" cy="133068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9F4D"/>
              </a:buClr>
              <a:buFont typeface="Arial" panose="020B0604020202020204" pitchFamily="34" charset="0"/>
              <a:buNone/>
              <a:defRPr sz="2000" b="1" kern="1200">
                <a:solidFill>
                  <a:srgbClr val="009F4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F4D"/>
              </a:buClr>
              <a:buFont typeface="Arial" panose="020B0604020202020204" pitchFamily="34" charset="0"/>
              <a:buChar char="–"/>
              <a:defRPr sz="28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9F4D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9F4D"/>
              </a:buClr>
              <a:buFont typeface="Arial" panose="020B0604020202020204" pitchFamily="34" charset="0"/>
              <a:buChar char="–"/>
              <a:defRPr sz="20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9F4D"/>
              </a:buClr>
              <a:buFont typeface="Courier New" panose="02070309020205020404" pitchFamily="49" charset="0"/>
              <a:buChar char="o"/>
              <a:defRPr sz="20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cs typeface="Calibri"/>
              </a:rPr>
              <a:t>Content collaborator credit:</a:t>
            </a:r>
          </a:p>
          <a:p>
            <a:r>
              <a:rPr lang="en-US" sz="1800" b="0">
                <a:cs typeface="Calibri"/>
              </a:rPr>
              <a:t>Maegen Sincleair Usher, JD (she/her)</a:t>
            </a:r>
          </a:p>
          <a:p>
            <a:r>
              <a:rPr lang="en-US" sz="1400" b="0">
                <a:cs typeface="Calibri"/>
              </a:rPr>
              <a:t>Investigation Specialist &amp; Lead Deputy Title IX Coordinator</a:t>
            </a:r>
            <a:endParaRPr lang="en-US" sz="1400" b="0">
              <a:ea typeface="Calibri"/>
              <a:cs typeface="Calibri"/>
            </a:endParaRPr>
          </a:p>
          <a:p>
            <a:r>
              <a:rPr lang="en-US" sz="1400" b="0">
                <a:cs typeface="Calibri"/>
              </a:rPr>
              <a:t>Metro State University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1607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23BC9D-65F8-8232-E025-2889F58D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Calibri"/>
                <a:cs typeface="Calibri"/>
              </a:rPr>
              <a:t>Part 1: Investigation Strategy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FB50A0-D240-EE6E-92FB-FF34435E4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1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A5F44F-318D-3EA1-F1E5-3127F0D9A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Investigation S</a:t>
            </a:r>
            <a:r>
              <a:rPr lang="en-US"/>
              <a:t>cope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Scope of Investigation</a:t>
            </a:r>
          </a:p>
          <a:p>
            <a:pPr lvl="1"/>
            <a:r>
              <a:rPr lang="en-US"/>
              <a:t>What are the allegations?</a:t>
            </a:r>
          </a:p>
          <a:p>
            <a:pPr lvl="2"/>
            <a:r>
              <a:rPr lang="en-US"/>
              <a:t>1B.1, 1B.3, RWP, Code of conduct, etc.</a:t>
            </a:r>
          </a:p>
          <a:p>
            <a:pPr lvl="2"/>
            <a:r>
              <a:rPr lang="en-US"/>
              <a:t>What are sub-elements</a:t>
            </a:r>
          </a:p>
          <a:p>
            <a:pPr lvl="2"/>
            <a:r>
              <a:rPr lang="en-US"/>
              <a:t>Partnership w/ other departments</a:t>
            </a:r>
          </a:p>
          <a:p>
            <a:pPr lvl="1"/>
            <a:r>
              <a:rPr lang="en-US"/>
              <a:t>Who are the involved parties?</a:t>
            </a:r>
          </a:p>
          <a:p>
            <a:pPr lvl="2"/>
            <a:r>
              <a:rPr lang="en-US"/>
              <a:t>Multiple respondents; multiple complainants – may consider splitting</a:t>
            </a:r>
          </a:p>
          <a:p>
            <a:pPr lvl="1"/>
            <a:r>
              <a:rPr lang="en-US"/>
              <a:t>Do the allegations arise out of same set of facts</a:t>
            </a:r>
          </a:p>
          <a:p>
            <a:pPr lvl="2"/>
            <a:r>
              <a:rPr lang="en-US"/>
              <a:t>If not, consider splitting or referring non 1B.1/1B.3 matters</a:t>
            </a:r>
          </a:p>
          <a:p>
            <a:pPr lvl="2"/>
            <a:r>
              <a:rPr lang="en-US"/>
              <a:t>Allegations for each specific Respondent</a:t>
            </a:r>
          </a:p>
          <a:p>
            <a:pPr lvl="1"/>
            <a:r>
              <a:rPr lang="en-US"/>
              <a:t>Why is scope important?</a:t>
            </a:r>
          </a:p>
          <a:p>
            <a:pPr lvl="2"/>
            <a:r>
              <a:rPr lang="en-US"/>
              <a:t>Prevents Scope creep i.e., getting lost/sidetracked</a:t>
            </a:r>
          </a:p>
          <a:p>
            <a:pPr lvl="2"/>
            <a:r>
              <a:rPr lang="en-US"/>
              <a:t>Can help structure interviews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62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571395-0BFB-EA58-763B-34891309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Investigation Plan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>
                <a:ea typeface="Calibri"/>
                <a:cs typeface="Calibri"/>
              </a:rPr>
              <a:t>Outline the scope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Complainant(s); Respondent(s); policies, allegations</a:t>
            </a:r>
          </a:p>
          <a:p>
            <a:r>
              <a:rPr lang="en-US">
                <a:ea typeface="Calibri"/>
                <a:cs typeface="Calibri"/>
              </a:rPr>
              <a:t>Allegations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What are the elements, key questions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Track information that goes to each element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Context matters</a:t>
            </a:r>
          </a:p>
          <a:p>
            <a:r>
              <a:rPr lang="en-US">
                <a:ea typeface="Calibri"/>
                <a:cs typeface="Calibri"/>
              </a:rPr>
              <a:t>Witnesses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Large witness pool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Name, role, who identified by, information they possess, interview date, evidence submitted</a:t>
            </a:r>
          </a:p>
          <a:p>
            <a:r>
              <a:rPr lang="en-US">
                <a:ea typeface="Calibri"/>
                <a:cs typeface="Calibri"/>
              </a:rPr>
              <a:t>Investigative questions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Outline for each party </a:t>
            </a:r>
          </a:p>
          <a:p>
            <a:r>
              <a:rPr lang="en-US">
                <a:ea typeface="Calibri"/>
                <a:cs typeface="Calibri"/>
              </a:rPr>
              <a:t>Evidence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Received; Needed</a:t>
            </a: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marL="914400" lvl="2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743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91CAA9-FF7D-DBC9-19AA-D857F14F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Investigation vs. Interview 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27869D-6093-D494-3460-283C4B31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Investigation question</a:t>
            </a:r>
          </a:p>
          <a:p>
            <a:pPr lvl="1"/>
            <a:r>
              <a:rPr lang="en-US"/>
              <a:t>Initially determined by designated officer/Title IX Coordinator</a:t>
            </a:r>
          </a:p>
          <a:p>
            <a:pPr lvl="1"/>
            <a:r>
              <a:rPr lang="en-US"/>
              <a:t>Informed by the allegation(s)</a:t>
            </a:r>
          </a:p>
          <a:p>
            <a:pPr lvl="1"/>
            <a:r>
              <a:rPr lang="en-US"/>
              <a:t>Communicates the scope of investigation</a:t>
            </a:r>
          </a:p>
          <a:p>
            <a:pPr lvl="1"/>
            <a:r>
              <a:rPr lang="en-US"/>
              <a:t>Limited to elements of policy or policies</a:t>
            </a:r>
          </a:p>
          <a:p>
            <a:pPr lvl="1"/>
            <a:r>
              <a:rPr lang="en-US"/>
              <a:t>Guides the investigation</a:t>
            </a:r>
          </a:p>
          <a:p>
            <a:pPr lvl="1"/>
            <a:r>
              <a:rPr lang="en-US"/>
              <a:t>For the decision-maker to answer</a:t>
            </a: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46378F-5C7E-E50C-9BAC-1BFEC9DBBE8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/>
              <a:t>Interview question</a:t>
            </a:r>
          </a:p>
          <a:p>
            <a:pPr lvl="1"/>
            <a:r>
              <a:rPr lang="en-US"/>
              <a:t>Informed by the investigation question</a:t>
            </a:r>
          </a:p>
          <a:p>
            <a:pPr lvl="1"/>
            <a:r>
              <a:rPr lang="en-US"/>
              <a:t>Specific to interviewees</a:t>
            </a:r>
          </a:p>
          <a:p>
            <a:pPr lvl="1"/>
            <a:r>
              <a:rPr lang="en-US"/>
              <a:t>Often board and open-ended</a:t>
            </a:r>
          </a:p>
          <a:p>
            <a:pPr lvl="1"/>
            <a:r>
              <a:rPr lang="en-US"/>
              <a:t>Sometimes fact specific</a:t>
            </a:r>
          </a:p>
          <a:p>
            <a:pPr lvl="1"/>
            <a:r>
              <a:rPr lang="en-US"/>
              <a:t>Should be prepared by the investigator</a:t>
            </a:r>
          </a:p>
          <a:p>
            <a:pPr lvl="1"/>
            <a:r>
              <a:rPr lang="en-US"/>
              <a:t>Seeks to corroborate or dispute other testimony</a:t>
            </a:r>
          </a:p>
        </p:txBody>
      </p:sp>
    </p:spTree>
    <p:extLst>
      <p:ext uri="{BB962C8B-B14F-4D97-AF65-F5344CB8AC3E}">
        <p14:creationId xmlns:p14="http://schemas.microsoft.com/office/powerpoint/2010/main" val="3528534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56970-6C4E-036E-AE84-2D3065069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CC63F7-D19C-9D30-A7C0-2FA07A7A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660380" cy="1325563"/>
          </a:xfrm>
        </p:spPr>
        <p:txBody>
          <a:bodyPr anchor="ctr">
            <a:normAutofit/>
          </a:bodyPr>
          <a:lstStyle/>
          <a:p>
            <a:r>
              <a:rPr lang="en-US"/>
              <a:t>What Evidence to Gather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681F4C-F109-457B-6090-5B97DC3C8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5257800" cy="48061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/>
              <a:t>Evidence is used to answer investigation questions</a:t>
            </a:r>
          </a:p>
          <a:p>
            <a:pPr>
              <a:lnSpc>
                <a:spcPct val="90000"/>
              </a:lnSpc>
            </a:pPr>
            <a:r>
              <a:rPr lang="en-US" sz="2400"/>
              <a:t>Evidence is primarily testimony</a:t>
            </a:r>
          </a:p>
          <a:p>
            <a:pPr lvl="1">
              <a:lnSpc>
                <a:spcPct val="90000"/>
              </a:lnSpc>
            </a:pPr>
            <a:r>
              <a:rPr lang="en-US"/>
              <a:t>Intake and interview with the Complainant</a:t>
            </a:r>
          </a:p>
          <a:p>
            <a:pPr lvl="1">
              <a:lnSpc>
                <a:spcPct val="90000"/>
              </a:lnSpc>
            </a:pPr>
            <a:r>
              <a:rPr lang="en-US"/>
              <a:t>Interviews with witnesses</a:t>
            </a:r>
          </a:p>
          <a:p>
            <a:pPr lvl="1">
              <a:lnSpc>
                <a:spcPct val="90000"/>
              </a:lnSpc>
            </a:pPr>
            <a:r>
              <a:rPr lang="en-US"/>
              <a:t>Interviews with content experts</a:t>
            </a:r>
          </a:p>
          <a:p>
            <a:pPr lvl="1">
              <a:lnSpc>
                <a:spcPct val="90000"/>
              </a:lnSpc>
            </a:pPr>
            <a:r>
              <a:rPr lang="en-US"/>
              <a:t>Response from the Respondent</a:t>
            </a:r>
          </a:p>
          <a:p>
            <a:pPr>
              <a:lnSpc>
                <a:spcPct val="90000"/>
              </a:lnSpc>
            </a:pPr>
            <a:r>
              <a:rPr lang="en-US" sz="2400"/>
              <a:t>Other evidence: emails, images, videos, schedules, surveillance footage</a:t>
            </a:r>
          </a:p>
        </p:txBody>
      </p:sp>
      <p:pic>
        <p:nvPicPr>
          <p:cNvPr id="3" name="Content Placeholder 2" descr="Teacher outline">
            <a:extLst>
              <a:ext uri="{FF2B5EF4-FFF2-40B4-BE49-F238E27FC236}">
                <a16:creationId xmlns:a16="http://schemas.microsoft.com/office/drawing/2014/main" id="{2A1B6D4B-638E-1304-4BD0-46EA018F72B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6589" y="1825624"/>
            <a:ext cx="4806181" cy="4806181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1CA2AE4-2EF2-5CA5-BEFA-12D52A404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62"/>
          <a:stretch>
            <a:fillRect/>
          </a:stretch>
        </p:blipFill>
        <p:spPr bwMode="auto">
          <a:xfrm>
            <a:off x="6466589" y="1933908"/>
            <a:ext cx="533019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23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10A6F0-5A20-38A3-9B4A-495AB70F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Relevant Evidence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30C04D-F5FC-6D65-6399-A246518F8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08042"/>
                </a:solidFill>
              </a:rPr>
              <a:t>For 1B.3.1/Title IX</a:t>
            </a:r>
          </a:p>
          <a:p>
            <a:r>
              <a:rPr lang="en-US"/>
              <a:t>Evidence is generally considered </a:t>
            </a:r>
            <a:r>
              <a:rPr lang="en-US" b="1"/>
              <a:t>relevant</a:t>
            </a:r>
            <a:r>
              <a:rPr lang="en-US"/>
              <a:t> when it helps determine:</a:t>
            </a:r>
          </a:p>
          <a:p>
            <a:pPr lvl="1"/>
            <a:r>
              <a:rPr lang="en-US"/>
              <a:t>Whether the Respondent violated policy, and/or</a:t>
            </a:r>
          </a:p>
          <a:p>
            <a:pPr lvl="1"/>
            <a:r>
              <a:rPr lang="en-US"/>
              <a:t>The credibility of any evidence, including a party or witness statement</a:t>
            </a:r>
          </a:p>
          <a:p>
            <a:pPr marL="457200"/>
            <a:r>
              <a:rPr lang="en-US"/>
              <a:t>The Investigator initially evaluated relevance, but the DM ultimately decides</a:t>
            </a:r>
          </a:p>
          <a:p>
            <a:r>
              <a:rPr lang="en-US"/>
              <a:t>All relevant evidence must be objectively evaluated and considered</a:t>
            </a:r>
          </a:p>
          <a:p>
            <a:pPr lvl="1"/>
            <a:r>
              <a:rPr lang="en-US" b="1"/>
              <a:t>Inculpatory</a:t>
            </a:r>
            <a:r>
              <a:rPr lang="en-US"/>
              <a:t>: tending to suggest a finding of responsibility</a:t>
            </a:r>
          </a:p>
          <a:p>
            <a:pPr lvl="1"/>
            <a:r>
              <a:rPr lang="en-US" b="1"/>
              <a:t>Exculpatory</a:t>
            </a:r>
            <a:r>
              <a:rPr lang="en-US"/>
              <a:t>: tending to suggest a finding of not responsible</a:t>
            </a:r>
          </a:p>
          <a:p>
            <a:pPr marL="457200"/>
            <a:r>
              <a:rPr lang="en-US"/>
              <a:t>In the decision-making phase, parties may dispute the Investigator’s initial relevance determinations</a:t>
            </a:r>
          </a:p>
        </p:txBody>
      </p:sp>
    </p:spTree>
    <p:extLst>
      <p:ext uri="{BB962C8B-B14F-4D97-AF65-F5344CB8AC3E}">
        <p14:creationId xmlns:p14="http://schemas.microsoft.com/office/powerpoint/2010/main" val="729055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E4158-DA7B-D27D-940D-A61B6D9C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C569D1-FAA6-91D4-D33E-87CF046CD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Relevant Evidence Exclusions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71A0C3-CD45-3143-7C55-BF19134E0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08042"/>
                </a:solidFill>
              </a:rPr>
              <a:t>For 1B.3.1/Title IX</a:t>
            </a:r>
          </a:p>
          <a:p>
            <a:r>
              <a:rPr lang="en-US"/>
              <a:t>Evidence of the </a:t>
            </a:r>
            <a:r>
              <a:rPr lang="en-US" b="1"/>
              <a:t>Complainant’s sexual predisposition </a:t>
            </a:r>
            <a:r>
              <a:rPr lang="en-US"/>
              <a:t>is never relevant</a:t>
            </a:r>
          </a:p>
          <a:p>
            <a:pPr marL="457200"/>
            <a:r>
              <a:rPr lang="en-US"/>
              <a:t>Evidence of the </a:t>
            </a:r>
            <a:r>
              <a:rPr lang="en-US" b="1"/>
              <a:t>Complainant’s prior sexual behavior </a:t>
            </a:r>
            <a:r>
              <a:rPr lang="en-US"/>
              <a:t>is not relevant except:</a:t>
            </a:r>
          </a:p>
          <a:p>
            <a:pPr lvl="1"/>
            <a:r>
              <a:rPr lang="en-US"/>
              <a:t>If offered to prove that someone other than the Respondent committed the alleged conduct; or</a:t>
            </a:r>
          </a:p>
          <a:p>
            <a:pPr lvl="1"/>
            <a:r>
              <a:rPr lang="en-US"/>
              <a:t>Specific incidents of the Complainant’s prior sexual behavior with respect to the Respondent offered to prove consent</a:t>
            </a:r>
          </a:p>
          <a:p>
            <a:r>
              <a:rPr lang="en-US"/>
              <a:t>Exclusions apply even if admitted or introduced by the Complainant</a:t>
            </a:r>
          </a:p>
          <a:p>
            <a:pPr marL="457200"/>
            <a:r>
              <a:rPr lang="en-US"/>
              <a:t>Exclusions do </a:t>
            </a:r>
            <a:r>
              <a:rPr lang="en-US" b="1"/>
              <a:t>not</a:t>
            </a:r>
            <a:r>
              <a:rPr lang="en-US"/>
              <a:t> apply to the Respondent’s prior sexual behavior or predisposition, which are admissible if relevant (e.g. pattern behavior)</a:t>
            </a:r>
          </a:p>
        </p:txBody>
      </p:sp>
    </p:spTree>
    <p:extLst>
      <p:ext uri="{BB962C8B-B14F-4D97-AF65-F5344CB8AC3E}">
        <p14:creationId xmlns:p14="http://schemas.microsoft.com/office/powerpoint/2010/main" val="3753086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97939-3D70-88E2-7E17-998B5C2C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Create a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BA1A0-4BA9-8473-D5D2-BED04A1ED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Timeline is a great tool to help find gaps in information</a:t>
            </a:r>
          </a:p>
          <a:p>
            <a:r>
              <a:rPr lang="en-US"/>
              <a:t>May present areas for questions of witnesses</a:t>
            </a:r>
          </a:p>
          <a:p>
            <a:r>
              <a:rPr lang="en-US"/>
              <a:t>May be for investigator only; may be included in report</a:t>
            </a:r>
          </a:p>
          <a:p>
            <a:r>
              <a:rPr lang="en-US"/>
              <a:t>Table</a:t>
            </a:r>
          </a:p>
          <a:p>
            <a:pPr lvl="1"/>
            <a:r>
              <a:rPr lang="en-US"/>
              <a:t>Date</a:t>
            </a:r>
          </a:p>
          <a:p>
            <a:pPr lvl="1"/>
            <a:r>
              <a:rPr lang="en-US"/>
              <a:t>What happened</a:t>
            </a:r>
          </a:p>
          <a:p>
            <a:pPr lvl="1"/>
            <a:r>
              <a:rPr lang="en-US"/>
              <a:t>Who was involved or present</a:t>
            </a:r>
          </a:p>
          <a:p>
            <a:pPr lvl="1"/>
            <a:r>
              <a:rPr lang="en-US"/>
              <a:t>Any evidence</a:t>
            </a:r>
          </a:p>
        </p:txBody>
      </p:sp>
    </p:spTree>
    <p:extLst>
      <p:ext uri="{BB962C8B-B14F-4D97-AF65-F5344CB8AC3E}">
        <p14:creationId xmlns:p14="http://schemas.microsoft.com/office/powerpoint/2010/main" val="1216727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03CF3E-47B6-9451-B06A-99553D86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Collecting Evidence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cs typeface="Calibri"/>
              </a:rPr>
              <a:t>Initial evidence to collect and review </a:t>
            </a:r>
            <a:endParaRPr lang="en-US"/>
          </a:p>
          <a:p>
            <a:pPr lvl="1"/>
            <a:r>
              <a:rPr lang="en-US">
                <a:cs typeface="Calibri"/>
              </a:rPr>
              <a:t>Time sensitive evidence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Security footage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Keycard access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University owned devices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Initial records to review </a:t>
            </a:r>
          </a:p>
          <a:p>
            <a:pPr lvl="2"/>
            <a:r>
              <a:rPr lang="en-US">
                <a:cs typeface="Calibri"/>
              </a:rPr>
              <a:t>Internal past 1B.1/1B.3 records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Personnel files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Conduct records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Reports: security, residential life, etc.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Org. Charts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Create a timeline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 sz="2400">
                <a:ea typeface="Calibri"/>
                <a:cs typeface="Calibri"/>
              </a:rPr>
              <a:t>Continue to grow as more information is gathered</a:t>
            </a:r>
          </a:p>
          <a:p>
            <a:pPr lvl="1"/>
            <a:r>
              <a:rPr lang="en-US">
                <a:ea typeface="Calibri"/>
                <a:cs typeface="Calibri"/>
              </a:rPr>
              <a:t>Tracking</a:t>
            </a:r>
          </a:p>
          <a:p>
            <a:pPr lvl="2"/>
            <a:r>
              <a:rPr lang="en-US">
                <a:ea typeface="Calibri"/>
                <a:cs typeface="Calibri"/>
              </a:rPr>
              <a:t>Who provided what and/or where it was found</a:t>
            </a:r>
          </a:p>
          <a:p>
            <a:pPr lvl="1"/>
            <a:endParaRPr lang="en-US">
              <a:ea typeface="Calibri"/>
              <a:cs typeface="Calibri"/>
            </a:endParaRPr>
          </a:p>
          <a:p>
            <a:pPr marL="914400" lvl="2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0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9F552B-4EE7-8F55-A546-E4E400511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Evidence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/>
              <a:t>Direct Evidence</a:t>
            </a:r>
          </a:p>
          <a:p>
            <a:pPr lvl="1"/>
            <a:r>
              <a:rPr lang="en-US"/>
              <a:t>Evidence based on personal knowledge or observation of a fact (can include documentary evidence)</a:t>
            </a:r>
          </a:p>
          <a:p>
            <a:r>
              <a:rPr lang="en-US"/>
              <a:t>Documentary Evidence </a:t>
            </a:r>
          </a:p>
          <a:p>
            <a:pPr lvl="1"/>
            <a:r>
              <a:rPr lang="en-US"/>
              <a:t>Written or recorded material used to prove its contents</a:t>
            </a:r>
          </a:p>
          <a:p>
            <a:r>
              <a:rPr lang="en-US"/>
              <a:t>Circumstantial Evidence</a:t>
            </a:r>
          </a:p>
          <a:p>
            <a:pPr lvl="1"/>
            <a:r>
              <a:rPr lang="en-US"/>
              <a:t>Direct evidence of a fact from which a person may reasonably infer the existence of another fact </a:t>
            </a:r>
          </a:p>
          <a:p>
            <a:pPr lvl="1"/>
            <a:r>
              <a:rPr lang="en-US"/>
              <a:t>Statements or behavior in other situations that support or refute alleged conduct </a:t>
            </a:r>
          </a:p>
          <a:p>
            <a:r>
              <a:rPr lang="en-US"/>
              <a:t>Character Evidence </a:t>
            </a:r>
          </a:p>
          <a:p>
            <a:r>
              <a:rPr lang="en-US"/>
              <a:t>Corroborating evidence</a:t>
            </a:r>
          </a:p>
          <a:p>
            <a:pPr lvl="1"/>
            <a:r>
              <a:rPr lang="en-US"/>
              <a:t>any admission or rationalizing of conduct; specific denial; witnesses with the opportunity to observe, recognize, or understand the situation</a:t>
            </a:r>
          </a:p>
          <a:p>
            <a:r>
              <a:rPr lang="en-US"/>
              <a:t>Hearsay Evidence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75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5AA60-8264-CC34-8778-535D7A93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Evidence, cont.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Hearsay Evidence</a:t>
            </a:r>
          </a:p>
          <a:p>
            <a:pPr lvl="1"/>
            <a:r>
              <a:rPr lang="en-US"/>
              <a:t>Information received from someone other than the interviewee 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Offered to prove the truth of matter asserted </a:t>
            </a:r>
            <a:endParaRPr lang="en-US">
              <a:cs typeface="Calibri"/>
            </a:endParaRPr>
          </a:p>
          <a:p>
            <a:r>
              <a:rPr lang="en-US"/>
              <a:t>Exceptions to hearsay</a:t>
            </a:r>
            <a:endParaRPr lang="en-US">
              <a:cs typeface="Calibri"/>
            </a:endParaRPr>
          </a:p>
          <a:p>
            <a:pPr lvl="1"/>
            <a:r>
              <a:rPr lang="en-US"/>
              <a:t>Excited utterance </a:t>
            </a:r>
            <a:endParaRPr lang="en-US">
              <a:cs typeface="Calibri"/>
            </a:endParaRPr>
          </a:p>
          <a:p>
            <a:pPr lvl="1"/>
            <a:r>
              <a:rPr lang="en-US"/>
              <a:t>Present sense impressions</a:t>
            </a:r>
            <a:endParaRPr lang="en-US">
              <a:cs typeface="Calibri"/>
            </a:endParaRPr>
          </a:p>
          <a:p>
            <a:pPr lvl="1"/>
            <a:r>
              <a:rPr lang="en-US"/>
              <a:t>Recorded recollection</a:t>
            </a:r>
            <a:endParaRPr lang="en-US">
              <a:cs typeface="Calibri"/>
            </a:endParaRPr>
          </a:p>
          <a:p>
            <a:pPr lvl="1"/>
            <a:r>
              <a:rPr lang="en-US"/>
              <a:t>Records of regularly conducted business activity </a:t>
            </a:r>
            <a:endParaRPr lang="en-US">
              <a:cs typeface="Calibri"/>
            </a:endParaRPr>
          </a:p>
          <a:p>
            <a:pPr lvl="1"/>
            <a:r>
              <a:rPr lang="en-US"/>
              <a:t>Public records and reports </a:t>
            </a:r>
            <a:endParaRPr lang="en-US">
              <a:cs typeface="Calibri"/>
            </a:endParaRPr>
          </a:p>
          <a:p>
            <a:pPr lvl="1"/>
            <a:r>
              <a:rPr lang="en-US"/>
              <a:t>Records of vital statistics 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Then existing Mental, emotional, physical condition</a:t>
            </a:r>
            <a:endParaRPr lang="en-US">
              <a:ea typeface="Calibri"/>
              <a:cs typeface="Calibri"/>
            </a:endParaRP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>
              <a:cs typeface="Calibri" panose="020F0502020204030204"/>
            </a:endParaRPr>
          </a:p>
          <a:p>
            <a:pPr lvl="2"/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7916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A58D6F-52DE-475B-33DD-DEF464CF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Evidence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Personnel files/conduct records</a:t>
            </a:r>
          </a:p>
          <a:p>
            <a:r>
              <a:rPr lang="en-US">
                <a:ea typeface="Calibri"/>
                <a:cs typeface="Calibri"/>
              </a:rPr>
              <a:t>Meeting minutes</a:t>
            </a:r>
          </a:p>
          <a:p>
            <a:r>
              <a:rPr lang="en-US">
                <a:ea typeface="Calibri"/>
                <a:cs typeface="Calibri"/>
              </a:rPr>
              <a:t>Emails, voicemails, text messages. Etc. </a:t>
            </a:r>
          </a:p>
          <a:p>
            <a:r>
              <a:rPr lang="en-US">
                <a:ea typeface="Calibri"/>
                <a:cs typeface="Calibri"/>
              </a:rPr>
              <a:t>Security or Residential life report</a:t>
            </a:r>
          </a:p>
          <a:p>
            <a:r>
              <a:rPr lang="en-US">
                <a:ea typeface="Calibri"/>
                <a:cs typeface="Calibri"/>
              </a:rPr>
              <a:t>Social media records</a:t>
            </a:r>
          </a:p>
          <a:p>
            <a:r>
              <a:rPr lang="en-US">
                <a:ea typeface="Calibri"/>
                <a:cs typeface="Calibri"/>
              </a:rPr>
              <a:t>Supervisory notes</a:t>
            </a:r>
          </a:p>
          <a:p>
            <a:r>
              <a:rPr lang="en-US">
                <a:ea typeface="Calibri"/>
                <a:cs typeface="Calibri"/>
              </a:rPr>
              <a:t>Grading data </a:t>
            </a:r>
          </a:p>
          <a:p>
            <a:r>
              <a:rPr lang="en-US">
                <a:ea typeface="Calibri"/>
                <a:cs typeface="Calibri"/>
              </a:rPr>
              <a:t>D2L records </a:t>
            </a:r>
          </a:p>
          <a:p>
            <a:endParaRPr lang="en-US">
              <a:ea typeface="Calibri"/>
              <a:cs typeface="Calibri"/>
            </a:endParaRPr>
          </a:p>
          <a:p>
            <a:pPr lvl="1"/>
            <a:endParaRPr lang="en-US" sz="2200">
              <a:ea typeface="Calibri"/>
              <a:cs typeface="Calibri"/>
            </a:endParaRPr>
          </a:p>
          <a:p>
            <a:pPr lvl="1"/>
            <a:endParaRPr lang="en-US">
              <a:ea typeface="Calibri"/>
              <a:cs typeface="Calibri"/>
            </a:endParaRPr>
          </a:p>
          <a:p>
            <a:pPr marL="914400" lvl="2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567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A6E3A9-6E19-8AD7-BA46-2D4E0ADB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Partnerships to Obtain Evidence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ea typeface="Calibri"/>
                <a:cs typeface="Calibri"/>
              </a:rPr>
              <a:t>Security</a:t>
            </a:r>
          </a:p>
          <a:p>
            <a:r>
              <a:rPr lang="en-US">
                <a:ea typeface="Calibri"/>
                <a:cs typeface="Calibri"/>
              </a:rPr>
              <a:t>Student Conduct/Student Affairs</a:t>
            </a:r>
          </a:p>
          <a:p>
            <a:r>
              <a:rPr lang="en-US">
                <a:ea typeface="Calibri"/>
                <a:cs typeface="Calibri"/>
              </a:rPr>
              <a:t>Human Resources </a:t>
            </a:r>
          </a:p>
          <a:p>
            <a:r>
              <a:rPr lang="en-US">
                <a:ea typeface="Calibri"/>
                <a:cs typeface="Calibri"/>
              </a:rPr>
              <a:t>Residential Life</a:t>
            </a:r>
          </a:p>
          <a:p>
            <a:r>
              <a:rPr lang="en-US">
                <a:ea typeface="Calibri"/>
                <a:cs typeface="Calibri"/>
              </a:rPr>
              <a:t>Athletics</a:t>
            </a:r>
          </a:p>
          <a:p>
            <a:r>
              <a:rPr lang="en-US">
                <a:ea typeface="Calibri"/>
                <a:cs typeface="Calibri"/>
              </a:rPr>
              <a:t>Other campus processes</a:t>
            </a:r>
          </a:p>
          <a:p>
            <a:r>
              <a:rPr lang="en-US">
                <a:ea typeface="Calibri"/>
                <a:cs typeface="Calibri"/>
              </a:rPr>
              <a:t>Ombudsperson</a:t>
            </a:r>
          </a:p>
          <a:p>
            <a:r>
              <a:rPr lang="en-US">
                <a:ea typeface="Calibri"/>
                <a:cs typeface="Calibri"/>
              </a:rPr>
              <a:t>Campus advocate </a:t>
            </a:r>
          </a:p>
          <a:p>
            <a:r>
              <a:rPr lang="en-US">
                <a:ea typeface="Calibri"/>
                <a:cs typeface="Calibri"/>
              </a:rPr>
              <a:t>Law enforcement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lvl="1"/>
            <a:endParaRPr lang="en-US">
              <a:ea typeface="Calibri"/>
              <a:cs typeface="Calibri"/>
            </a:endParaRPr>
          </a:p>
          <a:p>
            <a:pPr marL="914400" lvl="2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8636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C6723-625F-A6D4-27D4-62EF225F2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Organizing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56451-EFF6-DA3F-63C0-66D062FAC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008042"/>
                </a:solidFill>
              </a:rPr>
              <a:t>For 1B.3.1/Title IX</a:t>
            </a:r>
          </a:p>
          <a:p>
            <a:r>
              <a:rPr lang="en-US"/>
              <a:t>Review by parties and advisors</a:t>
            </a:r>
          </a:p>
          <a:p>
            <a:pPr lvl="1"/>
            <a:r>
              <a:rPr lang="en-US"/>
              <a:t>Investigation report draft, including relevant evidence</a:t>
            </a:r>
          </a:p>
          <a:p>
            <a:pPr lvl="1"/>
            <a:r>
              <a:rPr lang="en-US"/>
              <a:t>Evidence file, including relevant and directly related evidence</a:t>
            </a:r>
          </a:p>
          <a:p>
            <a:r>
              <a:rPr lang="en-US"/>
              <a:t>Directly related evidence</a:t>
            </a:r>
          </a:p>
          <a:p>
            <a:pPr lvl="1"/>
            <a:r>
              <a:rPr lang="en-US"/>
              <a:t>Not defined BUT explicitly excluded by the Title IX regulations</a:t>
            </a:r>
          </a:p>
          <a:p>
            <a:pPr lvl="1"/>
            <a:r>
              <a:rPr lang="en-US"/>
              <a:t>It is not inculpatory or exculpatory</a:t>
            </a:r>
          </a:p>
          <a:p>
            <a:pPr lvl="1"/>
            <a:r>
              <a:rPr lang="en-US"/>
              <a:t>Include in evidence file; exclude from investigation report</a:t>
            </a:r>
          </a:p>
          <a:p>
            <a:pPr lvl="1"/>
            <a:r>
              <a:rPr lang="en-US"/>
              <a:t>Store and organize in a manner to distinguish for all participants</a:t>
            </a:r>
          </a:p>
        </p:txBody>
      </p:sp>
    </p:spTree>
    <p:extLst>
      <p:ext uri="{BB962C8B-B14F-4D97-AF65-F5344CB8AC3E}">
        <p14:creationId xmlns:p14="http://schemas.microsoft.com/office/powerpoint/2010/main" val="380655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4340DE-9C3D-7D0A-CEE7-51958491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Who to Interview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cs typeface="Calibri"/>
              </a:rPr>
              <a:t>Complainant &amp; Respondent</a:t>
            </a:r>
          </a:p>
          <a:p>
            <a:r>
              <a:rPr lang="en-US">
                <a:cs typeface="Calibri"/>
              </a:rPr>
              <a:t>Witnesses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Those present in incident(s)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Outcry witnesses – administrators, friends, family complainant/respondent shared with about incident(s)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Those involved in documenting incident or process/response - security, other administrators, etc.</a:t>
            </a:r>
          </a:p>
          <a:p>
            <a:pPr lvl="1"/>
            <a:r>
              <a:rPr lang="en-US">
                <a:cs typeface="Calibri"/>
              </a:rPr>
              <a:t>Focus on witnesses that have knowledge of the incident rather than the character of the individual</a:t>
            </a:r>
          </a:p>
          <a:p>
            <a:r>
              <a:rPr lang="en-US">
                <a:cs typeface="Calibri"/>
              </a:rPr>
              <a:t>Document interview decisions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Who is doing the interview and why</a:t>
            </a:r>
          </a:p>
          <a:p>
            <a:pPr lvl="1"/>
            <a:r>
              <a:rPr lang="en-US">
                <a:ea typeface="Calibri"/>
                <a:cs typeface="Calibri"/>
              </a:rPr>
              <a:t>Why was someone not interviewed</a:t>
            </a:r>
          </a:p>
        </p:txBody>
      </p:sp>
    </p:spTree>
    <p:extLst>
      <p:ext uri="{BB962C8B-B14F-4D97-AF65-F5344CB8AC3E}">
        <p14:creationId xmlns:p14="http://schemas.microsoft.com/office/powerpoint/2010/main" val="855321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1F888C-8A33-F7E1-632E-79307E06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Scheduling Interviews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200">
                <a:ea typeface="+mn-lt"/>
                <a:cs typeface="+mn-lt"/>
              </a:rPr>
              <a:t>Order of interviews</a:t>
            </a:r>
            <a:endParaRPr lang="en-US" sz="22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Strategy – different order for different situations</a:t>
            </a:r>
            <a:endParaRPr lang="en-US" sz="2000"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>
                <a:ea typeface="+mn-lt"/>
                <a:cs typeface="+mn-lt"/>
              </a:rPr>
              <a:t>Witnesses – may be helpful to start w/ "neutral persons"</a:t>
            </a:r>
          </a:p>
          <a:p>
            <a:r>
              <a:rPr lang="en-US" sz="2200">
                <a:ea typeface="+mn-lt"/>
                <a:cs typeface="+mn-lt"/>
              </a:rPr>
              <a:t>Timing </a:t>
            </a:r>
            <a:endParaRPr lang="en-US" sz="22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Set aside enough time: prep, interview, notes/reflection time</a:t>
            </a:r>
            <a:endParaRPr lang="en-US" sz="20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Consider past interactions with party</a:t>
            </a:r>
            <a:endParaRPr lang="en-US" sz="20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Consult interview outline </a:t>
            </a:r>
            <a:endParaRPr lang="en-US" sz="2000"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Flexibility – timing and location</a:t>
            </a:r>
            <a:endParaRPr lang="en-US" sz="22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Provide location options but be sensitive to different needs.</a:t>
            </a:r>
            <a:endParaRPr lang="en-US" sz="20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i.e., - Zoom requires technology, internet, etc.</a:t>
            </a:r>
            <a:endParaRPr lang="en-US" sz="2000"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Accommodations</a:t>
            </a:r>
            <a:endParaRPr lang="en-US" sz="2200">
              <a:cs typeface="Calibri"/>
            </a:endParaRPr>
          </a:p>
          <a:p>
            <a:pPr lvl="1"/>
            <a:r>
              <a:rPr lang="en-US" sz="2000">
                <a:ea typeface="+mn-lt"/>
                <a:cs typeface="+mn-lt"/>
              </a:rPr>
              <a:t>Know who/what departments to partner</a:t>
            </a:r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0278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193E50-1530-52C8-AFB4-A4AEED12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Meetings and Interviews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>
                <a:ea typeface="+mn-lt"/>
                <a:cs typeface="+mn-lt"/>
              </a:rPr>
              <a:t>Complainant </a:t>
            </a:r>
          </a:p>
          <a:p>
            <a:pPr lvl="1"/>
            <a:r>
              <a:rPr lang="en-US">
                <a:ea typeface="Calibri"/>
                <a:cs typeface="Calibri"/>
              </a:rPr>
              <a:t>Intake</a:t>
            </a:r>
          </a:p>
          <a:p>
            <a:pPr lvl="1"/>
            <a:r>
              <a:rPr lang="en-US">
                <a:ea typeface="Calibri"/>
                <a:cs typeface="Calibri"/>
              </a:rPr>
              <a:t>Investigatory interview </a:t>
            </a:r>
          </a:p>
          <a:p>
            <a:pPr lvl="1"/>
            <a:r>
              <a:rPr lang="en-US">
                <a:ea typeface="Calibri"/>
                <a:cs typeface="Calibri"/>
              </a:rPr>
              <a:t>Follow-up interview </a:t>
            </a:r>
          </a:p>
          <a:p>
            <a:r>
              <a:rPr lang="en-US" sz="3200">
                <a:ea typeface="Calibri"/>
                <a:cs typeface="Calibri"/>
              </a:rPr>
              <a:t>Witness </a:t>
            </a:r>
          </a:p>
          <a:p>
            <a:pPr lvl="1"/>
            <a:r>
              <a:rPr lang="en-US">
                <a:ea typeface="Calibri"/>
                <a:cs typeface="Calibri"/>
              </a:rPr>
              <a:t>Investigatory interview </a:t>
            </a:r>
          </a:p>
          <a:p>
            <a:pPr lvl="1"/>
            <a:r>
              <a:rPr lang="en-US">
                <a:ea typeface="Calibri"/>
                <a:cs typeface="Calibri"/>
              </a:rPr>
              <a:t>Follow-up interview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40301E-D16A-D04F-D79D-492D241A8DE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sz="3200">
                <a:ea typeface="Calibri"/>
                <a:cs typeface="Calibri"/>
              </a:rPr>
              <a:t>Respondent</a:t>
            </a:r>
          </a:p>
          <a:p>
            <a:pPr lvl="1"/>
            <a:r>
              <a:rPr lang="en-US">
                <a:ea typeface="Calibri"/>
                <a:cs typeface="Calibri"/>
              </a:rPr>
              <a:t>Initial meeting</a:t>
            </a:r>
          </a:p>
          <a:p>
            <a:pPr lvl="1"/>
            <a:r>
              <a:rPr lang="en-US">
                <a:ea typeface="Calibri"/>
                <a:cs typeface="Calibri"/>
              </a:rPr>
              <a:t>Investigatory interview</a:t>
            </a:r>
          </a:p>
          <a:p>
            <a:pPr lvl="1"/>
            <a:r>
              <a:rPr lang="en-US">
                <a:ea typeface="Calibri"/>
                <a:cs typeface="Calibri"/>
              </a:rPr>
              <a:t>Follow-up interview </a:t>
            </a:r>
          </a:p>
          <a:p>
            <a:r>
              <a:rPr lang="en-US" sz="3200">
                <a:ea typeface="Calibri"/>
                <a:cs typeface="Calibri"/>
              </a:rPr>
              <a:t>Witness </a:t>
            </a:r>
          </a:p>
          <a:p>
            <a:pPr lvl="1"/>
            <a:r>
              <a:rPr lang="en-US">
                <a:ea typeface="Calibri"/>
                <a:cs typeface="Calibri"/>
              </a:rPr>
              <a:t>Investigatory interview </a:t>
            </a:r>
          </a:p>
          <a:p>
            <a:pPr lvl="1"/>
            <a:r>
              <a:rPr lang="en-US">
                <a:ea typeface="Calibri"/>
                <a:cs typeface="Calibri"/>
              </a:rPr>
              <a:t>Follow-up interview </a:t>
            </a:r>
          </a:p>
        </p:txBody>
      </p:sp>
    </p:spTree>
    <p:extLst>
      <p:ext uri="{BB962C8B-B14F-4D97-AF65-F5344CB8AC3E}">
        <p14:creationId xmlns:p14="http://schemas.microsoft.com/office/powerpoint/2010/main" val="258891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C6CBE0-6AC1-5A8F-9797-6FD25893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Notice of Meetings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ea typeface="+mn-lt"/>
                <a:cs typeface="+mn-lt"/>
              </a:rPr>
              <a:t>Complainant </a:t>
            </a:r>
          </a:p>
          <a:p>
            <a:pPr lvl="1"/>
            <a:r>
              <a:rPr lang="en-US" sz="2000">
                <a:ea typeface="Calibri"/>
                <a:cs typeface="Calibri"/>
              </a:rPr>
              <a:t>Outreach letter</a:t>
            </a:r>
          </a:p>
          <a:p>
            <a:pPr lvl="1"/>
            <a:r>
              <a:rPr lang="en-US" sz="2000">
                <a:ea typeface="Calibri"/>
                <a:cs typeface="Calibri"/>
              </a:rPr>
              <a:t>Notice of formal investigation – Notice of Informal Resolution </a:t>
            </a:r>
          </a:p>
          <a:p>
            <a:pPr lvl="1"/>
            <a:r>
              <a:rPr lang="en-US" sz="2000">
                <a:ea typeface="Calibri"/>
                <a:cs typeface="Calibri"/>
              </a:rPr>
              <a:t>Notice of investigation and decline to file letter</a:t>
            </a:r>
          </a:p>
          <a:p>
            <a:pPr lvl="1"/>
            <a:r>
              <a:rPr lang="en-US" sz="2000">
                <a:ea typeface="Calibri"/>
                <a:cs typeface="Calibri"/>
              </a:rPr>
              <a:t>Notice of reassignment</a:t>
            </a:r>
          </a:p>
          <a:p>
            <a:r>
              <a:rPr lang="en-US" sz="2400">
                <a:ea typeface="Calibri"/>
                <a:cs typeface="Calibri"/>
              </a:rPr>
              <a:t>Respondent</a:t>
            </a:r>
          </a:p>
          <a:p>
            <a:pPr lvl="1"/>
            <a:r>
              <a:rPr lang="en-US" sz="2000">
                <a:ea typeface="Calibri"/>
                <a:cs typeface="Calibri"/>
              </a:rPr>
              <a:t>Notice of review </a:t>
            </a:r>
          </a:p>
          <a:p>
            <a:pPr lvl="1"/>
            <a:r>
              <a:rPr lang="en-US" sz="2000">
                <a:ea typeface="Calibri"/>
                <a:cs typeface="Calibri"/>
              </a:rPr>
              <a:t>Notice of investigation (formal or informal) and allegations</a:t>
            </a:r>
            <a:endParaRPr lang="en-US" sz="2800"/>
          </a:p>
          <a:p>
            <a:pPr lvl="1"/>
            <a:r>
              <a:rPr lang="en-US" sz="2000">
                <a:ea typeface="Calibri"/>
                <a:cs typeface="Calibri"/>
              </a:rPr>
              <a:t>Notice of reassignment</a:t>
            </a:r>
          </a:p>
          <a:p>
            <a:r>
              <a:rPr lang="en-US" sz="2400">
                <a:ea typeface="Calibri"/>
                <a:cs typeface="Calibri"/>
              </a:rPr>
              <a:t>Witness </a:t>
            </a:r>
          </a:p>
          <a:p>
            <a:pPr lvl="1"/>
            <a:r>
              <a:rPr lang="en-US" sz="2000">
                <a:ea typeface="Calibri"/>
                <a:cs typeface="Calibri"/>
              </a:rPr>
              <a:t>Witness Pre-interview letter</a:t>
            </a:r>
          </a:p>
          <a:p>
            <a:pPr lvl="1"/>
            <a:endParaRPr lang="en-US" sz="1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3611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24F9C2-7F70-0E2F-537F-35BAF05F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Meeting Structure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600">
                <a:ea typeface="+mn-lt"/>
                <a:cs typeface="+mn-lt"/>
              </a:rPr>
              <a:t>Interview structure consistent for all parties</a:t>
            </a:r>
            <a:endParaRPr lang="en-US" sz="260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"speeches" - overview of meeting, about role/office, policy, procedure, flowchart; advisory notice, waiver of union, privacy of interview' recording/note taking timing of interview</a:t>
            </a:r>
            <a:endParaRPr lang="en-US" sz="220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Review allegations – respondent meetings</a:t>
            </a:r>
          </a:p>
          <a:p>
            <a:pPr lvl="1"/>
            <a:r>
              <a:rPr lang="en-US" sz="2200">
                <a:ea typeface="Calibri"/>
                <a:cs typeface="Calibri"/>
              </a:rPr>
              <a:t>Background – name, title/year, start date, major, involvement in extracurriculars/committees, explanation of role, where they live on campus</a:t>
            </a:r>
            <a:endParaRPr lang="en-US" sz="220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Interim actions and supportive measures </a:t>
            </a:r>
            <a:endParaRPr lang="en-US" sz="220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Resources</a:t>
            </a:r>
            <a:endParaRPr lang="en-US" sz="220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Next steps</a:t>
            </a:r>
            <a:endParaRPr lang="en-US" sz="220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Reminder about retaliation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73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23BC9D-65F8-8232-E025-2889F58D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1749287"/>
          </a:xfrm>
        </p:spPr>
        <p:txBody>
          <a:bodyPr>
            <a:normAutofit/>
          </a:bodyPr>
          <a:lstStyle/>
          <a:p>
            <a:r>
              <a:rPr lang="en-US">
                <a:ea typeface="Calibri"/>
                <a:cs typeface="Calibri"/>
              </a:rPr>
              <a:t>Part 2: Strategies for managing investigation-based challenges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2DC0C5-B65B-D6AA-DA86-04311C2CC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68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BCFA-4435-BC46-F1E3-7A11698BE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Cultural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Communication styles</a:t>
            </a:r>
          </a:p>
          <a:p>
            <a:r>
              <a:rPr lang="en-US"/>
              <a:t>Attitudes toward conflict</a:t>
            </a:r>
          </a:p>
          <a:p>
            <a:r>
              <a:rPr lang="en-US"/>
              <a:t>Approaches toward completing tasks</a:t>
            </a:r>
          </a:p>
          <a:p>
            <a:r>
              <a:rPr lang="en-US"/>
              <a:t>Decision-making styles</a:t>
            </a:r>
          </a:p>
          <a:p>
            <a:r>
              <a:rPr lang="en-US"/>
              <a:t>Approaches to knowing</a:t>
            </a:r>
          </a:p>
          <a:p>
            <a:r>
              <a:rPr lang="en-US"/>
              <a:t>Attitudes toward disclosure</a:t>
            </a:r>
          </a:p>
          <a:p>
            <a:pPr lvl="1"/>
            <a:r>
              <a:rPr lang="en-US"/>
              <a:t>Appropriate to share emotions, reasons for conflict</a:t>
            </a:r>
          </a:p>
          <a:p>
            <a:pPr marL="2743200" lvl="8" indent="0">
              <a:buNone/>
            </a:pPr>
            <a:r>
              <a:rPr lang="en-US" sz="975"/>
              <a:t>	--Sue Ann Van Dermyden, 2017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47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3B7A61-246F-BBE9-2385-8615AA38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Bias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A disproportionate prominence in favor of or against an idea or thing, usually in a way that is closeminded, prejudicial, or unfair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Can be innate or learned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Bias can be for or against an individual, group, or belief</a:t>
            </a:r>
          </a:p>
          <a:p>
            <a:r>
              <a:rPr lang="en-US">
                <a:ea typeface="Calibri"/>
                <a:cs typeface="Calibri"/>
              </a:rPr>
              <a:t>Title IX requires a college or university to conduct a “prompt, thorough and impartial inquiry.” ​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281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4EE9B1-961B-96F7-0A02-213A36387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Types of Bias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Calibri"/>
                <a:cs typeface="Calibri"/>
              </a:rPr>
              <a:t>First Impression Bias</a:t>
            </a:r>
          </a:p>
          <a:p>
            <a:r>
              <a:rPr lang="en-US">
                <a:ea typeface="Calibri"/>
                <a:cs typeface="Calibri"/>
              </a:rPr>
              <a:t>Affinity Bias</a:t>
            </a:r>
          </a:p>
          <a:p>
            <a:r>
              <a:rPr lang="en-US">
                <a:ea typeface="Calibri"/>
                <a:cs typeface="Calibri"/>
              </a:rPr>
              <a:t>Confirmation Bias</a:t>
            </a:r>
          </a:p>
          <a:p>
            <a:r>
              <a:rPr lang="en-US">
                <a:ea typeface="Calibri"/>
                <a:cs typeface="Calibri"/>
              </a:rPr>
              <a:t>Attribution Bias</a:t>
            </a:r>
          </a:p>
          <a:p>
            <a:r>
              <a:rPr lang="en-US">
                <a:ea typeface="Calibri"/>
                <a:cs typeface="Calibri"/>
              </a:rPr>
              <a:t>Characteristic based bias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Race, ethnicity, gender, religion, sexual orientation, socioeconomic, educational, etc. </a:t>
            </a:r>
          </a:p>
          <a:p>
            <a:r>
              <a:rPr lang="en-US">
                <a:ea typeface="Calibri"/>
                <a:cs typeface="Calibri"/>
              </a:rPr>
              <a:t>Anchoring bias </a:t>
            </a:r>
          </a:p>
          <a:p>
            <a:r>
              <a:rPr lang="en-US">
                <a:ea typeface="Calibri"/>
                <a:cs typeface="Calibri"/>
              </a:rPr>
              <a:t>Beauty Bias </a:t>
            </a: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7564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EF1DE-488F-DE40-CE35-364EA12BF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Investigator-Specific Biases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Complainant/Respondent is likeable/sympathetic</a:t>
            </a:r>
          </a:p>
          <a:p>
            <a:r>
              <a:rPr lang="en-US"/>
              <a:t>Complainant/Respondent is not likeable/sympathetic</a:t>
            </a:r>
          </a:p>
          <a:p>
            <a:r>
              <a:rPr lang="en-US"/>
              <a:t>Repeat Complainant/Respondent</a:t>
            </a:r>
          </a:p>
          <a:p>
            <a:r>
              <a:rPr lang="en-US"/>
              <a:t>Fact pattern similar to a prior, unrelated investigation</a:t>
            </a:r>
          </a:p>
          <a:p>
            <a:r>
              <a:rPr lang="en-US"/>
              <a:t>Complainant/Respondent behavior patterns</a:t>
            </a:r>
          </a:p>
        </p:txBody>
      </p:sp>
    </p:spTree>
    <p:extLst>
      <p:ext uri="{BB962C8B-B14F-4D97-AF65-F5344CB8AC3E}">
        <p14:creationId xmlns:p14="http://schemas.microsoft.com/office/powerpoint/2010/main" val="1632589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0EF6B-BD6D-A1AD-9D7B-0973D9A01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Bias Impact on Investigation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/>
            <a:r>
              <a:rPr lang="en-US"/>
              <a:t>Priming – Your pre-investigation or mid-investigation thoughts about the case</a:t>
            </a:r>
          </a:p>
          <a:p>
            <a:pPr lvl="1"/>
            <a:r>
              <a:rPr lang="en-US"/>
              <a:t>“This is a really bad case.”</a:t>
            </a:r>
          </a:p>
          <a:p>
            <a:pPr lvl="1"/>
            <a:r>
              <a:rPr lang="en-US"/>
              <a:t>“This person has complained three times before.”</a:t>
            </a:r>
          </a:p>
          <a:p>
            <a:pPr lvl="1"/>
            <a:r>
              <a:rPr lang="en-US"/>
              <a:t>“This is low level.”</a:t>
            </a:r>
          </a:p>
          <a:p>
            <a:pPr marL="457200"/>
            <a:r>
              <a:rPr lang="en-US"/>
              <a:t>Phrasing – The way you ask a question can influence the answer – The misinformation effect</a:t>
            </a:r>
          </a:p>
          <a:p>
            <a:pPr lvl="1"/>
            <a:r>
              <a:rPr lang="en-US"/>
              <a:t>Do you get headaches frequently, and if so, how often? 2.2/week</a:t>
            </a:r>
          </a:p>
          <a:p>
            <a:pPr lvl="1"/>
            <a:r>
              <a:rPr lang="en-US"/>
              <a:t>Do you get headaches occasionally, and if so, how often? 0.7/week</a:t>
            </a:r>
          </a:p>
          <a:p>
            <a:pPr lvl="1"/>
            <a:r>
              <a:rPr lang="en-US"/>
              <a:t>How long was the movie? 130 minutes</a:t>
            </a:r>
          </a:p>
          <a:p>
            <a:pPr lvl="1"/>
            <a:r>
              <a:rPr lang="en-US"/>
              <a:t>How short was the movie? 100 minutes</a:t>
            </a:r>
          </a:p>
          <a:p>
            <a:pPr marL="1371600" lvl="4" indent="0">
              <a:buNone/>
            </a:pPr>
            <a:r>
              <a:rPr lang="en-US"/>
              <a:t>	</a:t>
            </a:r>
          </a:p>
          <a:p>
            <a:pPr marL="1371600" lvl="4" indent="0">
              <a:buNone/>
            </a:pPr>
            <a:r>
              <a:rPr lang="en-US"/>
              <a:t>	Headaches: Elizabeth Loftus (1975); Movie: Richard Harris (1973)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60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B52C4-A603-E79D-60E0-0EAFF304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Neurobiology of 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97DA9-1CA7-C1A2-E717-CC104DF4D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>
                <a:solidFill>
                  <a:srgbClr val="008042"/>
                </a:solidFill>
                <a:sym typeface="Wingdings" panose="05000000000000000000" pitchFamily="2" charset="2"/>
              </a:rPr>
              <a:t></a:t>
            </a:r>
            <a:r>
              <a:rPr lang="en-US" b="1">
                <a:solidFill>
                  <a:srgbClr val="008042"/>
                </a:solidFill>
              </a:rPr>
              <a:t>Stress – Fear/Trauma – Terror </a:t>
            </a:r>
            <a:r>
              <a:rPr lang="en-US" b="1">
                <a:solidFill>
                  <a:srgbClr val="008042"/>
                </a:solidFill>
                <a:sym typeface="Wingdings" panose="05000000000000000000" pitchFamily="2" charset="2"/>
              </a:rPr>
              <a:t></a:t>
            </a:r>
            <a:endParaRPr lang="en-US" b="1">
              <a:solidFill>
                <a:srgbClr val="008042"/>
              </a:solidFill>
            </a:endParaRPr>
          </a:p>
          <a:p>
            <a:pPr marL="457200"/>
            <a:r>
              <a:rPr lang="en-US"/>
              <a:t>Responses vary</a:t>
            </a:r>
          </a:p>
          <a:p>
            <a:pPr marL="457200"/>
            <a:r>
              <a:rPr lang="en-US"/>
              <a:t>Hormonal soup (brain)</a:t>
            </a:r>
          </a:p>
          <a:p>
            <a:pPr marL="914400" lvl="1"/>
            <a:r>
              <a:rPr lang="en-US"/>
              <a:t>Hypothalamus secretes hormones in response to trauma</a:t>
            </a:r>
          </a:p>
          <a:p>
            <a:pPr marL="914400" lvl="1"/>
            <a:r>
              <a:rPr lang="en-US"/>
              <a:t>Amygdala ignited</a:t>
            </a:r>
          </a:p>
          <a:p>
            <a:pPr marL="1280160" lvl="2"/>
            <a:r>
              <a:rPr lang="en-US"/>
              <a:t>Degrades capacity to reason and process circumstances</a:t>
            </a:r>
          </a:p>
          <a:p>
            <a:pPr marL="1280160" lvl="2"/>
            <a:r>
              <a:rPr lang="en-US"/>
              <a:t>Affects memories: coding, sequencing, and context storing</a:t>
            </a:r>
          </a:p>
          <a:p>
            <a:pPr marL="457200"/>
            <a:r>
              <a:rPr lang="en-US"/>
              <a:t>Autonomic responses (brain and body)</a:t>
            </a:r>
          </a:p>
          <a:p>
            <a:pPr marL="914400" lvl="1"/>
            <a:r>
              <a:rPr lang="en-US"/>
              <a:t>Tonic immobility: frozen; increased breathing, eye closure, and paralysis</a:t>
            </a:r>
          </a:p>
          <a:p>
            <a:pPr marL="914400" lvl="1"/>
            <a:r>
              <a:rPr lang="en-US"/>
              <a:t>Dissociation: mind disconnects from body; spaced out or eyes glazed over</a:t>
            </a:r>
          </a:p>
        </p:txBody>
      </p:sp>
    </p:spTree>
    <p:extLst>
      <p:ext uri="{BB962C8B-B14F-4D97-AF65-F5344CB8AC3E}">
        <p14:creationId xmlns:p14="http://schemas.microsoft.com/office/powerpoint/2010/main" val="1851941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44720-B1BB-B645-943A-2A8E97C53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9C463-916E-5387-D3FD-75A8685CF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accent1"/>
                </a:solidFill>
              </a:rPr>
              <a:t>Trauma-Informed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8AD0F-935F-22A6-8E6F-1F555664E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Commit to not re-traumatizing victims</a:t>
            </a:r>
          </a:p>
          <a:p>
            <a:r>
              <a:rPr lang="en-US"/>
              <a:t>Recognize the impact of trauma on victims</a:t>
            </a:r>
          </a:p>
          <a:p>
            <a:pPr lvl="1"/>
            <a:r>
              <a:rPr lang="en-US"/>
              <a:t>Hormones</a:t>
            </a:r>
          </a:p>
          <a:p>
            <a:pPr lvl="1"/>
            <a:r>
              <a:rPr lang="en-US"/>
              <a:t>Memory encoding</a:t>
            </a:r>
          </a:p>
          <a:p>
            <a:pPr lvl="1"/>
            <a:r>
              <a:rPr lang="en-US"/>
              <a:t>Limits to context, chronology, and time sequencing</a:t>
            </a:r>
          </a:p>
          <a:p>
            <a:r>
              <a:rPr lang="en-US"/>
              <a:t>Apply this knowledge to guide effective responses</a:t>
            </a:r>
          </a:p>
          <a:p>
            <a:pPr lvl="1"/>
            <a:r>
              <a:rPr lang="en-US"/>
              <a:t>Perceptive listening</a:t>
            </a:r>
          </a:p>
          <a:p>
            <a:pPr lvl="1"/>
            <a:r>
              <a:rPr lang="en-US"/>
              <a:t>Facilitating memory retrieval and disclosure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B12B4-75C2-670A-662B-194A4119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37BCE-7B41-54B5-D72C-3E007BB8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accent1"/>
                </a:solidFill>
              </a:rPr>
              <a:t>Trauma-Informed Approach: Victim’s 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11AC0-A460-3F54-1A25-378EB5753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Sexual Misconduct, including Sexual Harassment</a:t>
            </a:r>
          </a:p>
          <a:p>
            <a:r>
              <a:rPr lang="en-US"/>
              <a:t>Mn sect. 135A.15, Subd. 2: Victims’ rights</a:t>
            </a:r>
          </a:p>
          <a:p>
            <a:pPr lvl="1"/>
            <a:r>
              <a:rPr lang="en-US"/>
              <a:t>#2: prompt assistance of campus authorities</a:t>
            </a:r>
          </a:p>
          <a:p>
            <a:pPr lvl="1"/>
            <a:r>
              <a:rPr lang="en-US"/>
              <a:t>#3: allowing victim to decide about reporting- on and off campus</a:t>
            </a:r>
          </a:p>
          <a:p>
            <a:pPr lvl="1"/>
            <a:r>
              <a:rPr lang="en-US"/>
              <a:t>#6 &amp; 7: campus authorities shall not suggest victim’s fault nor suggest victim should have acted in a different matter to avoid incident</a:t>
            </a:r>
          </a:p>
          <a:p>
            <a:pPr lvl="1"/>
            <a:r>
              <a:rPr lang="en-US"/>
              <a:t>#11: victim decides when to repeat description of incident</a:t>
            </a:r>
          </a:p>
          <a:p>
            <a:pPr lvl="1"/>
            <a:r>
              <a:rPr lang="en-US"/>
              <a:t>#15: assist victim in preserving materials</a:t>
            </a:r>
          </a:p>
          <a:p>
            <a:pPr lvl="1"/>
            <a:r>
              <a:rPr lang="en-US"/>
              <a:t>#16: assist shielding victim from unwanted contact with alleged assailant</a:t>
            </a:r>
          </a:p>
        </p:txBody>
      </p:sp>
    </p:spTree>
    <p:extLst>
      <p:ext uri="{BB962C8B-B14F-4D97-AF65-F5344CB8AC3E}">
        <p14:creationId xmlns:p14="http://schemas.microsoft.com/office/powerpoint/2010/main" val="2689808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89FD-54F6-3F5A-AA7C-8E33B9C8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accent1"/>
                </a:solidFill>
              </a:rPr>
              <a:t>Trauma-Informed Interviewing Techniques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6B347-4F0C-7E9B-049A-3F6AD3444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Gather all available information</a:t>
            </a:r>
          </a:p>
          <a:p>
            <a:pPr lvl="1"/>
            <a:r>
              <a:rPr lang="en-US"/>
              <a:t>Draft and practice interview questions</a:t>
            </a:r>
          </a:p>
          <a:p>
            <a:pPr lvl="1"/>
            <a:r>
              <a:rPr lang="en-US"/>
              <a:t>Replace, frame “why” questions to understand experience and responses</a:t>
            </a:r>
          </a:p>
          <a:p>
            <a:r>
              <a:rPr lang="en-US"/>
              <a:t>Consider identities of complainant</a:t>
            </a:r>
          </a:p>
          <a:p>
            <a:pPr lvl="1"/>
            <a:r>
              <a:rPr lang="en-US"/>
              <a:t>Religious and cultural beliefs</a:t>
            </a:r>
          </a:p>
          <a:p>
            <a:pPr lvl="1"/>
            <a:r>
              <a:rPr lang="en-US"/>
              <a:t>Privacy and safety concerns</a:t>
            </a:r>
          </a:p>
          <a:p>
            <a:pPr lvl="1"/>
            <a:r>
              <a:rPr lang="en-US"/>
              <a:t>Campus vs. criminal process</a:t>
            </a:r>
          </a:p>
          <a:p>
            <a:pPr lvl="1"/>
            <a:r>
              <a:rPr lang="en-US"/>
              <a:t>Additional steps to self-educate</a:t>
            </a:r>
          </a:p>
          <a:p>
            <a:r>
              <a:rPr lang="en-US"/>
              <a:t>Accommodations</a:t>
            </a:r>
          </a:p>
        </p:txBody>
      </p:sp>
    </p:spTree>
    <p:extLst>
      <p:ext uri="{BB962C8B-B14F-4D97-AF65-F5344CB8AC3E}">
        <p14:creationId xmlns:p14="http://schemas.microsoft.com/office/powerpoint/2010/main" val="4146422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7737-2F9B-3431-DF1D-8D47B79E8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accent1"/>
                </a:solidFill>
              </a:rPr>
              <a:t>Interviewing Techniques,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7903F-CF49-5F80-F2EB-4FDB0CE34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Sincerely establish trust and rapport</a:t>
            </a:r>
          </a:p>
          <a:p>
            <a:r>
              <a:rPr lang="en-US"/>
              <a:t>Encourage providing information they are able “at this time”</a:t>
            </a:r>
          </a:p>
          <a:p>
            <a:r>
              <a:rPr lang="en-US"/>
              <a:t>Use non-leading questions and other open-ended prompts</a:t>
            </a:r>
          </a:p>
          <a:p>
            <a:r>
              <a:rPr lang="en-US"/>
              <a:t>Encourage narrative responses and active generation of information</a:t>
            </a:r>
          </a:p>
          <a:p>
            <a:r>
              <a:rPr lang="en-US"/>
              <a:t>Do not rush or interrupt; express patience and understanding</a:t>
            </a:r>
          </a:p>
          <a:p>
            <a:r>
              <a:rPr lang="en-US"/>
              <a:t>Focus on victim’s thinking and feeling through the experience</a:t>
            </a:r>
          </a:p>
          <a:p>
            <a:r>
              <a:rPr lang="en-US"/>
              <a:t>Accommodate non-sequential or “illogical” conversational flow</a:t>
            </a:r>
          </a:p>
          <a:p>
            <a:r>
              <a:rPr lang="en-US"/>
              <a:t>Prompt victim not to guess; encourage “I don’t know” or “I don’t remember” when appropriate</a:t>
            </a:r>
          </a:p>
          <a:p>
            <a:r>
              <a:rPr lang="en-US"/>
              <a:t>Acknowledge recall of information as time passes</a:t>
            </a:r>
          </a:p>
        </p:txBody>
      </p:sp>
    </p:spTree>
    <p:extLst>
      <p:ext uri="{BB962C8B-B14F-4D97-AF65-F5344CB8AC3E}">
        <p14:creationId xmlns:p14="http://schemas.microsoft.com/office/powerpoint/2010/main" val="601954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926BF1-1987-B935-6236-9088FDABE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Parallel Proceedings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/>
            <a:r>
              <a:rPr lang="en-US">
                <a:ea typeface="Calibri"/>
                <a:cs typeface="Calibri"/>
              </a:rPr>
              <a:t>Independent from any civil or criminal proceeding</a:t>
            </a:r>
          </a:p>
          <a:p>
            <a:pPr marL="457200"/>
            <a:r>
              <a:rPr lang="en-US">
                <a:ea typeface="Calibri"/>
                <a:cs typeface="Calibri"/>
              </a:rPr>
              <a:t>Not required to delay, and in most cases should not delay due to other proceedings</a:t>
            </a:r>
          </a:p>
          <a:p>
            <a:pPr marL="457200"/>
            <a:r>
              <a:rPr lang="en-US">
                <a:ea typeface="Calibri"/>
                <a:cs typeface="Calibri"/>
              </a:rPr>
              <a:t>May contact prosecutor/law enforcement to coordinator when feasible </a:t>
            </a:r>
          </a:p>
          <a:p>
            <a:pPr marL="457200"/>
            <a:r>
              <a:rPr lang="en-US">
                <a:ea typeface="Calibri"/>
                <a:cs typeface="Calibri"/>
              </a:rPr>
              <a:t>Gather available information: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Police Report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Court records </a:t>
            </a:r>
          </a:p>
        </p:txBody>
      </p:sp>
    </p:spTree>
    <p:extLst>
      <p:ext uri="{BB962C8B-B14F-4D97-AF65-F5344CB8AC3E}">
        <p14:creationId xmlns:p14="http://schemas.microsoft.com/office/powerpoint/2010/main" val="32879262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435A20-1C7B-D7B5-2173-6FDF2DDB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Practices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C1B563-2828-2B3B-5149-B1ADDD496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/>
            <a:r>
              <a:rPr lang="en-US"/>
              <a:t>Rely on the policy and procedure</a:t>
            </a:r>
          </a:p>
          <a:p>
            <a:pPr marL="457200"/>
            <a:r>
              <a:rPr lang="en-US"/>
              <a:t>Adhere to the policy and procedure</a:t>
            </a:r>
          </a:p>
          <a:p>
            <a:pPr marL="457200"/>
            <a:r>
              <a:rPr lang="en-US"/>
              <a:t>Let the evidence lead you</a:t>
            </a:r>
          </a:p>
        </p:txBody>
      </p:sp>
      <p:pic>
        <p:nvPicPr>
          <p:cNvPr id="1026" name="Picture 2" descr="Keys PNG Transparent Images Free Download | Vector Files | Pngtree">
            <a:extLst>
              <a:ext uri="{FF2B5EF4-FFF2-40B4-BE49-F238E27FC236}">
                <a16:creationId xmlns:a16="http://schemas.microsoft.com/office/drawing/2014/main" id="{0E5BC5D8-A8A2-3218-FBF8-2D5AFDB38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335" y="1825625"/>
            <a:ext cx="4248933" cy="424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26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23BC9D-65F8-8232-E025-2889F58D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Calibri"/>
                <a:cs typeface="Calibri"/>
              </a:rPr>
              <a:t>Part 3: Interviewing Approaches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87B3F6-3403-9E1C-42D8-C1BAA2A4C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14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A57477-17DE-03AC-090F-3266EDF7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Investigator Preparation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/>
            <a:r>
              <a:rPr lang="en-US">
                <a:ea typeface="+mn-lt"/>
                <a:cs typeface="+mn-lt"/>
              </a:rPr>
              <a:t>Developing questions in a way that does not assign responsibility, blame, or guilt</a:t>
            </a:r>
          </a:p>
          <a:p>
            <a:r>
              <a:rPr lang="en-US">
                <a:ea typeface="+mn-lt"/>
                <a:cs typeface="+mn-lt"/>
              </a:rPr>
              <a:t>Educate self about identities of the parties</a:t>
            </a:r>
          </a:p>
          <a:p>
            <a:r>
              <a:rPr lang="en-US">
                <a:ea typeface="+mn-lt"/>
                <a:cs typeface="+mn-lt"/>
              </a:rPr>
              <a:t>Creating comfortable interview environment/setting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Check your bias especially when reflecting credibility</a:t>
            </a:r>
          </a:p>
          <a:p>
            <a:r>
              <a:rPr lang="en-US"/>
              <a:t>Framing and phrasing meeting invitations, email communications</a:t>
            </a:r>
          </a:p>
          <a:p>
            <a:r>
              <a:rPr lang="en-US" sz="2800"/>
              <a:t>Understand and attend to your own reactions or triggers</a:t>
            </a:r>
            <a:endParaRPr lang="en-US" sz="2800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3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C0A2B0-3BE8-F236-4696-48E89A24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Human Centered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583E7C-F0C6-7A8F-F270-C951533ED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Empathy and validation</a:t>
            </a:r>
          </a:p>
          <a:p>
            <a:r>
              <a:rPr lang="en-US"/>
              <a:t>Reinforce agency and choice to the interviewee</a:t>
            </a:r>
          </a:p>
          <a:p>
            <a:r>
              <a:rPr lang="en-US"/>
              <a:t>Set clear boundaries</a:t>
            </a:r>
          </a:p>
          <a:p>
            <a:r>
              <a:rPr lang="en-US"/>
              <a:t>Consider the centrality of identity</a:t>
            </a:r>
          </a:p>
          <a:p>
            <a:r>
              <a:rPr lang="en-US"/>
              <a:t>Be mindful of cultural differences</a:t>
            </a:r>
          </a:p>
          <a:p>
            <a:pPr lvl="1"/>
            <a:r>
              <a:rPr lang="en-US"/>
              <a:t>Continuum of honesty and face-saving</a:t>
            </a:r>
          </a:p>
          <a:p>
            <a:pPr lvl="1"/>
            <a:r>
              <a:rPr lang="en-US"/>
              <a:t>In-group vs. out-group</a:t>
            </a:r>
          </a:p>
          <a:p>
            <a:pPr lvl="1"/>
            <a:r>
              <a:rPr lang="en-US"/>
              <a:t>Linear vs. non-linear narrative</a:t>
            </a:r>
          </a:p>
        </p:txBody>
      </p:sp>
    </p:spTree>
    <p:extLst>
      <p:ext uri="{BB962C8B-B14F-4D97-AF65-F5344CB8AC3E}">
        <p14:creationId xmlns:p14="http://schemas.microsoft.com/office/powerpoint/2010/main" val="14932322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74224E-2C44-30E6-3C76-C077D280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Investigation Clarification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1AFCEE-C3D9-5B6C-77E9-EE44C1A0F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/>
            <a:r>
              <a:rPr lang="en-US"/>
              <a:t>Policy elements</a:t>
            </a:r>
          </a:p>
          <a:p>
            <a:pPr marL="914400" lvl="1"/>
            <a:r>
              <a:rPr lang="en-US"/>
              <a:t>Components defined</a:t>
            </a:r>
          </a:p>
          <a:p>
            <a:pPr marL="914400" lvl="1"/>
            <a:r>
              <a:rPr lang="en-US"/>
              <a:t>Evaluation considerations</a:t>
            </a:r>
          </a:p>
          <a:p>
            <a:pPr marL="457200"/>
            <a:r>
              <a:rPr lang="en-US"/>
              <a:t>Evidence and credibility</a:t>
            </a:r>
          </a:p>
          <a:p>
            <a:pPr marL="457200"/>
            <a:r>
              <a:rPr lang="en-US"/>
              <a:t>For 1B.3.1 (Title IX) Consent construct </a:t>
            </a:r>
          </a:p>
          <a:p>
            <a:pPr marL="914400" lvl="1"/>
            <a:r>
              <a:rPr lang="en-US"/>
              <a:t>Force</a:t>
            </a:r>
          </a:p>
          <a:p>
            <a:pPr marL="914400" lvl="1"/>
            <a:r>
              <a:rPr lang="en-US"/>
              <a:t>Incapacity</a:t>
            </a:r>
          </a:p>
          <a:p>
            <a:pPr marL="914400" lvl="1"/>
            <a:r>
              <a:rPr lang="en-US"/>
              <a:t>Consent</a:t>
            </a:r>
          </a:p>
        </p:txBody>
      </p:sp>
    </p:spTree>
    <p:extLst>
      <p:ext uri="{BB962C8B-B14F-4D97-AF65-F5344CB8AC3E}">
        <p14:creationId xmlns:p14="http://schemas.microsoft.com/office/powerpoint/2010/main" val="36369850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BF6683-EBEA-3411-5591-4EC916F7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Determine Goals of Questions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Who, what, where, when, why, how</a:t>
            </a:r>
          </a:p>
          <a:p>
            <a:r>
              <a:rPr lang="en-US">
                <a:cs typeface="Calibri"/>
              </a:rPr>
              <a:t>Intake meeting vs. Investigatory interview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cs typeface="Calibri"/>
              </a:rPr>
              <a:t>Refine scope</a:t>
            </a:r>
          </a:p>
          <a:p>
            <a:r>
              <a:rPr lang="en-US">
                <a:cs typeface="Calibri"/>
              </a:rPr>
              <a:t>What information are you missing or have questions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Read through reports/complaints and note any questions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Policy elements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Policy element handout</a:t>
            </a:r>
          </a:p>
        </p:txBody>
      </p:sp>
    </p:spTree>
    <p:extLst>
      <p:ext uri="{BB962C8B-B14F-4D97-AF65-F5344CB8AC3E}">
        <p14:creationId xmlns:p14="http://schemas.microsoft.com/office/powerpoint/2010/main" val="2453043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92A449-416D-CFB7-5080-88DF02C28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How to Structure Questions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>
                <a:cs typeface="Calibri"/>
              </a:rPr>
              <a:t>Start with broad/open ended questions</a:t>
            </a:r>
          </a:p>
          <a:p>
            <a:r>
              <a:rPr lang="en-US">
                <a:cs typeface="Calibri"/>
              </a:rPr>
              <a:t>Allow to tell their story/experience however they choose</a:t>
            </a:r>
          </a:p>
          <a:p>
            <a:pPr lvl="1"/>
            <a:r>
              <a:rPr lang="en-US">
                <a:cs typeface="Calibri"/>
              </a:rPr>
              <a:t>Note where they start/end their story and what they emphasize</a:t>
            </a:r>
          </a:p>
          <a:p>
            <a:pPr lvl="1"/>
            <a:r>
              <a:rPr lang="en-US">
                <a:cs typeface="Calibri"/>
              </a:rPr>
              <a:t>Take notes; do not interrupt</a:t>
            </a:r>
          </a:p>
          <a:p>
            <a:r>
              <a:rPr lang="en-US">
                <a:cs typeface="Calibri"/>
              </a:rPr>
              <a:t>Clarifying questions</a:t>
            </a:r>
          </a:p>
          <a:p>
            <a:pPr lvl="1"/>
            <a:r>
              <a:rPr lang="en-US">
                <a:cs typeface="Calibri"/>
              </a:rPr>
              <a:t>Funnel approach</a:t>
            </a:r>
          </a:p>
          <a:p>
            <a:pPr lvl="1"/>
            <a:r>
              <a:rPr lang="en-US">
                <a:cs typeface="Calibri"/>
              </a:rPr>
              <a:t>Ask to clarify meaning of words/descriptors </a:t>
            </a:r>
          </a:p>
          <a:p>
            <a:r>
              <a:rPr lang="en-US">
                <a:cs typeface="Calibri"/>
              </a:rPr>
              <a:t>Allow for Silence </a:t>
            </a:r>
          </a:p>
          <a:p>
            <a:r>
              <a:rPr lang="en-US">
                <a:cs typeface="Calibri"/>
              </a:rPr>
              <a:t>Additional questions/things left unanswered</a:t>
            </a:r>
            <a:endParaRPr lang="en-US"/>
          </a:p>
          <a:p>
            <a:r>
              <a:rPr lang="en-US">
                <a:cs typeface="Calibri"/>
              </a:rPr>
              <a:t>Closing questions</a:t>
            </a:r>
          </a:p>
          <a:p>
            <a:pPr lvl="1"/>
            <a:r>
              <a:rPr lang="en-US">
                <a:cs typeface="Calibri"/>
              </a:rPr>
              <a:t>Is there anything else you think I should know?</a:t>
            </a:r>
          </a:p>
          <a:p>
            <a:pPr lvl="1"/>
            <a:r>
              <a:rPr lang="en-US">
                <a:cs typeface="Calibri"/>
              </a:rPr>
              <a:t>Anything I didn't ask that you thought I would ask about?</a:t>
            </a:r>
          </a:p>
          <a:p>
            <a:pPr lvl="1"/>
            <a:r>
              <a:rPr lang="en-US">
                <a:cs typeface="Calibri"/>
              </a:rPr>
              <a:t>Is there anyone that you think I should talk to? Why?</a:t>
            </a:r>
          </a:p>
        </p:txBody>
      </p:sp>
    </p:spTree>
    <p:extLst>
      <p:ext uri="{BB962C8B-B14F-4D97-AF65-F5344CB8AC3E}">
        <p14:creationId xmlns:p14="http://schemas.microsoft.com/office/powerpoint/2010/main" val="34620830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ABD013-9459-6342-80EA-9CE5AE743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Interview Questions for All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Interview questions for all parties</a:t>
            </a:r>
          </a:p>
          <a:p>
            <a:pPr lvl="1"/>
            <a:r>
              <a:rPr lang="en-US">
                <a:ea typeface="+mn-lt"/>
                <a:cs typeface="+mn-lt"/>
              </a:rPr>
              <a:t>Allow them chance to share their story/experience</a:t>
            </a:r>
          </a:p>
          <a:p>
            <a:pPr lvl="2"/>
            <a:r>
              <a:rPr lang="en-US">
                <a:ea typeface="+mn-lt"/>
                <a:cs typeface="+mn-lt"/>
              </a:rPr>
              <a:t>"Tell me about your experience" - "do you know why I asked to meet with you"</a:t>
            </a:r>
            <a:endParaRPr lang="en-US">
              <a:cs typeface="Calibri"/>
            </a:endParaRPr>
          </a:p>
          <a:p>
            <a:pPr lvl="2"/>
            <a:r>
              <a:rPr lang="en-US">
                <a:ea typeface="+mn-lt"/>
                <a:cs typeface="+mn-lt"/>
              </a:rPr>
              <a:t>Prepare what information willing/able to share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Ask the who/what/where/when/how questions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Summarize information back</a:t>
            </a:r>
          </a:p>
          <a:p>
            <a:pPr lvl="1"/>
            <a:r>
              <a:rPr lang="en-US">
                <a:ea typeface="+mn-lt"/>
                <a:cs typeface="+mn-lt"/>
              </a:rPr>
              <a:t>Focus on policy elements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Make note of effect/impact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241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853703-2F92-9CCF-CAB7-726369A5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Interview Questions, cont.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Interviewee specific questions</a:t>
            </a:r>
          </a:p>
          <a:p>
            <a:pPr lvl="1"/>
            <a:r>
              <a:rPr lang="en-US">
                <a:ea typeface="+mn-lt"/>
                <a:cs typeface="+mn-lt"/>
              </a:rPr>
              <a:t>Complainant – clarify protected class and identity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Respondent – make sure to review allegations before questions</a:t>
            </a:r>
            <a:endParaRPr lang="en-US">
              <a:ea typeface="Calibri"/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+mn-lt"/>
                <a:cs typeface="+mn-lt"/>
              </a:rPr>
              <a:t>“This is your opportunity to respond to the allegations" 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+mn-lt"/>
                <a:cs typeface="+mn-lt"/>
              </a:rPr>
              <a:t>Make sure the respondent has an opportunity to speak to each individual allegation</a:t>
            </a:r>
          </a:p>
          <a:p>
            <a:pPr lvl="1"/>
            <a:r>
              <a:rPr lang="en-US">
                <a:ea typeface="+mn-lt"/>
                <a:cs typeface="+mn-lt"/>
              </a:rPr>
              <a:t>What they observed/their perspective of incident(s)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Ask about evidence: what they have, might have seen/been part of, etc.</a:t>
            </a:r>
          </a:p>
          <a:p>
            <a:pPr lvl="1"/>
            <a:r>
              <a:rPr lang="en-US">
                <a:ea typeface="+mn-lt"/>
                <a:cs typeface="+mn-lt"/>
              </a:rPr>
              <a:t>Ask about witnesses they believe you should interview and why</a:t>
            </a:r>
          </a:p>
          <a:p>
            <a:pPr lvl="1"/>
            <a:r>
              <a:rPr lang="en-US">
                <a:cs typeface="Calibri"/>
              </a:rPr>
              <a:t>Complainant: desired outcome/resolution</a:t>
            </a:r>
          </a:p>
        </p:txBody>
      </p:sp>
    </p:spTree>
    <p:extLst>
      <p:ext uri="{BB962C8B-B14F-4D97-AF65-F5344CB8AC3E}">
        <p14:creationId xmlns:p14="http://schemas.microsoft.com/office/powerpoint/2010/main" val="29121607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665355-1352-9C5D-19AD-06E5206A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all">
                <a:solidFill>
                  <a:srgbClr val="0C2340"/>
                </a:solidFill>
              </a:rPr>
              <a:t>Assessing Credibility</a:t>
            </a:r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4E7AA5-E6D4-0674-AD3A-1EE5AF692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6142303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AC4D5-6632-9D8E-D77F-69CF7865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BDAC9D-EE37-D84C-A7A8-6CDC3BADB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Analyzing Qualities &amp; Factors</a:t>
            </a:r>
            <a:endParaRPr 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73F4F0A-130F-A576-3F9F-652939E75B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defRPr/>
            </a:pPr>
            <a:r>
              <a:rPr lang="en-US" altLang="en-US" sz="2400"/>
              <a:t>Demeanor: noted reactions to allegations or information shared; behaviors or feelings shared with others</a:t>
            </a:r>
          </a:p>
          <a:p>
            <a:pPr marL="342900" indent="-342900">
              <a:defRPr/>
            </a:pPr>
            <a:r>
              <a:rPr lang="en-US" altLang="en-US" sz="2400"/>
              <a:t>Logic and consistency: consistency with what others shared (including possible witnesses); plausible explanations</a:t>
            </a:r>
            <a:endParaRPr lang="en-US" altLang="en-US" sz="2400">
              <a:ea typeface="Calibri"/>
              <a:cs typeface="Calibri"/>
            </a:endParaRPr>
          </a:p>
          <a:p>
            <a:pPr marL="342900" indent="-342900">
              <a:defRPr/>
            </a:pPr>
            <a:r>
              <a:rPr lang="en-US" altLang="en-US" sz="2400"/>
              <a:t>Corroborating evidence: any admission or rationalizing of conduct; specific denial; witnesses with the opportunity to observe, recognize, or understand the situation</a:t>
            </a:r>
            <a:endParaRPr lang="en-US" altLang="en-US" sz="2400">
              <a:ea typeface="Calibri"/>
              <a:cs typeface="Calibri"/>
            </a:endParaRPr>
          </a:p>
          <a:p>
            <a:pPr marL="342900" indent="-342900">
              <a:defRPr/>
            </a:pPr>
            <a:r>
              <a:rPr lang="en-US" altLang="en-US" sz="2400"/>
              <a:t>Circumstantial evidence: statements or behavior in other situations that support or refute alleged conduct</a:t>
            </a:r>
            <a:endParaRPr lang="en-US" altLang="en-US" sz="2400">
              <a:ea typeface="Calibri"/>
              <a:cs typeface="Calibri"/>
            </a:endParaRPr>
          </a:p>
          <a:p>
            <a:pPr marL="342900" indent="-342900">
              <a:defRPr/>
            </a:pPr>
            <a:r>
              <a:rPr lang="en-US" altLang="en-US" sz="2400"/>
              <a:t>Trauma-informed approach: note that trauma itself is not evidence to support or not support</a:t>
            </a:r>
          </a:p>
        </p:txBody>
      </p:sp>
    </p:spTree>
    <p:extLst>
      <p:ext uri="{BB962C8B-B14F-4D97-AF65-F5344CB8AC3E}">
        <p14:creationId xmlns:p14="http://schemas.microsoft.com/office/powerpoint/2010/main" val="103892110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656D-8D58-1692-BC30-487D9B0D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Challenging a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6A7C1-0F10-E1C8-EFA5-082CA2C24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Indicate when information seems implausible</a:t>
            </a:r>
          </a:p>
          <a:p>
            <a:r>
              <a:rPr lang="en-US">
                <a:ea typeface="+mn-lt"/>
                <a:cs typeface="+mn-lt"/>
              </a:rPr>
              <a:t>Indicate inconsistencies with other parties/witnesses</a:t>
            </a:r>
          </a:p>
          <a:p>
            <a:r>
              <a:rPr lang="en-US">
                <a:ea typeface="+mn-lt"/>
                <a:cs typeface="+mn-lt"/>
              </a:rPr>
              <a:t>Ask witness to explain</a:t>
            </a:r>
          </a:p>
          <a:p>
            <a:pPr lvl="1"/>
            <a:r>
              <a:rPr lang="en-US">
                <a:ea typeface="+mn-lt"/>
                <a:cs typeface="+mn-lt"/>
              </a:rPr>
              <a:t>That doesn’t sound right. Can you repeat that?</a:t>
            </a:r>
          </a:p>
          <a:p>
            <a:pPr lvl="1"/>
            <a:r>
              <a:rPr lang="en-US">
                <a:ea typeface="+mn-lt"/>
                <a:cs typeface="+mn-lt"/>
              </a:rPr>
              <a:t>That is different from how another witness described it for me. Why do you think someone else might have provided a different description?</a:t>
            </a:r>
          </a:p>
          <a:p>
            <a:pPr lvl="1"/>
            <a:r>
              <a:rPr lang="en-US">
                <a:ea typeface="+mn-lt"/>
                <a:cs typeface="+mn-lt"/>
              </a:rPr>
              <a:t>Are there any relationships (i.e. friendships, former friendships, past conflicts or disputes) that could be affecting this situation?</a:t>
            </a:r>
          </a:p>
          <a:p>
            <a:pPr lvl="1"/>
            <a:r>
              <a:rPr lang="en-US">
                <a:ea typeface="+mn-lt"/>
                <a:cs typeface="+mn-lt"/>
              </a:rPr>
              <a:t>I’m not sure I understand that. Can you explain that again?</a:t>
            </a:r>
            <a:endParaRPr lang="en-US"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66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C21BA-8EBC-C655-51DE-CFA3014C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Credibility per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98B8C-FA3E-45FF-80B0-992F31CFF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Helpful for 1B.1.1</a:t>
            </a:r>
          </a:p>
          <a:p>
            <a:r>
              <a:rPr lang="en-US"/>
              <a:t>Required for 1B.3.1</a:t>
            </a:r>
          </a:p>
          <a:p>
            <a:pPr lvl="1"/>
            <a:r>
              <a:rPr lang="en-US"/>
              <a:t>Initial assessment by investigator</a:t>
            </a:r>
          </a:p>
          <a:p>
            <a:pPr lvl="1"/>
            <a:r>
              <a:rPr lang="en-US"/>
              <a:t>Final assessment by decision-maker</a:t>
            </a:r>
          </a:p>
          <a:p>
            <a:r>
              <a:rPr lang="en-US"/>
              <a:t>If done right:</a:t>
            </a:r>
          </a:p>
          <a:p>
            <a:pPr lvl="1"/>
            <a:r>
              <a:rPr lang="en-US"/>
              <a:t>Helpful for decision-maker</a:t>
            </a:r>
          </a:p>
          <a:p>
            <a:pPr lvl="1"/>
            <a:r>
              <a:rPr lang="en-US"/>
              <a:t>Adds value to the report</a:t>
            </a:r>
          </a:p>
          <a:p>
            <a:pPr lvl="1"/>
            <a:r>
              <a:rPr lang="en-US"/>
              <a:t>Provides detail</a:t>
            </a:r>
          </a:p>
          <a:p>
            <a:pPr lvl="1"/>
            <a:r>
              <a:rPr lang="en-US"/>
              <a:t>Assists the decision-maker’s role</a:t>
            </a:r>
          </a:p>
        </p:txBody>
      </p:sp>
    </p:spTree>
    <p:extLst>
      <p:ext uri="{BB962C8B-B14F-4D97-AF65-F5344CB8AC3E}">
        <p14:creationId xmlns:p14="http://schemas.microsoft.com/office/powerpoint/2010/main" val="10624378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A0759-3445-D393-C180-A8235FE7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Credibility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DA727-B85F-39B6-3662-A10FA9A26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Clearly articulate the reasons for your assessment</a:t>
            </a:r>
          </a:p>
          <a:p>
            <a:r>
              <a:rPr lang="en-US"/>
              <a:t>Investigator: expert with first-person knowledge of witness and facts of the case</a:t>
            </a:r>
          </a:p>
          <a:p>
            <a:r>
              <a:rPr lang="en-US"/>
              <a:t>Well-articulated statement will be trusted by decision-maker</a:t>
            </a:r>
          </a:p>
          <a:p>
            <a:r>
              <a:rPr lang="en-US"/>
              <a:t>Examples</a:t>
            </a:r>
          </a:p>
          <a:p>
            <a:pPr lvl="1"/>
            <a:r>
              <a:rPr lang="en-US"/>
              <a:t>NAME was more credible on the issue of _____. This is because: detail 1, detail 2, and detail 3. </a:t>
            </a:r>
          </a:p>
          <a:p>
            <a:pPr lvl="1"/>
            <a:r>
              <a:rPr lang="en-US"/>
              <a:t>By contrast, NAME lacked credibility because: detail 1, detail 2, and detail 3. </a:t>
            </a:r>
          </a:p>
        </p:txBody>
      </p:sp>
    </p:spTree>
    <p:extLst>
      <p:ext uri="{BB962C8B-B14F-4D97-AF65-F5344CB8AC3E}">
        <p14:creationId xmlns:p14="http://schemas.microsoft.com/office/powerpoint/2010/main" val="11781290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73E160-E1B6-F978-1B06-B63C064B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CONDUCTING INTERVIEWS</a:t>
            </a:r>
          </a:p>
        </p:txBody>
      </p:sp>
      <p:sp>
        <p:nvSpPr>
          <p:cNvPr id="2" name="Content Placeholder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9551778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B941AD-627B-A842-D908-D2FC6C1E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Interview Variations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Emotion – crying, anger, indifference, being conflicted, shock, trauma, etc.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Timing – short answers, decisions to make, communication styles, etc.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How you ask questions: tone, phrasing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Credibility concerns 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Effort needed to structure interview – redirect, diffuse conversation, bring back to the topic, etc.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55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E2032B-BD50-3E22-3CEC-F42D75077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Rapport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144797-401E-39A3-3E1F-7361A2D9A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Rapport is meant to create a level of transparency and trust</a:t>
            </a:r>
          </a:p>
          <a:p>
            <a:pPr lvl="1"/>
            <a:r>
              <a:rPr lang="en-US"/>
              <a:t>Reinforce neutrality and impartiality with authenticity</a:t>
            </a:r>
          </a:p>
          <a:p>
            <a:pPr lvl="1"/>
            <a:r>
              <a:rPr lang="en-US"/>
              <a:t>Set the tone for the interview</a:t>
            </a:r>
          </a:p>
          <a:p>
            <a:pPr lvl="1"/>
            <a:r>
              <a:rPr lang="en-US"/>
              <a:t>Establish expectations</a:t>
            </a:r>
          </a:p>
          <a:p>
            <a:pPr lvl="1"/>
            <a:r>
              <a:rPr lang="en-US"/>
              <a:t>Can reduce resistance and establish a supportive environment</a:t>
            </a:r>
          </a:p>
          <a:p>
            <a:r>
              <a:rPr lang="en-US"/>
              <a:t>Rapport building occurs throughout the interview, not just in the first five minutes</a:t>
            </a:r>
          </a:p>
          <a:p>
            <a:pPr lvl="1"/>
            <a:r>
              <a:rPr lang="en-US"/>
              <a:t>Ongoing effort to build and maintain rapport</a:t>
            </a:r>
          </a:p>
          <a:p>
            <a:r>
              <a:rPr lang="en-US"/>
              <a:t>Do not sacrifice professionalism or neutrality to build rapport</a:t>
            </a:r>
          </a:p>
        </p:txBody>
      </p:sp>
    </p:spTree>
    <p:extLst>
      <p:ext uri="{BB962C8B-B14F-4D97-AF65-F5344CB8AC3E}">
        <p14:creationId xmlns:p14="http://schemas.microsoft.com/office/powerpoint/2010/main" val="1569439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9078B3-3942-C602-B50E-7D570EAA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Maintaining Control of Interview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ea typeface="+mn-lt"/>
                <a:cs typeface="+mn-lt"/>
              </a:rPr>
              <a:t>Provide outline for interview </a:t>
            </a:r>
          </a:p>
          <a:p>
            <a:r>
              <a:rPr lang="en-US">
                <a:ea typeface="+mn-lt"/>
                <a:cs typeface="+mn-lt"/>
              </a:rPr>
              <a:t>Safety – Think about how you have arranged the room, security, etc.</a:t>
            </a:r>
            <a:endParaRPr lang="en-US"/>
          </a:p>
          <a:p>
            <a:r>
              <a:rPr lang="en-US">
                <a:ea typeface="+mn-lt"/>
                <a:cs typeface="+mn-lt"/>
              </a:rPr>
              <a:t>Union reps/ support persons/ parents/ lawyers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Be clear about what their role is [ I.e., don't ask interview questions and don't answer questions) from the very beginning (include in letters; share in speech)</a:t>
            </a:r>
            <a:endParaRPr lang="en-US">
              <a:cs typeface="Calibri"/>
            </a:endParaRPr>
          </a:p>
          <a:p>
            <a:pPr lvl="2"/>
            <a:r>
              <a:rPr lang="en-US">
                <a:ea typeface="+mn-lt"/>
                <a:cs typeface="+mn-lt"/>
              </a:rPr>
              <a:t>Communicate to party and support person (if appropriate)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Allow for time and space for them to meet away from investigator (separate room; breakout room, etc.)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Give reminders/warnings if necessary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Don’t be afraid to end a meeting</a:t>
            </a:r>
            <a:endParaRPr lang="en-US"/>
          </a:p>
          <a:p>
            <a:r>
              <a:rPr lang="en-US">
                <a:ea typeface="+mn-lt"/>
                <a:cs typeface="+mn-lt"/>
              </a:rPr>
              <a:t>Difference between control and parties not cooperating</a:t>
            </a:r>
            <a:endParaRPr lang="en-US"/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68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AB5E-4835-8CBB-5D3B-875AC2F9F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Investigation Detours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36144-FA58-FE0C-E9F2-0452506CE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Counter claims</a:t>
            </a:r>
          </a:p>
          <a:p>
            <a:r>
              <a:rPr lang="en-US"/>
              <a:t>Allegations outside the scope of 1B policy</a:t>
            </a:r>
          </a:p>
          <a:p>
            <a:r>
              <a:rPr lang="en-US"/>
              <a:t>Persisting/ ongoing concerns</a:t>
            </a:r>
          </a:p>
          <a:p>
            <a:r>
              <a:rPr lang="en-US"/>
              <a:t>Party disclosure of investigation details</a:t>
            </a:r>
          </a:p>
          <a:p>
            <a:r>
              <a:rPr lang="en-US"/>
              <a:t>Party proposed informal resolution</a:t>
            </a:r>
          </a:p>
        </p:txBody>
      </p:sp>
    </p:spTree>
    <p:extLst>
      <p:ext uri="{BB962C8B-B14F-4D97-AF65-F5344CB8AC3E}">
        <p14:creationId xmlns:p14="http://schemas.microsoft.com/office/powerpoint/2010/main" val="12299271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75C38A-61D7-82EA-9E99-142B9D74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RECORDING &amp; NOTE TAKING</a:t>
            </a:r>
          </a:p>
        </p:txBody>
      </p:sp>
      <p:sp>
        <p:nvSpPr>
          <p:cNvPr id="2" name="Content Placeholder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endParaRPr lang="en-US" sz="3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27432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863D69-CA21-35FD-9833-E80E94031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Note Taking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Handwritten, typed</a:t>
            </a:r>
          </a:p>
          <a:p>
            <a:r>
              <a:rPr lang="en-US">
                <a:ea typeface="+mn-lt"/>
                <a:cs typeface="+mn-lt"/>
              </a:rPr>
              <a:t>Some of this is a personal preference – be consistent </a:t>
            </a:r>
            <a:endParaRPr lang="en-US"/>
          </a:p>
          <a:p>
            <a:r>
              <a:rPr lang="en-US">
                <a:ea typeface="+mn-lt"/>
                <a:cs typeface="+mn-lt"/>
              </a:rPr>
              <a:t>Have outline of meeting/interview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Consider a notetaker for support</a:t>
            </a:r>
            <a:endParaRPr lang="en-US"/>
          </a:p>
          <a:p>
            <a:r>
              <a:rPr lang="en-US">
                <a:ea typeface="+mn-lt"/>
                <a:cs typeface="+mn-lt"/>
              </a:rPr>
              <a:t>Model notes after investigation report</a:t>
            </a:r>
            <a:endParaRPr lang="en-US"/>
          </a:p>
          <a:p>
            <a:r>
              <a:rPr lang="en-US">
                <a:ea typeface="+mn-lt"/>
                <a:cs typeface="+mn-lt"/>
              </a:rPr>
              <a:t>Make notations where you still have questions for follow up or for other parties</a:t>
            </a:r>
            <a:endParaRPr lang="en-US"/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102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681ADF-9D36-F9AC-B77E-9C25FFEB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Common Challenges and Tips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Common challenges </a:t>
            </a:r>
          </a:p>
          <a:p>
            <a:pPr lvl="1"/>
            <a:r>
              <a:rPr lang="en-US">
                <a:ea typeface="+mn-lt"/>
                <a:cs typeface="+mn-lt"/>
              </a:rPr>
              <a:t>parties talk fast or talk in circles/share repetitive information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interviews are long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prioritizing typing notes after interview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Self-care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Tips 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type notes/update as soon as possible after interview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document thoughts for follow up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have a notetaker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encourage all to submit a written statement 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035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DD0160-48BB-1A01-340D-6B47E1F88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</a:rPr>
              <a:t>Recording Interviews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ea typeface="+mn-lt"/>
                <a:cs typeface="+mn-lt"/>
              </a:rPr>
              <a:t>Allows the investigator to focus on content/information and being present during the interview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Recordings can ensure that all data and information is accurate.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Provides for use of direct quotes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Allows for investigator to review/reflect to determine what gaps still exist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Provides investigator an opportunity to refine investigation skills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Recordings can be taken in multiple ways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Zoom (to computer), Teams (consider security), handheld, etc.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Record ALL the interview - including opening information, data privacy review (ask for verbal acceptance), all "housekeeping" information</a:t>
            </a:r>
            <a:endParaRPr lang="en-US"/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691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B4B2ED-97A6-6283-C1C2-90DF9FB3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Recording Interviews, cont.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There are additional nuances of recording that are different from standard interviewing.</a:t>
            </a:r>
          </a:p>
          <a:p>
            <a:pPr lvl="1"/>
            <a:r>
              <a:rPr lang="en-US">
                <a:ea typeface="+mn-lt"/>
                <a:cs typeface="+mn-lt"/>
              </a:rPr>
              <a:t>Open recording stating date, time, and introduction of parties (including spelling of names). End recording with time. 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Audio recordings do not pick up on non-verbal (head nods, etc.) – prepare parties at beginning of interview and clarify during interview if needed.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Develop a plan for your recording - send for transcription, etc.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This provides a typed/hard copy of the interview.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Transcription review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Determine if you want to add this as a part of your process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Who can attend to complete the review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78393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6EADD5-2A46-94BC-6F8C-C15A2C84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cs typeface="Calibri"/>
              </a:rPr>
              <a:t>Recording Considerations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Contracts for transcription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REV.com, other transcription services. </a:t>
            </a:r>
          </a:p>
          <a:p>
            <a:r>
              <a:rPr lang="en-US">
                <a:ea typeface="+mn-lt"/>
                <a:cs typeface="+mn-lt"/>
              </a:rPr>
              <a:t>Access to transcripts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Who, when, why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Storage of recordings and transcripts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Data retention policies</a:t>
            </a:r>
            <a:endParaRPr lang="en-US"/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3851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23BC9D-65F8-8232-E025-2889F58D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Calibri"/>
                <a:cs typeface="Calibri"/>
              </a:rPr>
              <a:t>Part 4: Components of Investigation Reports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C9E447-CE2B-0A99-D76F-D56D616BC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314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17C15-E0D5-A82A-06DD-1CD33646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Goals of Investigation Report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Present summary of investigation in a well-written and well-organized format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Document the steps taken during the investigation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Document the evidence collected and reviewed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Provide a clear, objective picture of investigation to the DM</a:t>
            </a:r>
          </a:p>
          <a:p>
            <a:r>
              <a:rPr lang="en-US">
                <a:ea typeface="Calibri"/>
                <a:cs typeface="Calibri"/>
              </a:rPr>
              <a:t>Should contain all information a DM needs to make their decision</a:t>
            </a:r>
            <a:endParaRPr lang="en-US"/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94924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3CAE3A-D08A-1E43-0340-9D4DB7AA6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ea typeface="Calibri"/>
                <a:cs typeface="Calibri"/>
              </a:rPr>
              <a:t>Technical Writing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622C14-9AF3-C0D5-BD1A-B975FE823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Focuses on explaining complex concepts clearly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Instructional, procedural, and often involves guidelines/manuals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Primary goal is to make technical information easy to understand and use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Written for a specific audience</a:t>
            </a:r>
          </a:p>
        </p:txBody>
      </p:sp>
    </p:spTree>
    <p:extLst>
      <p:ext uri="{BB962C8B-B14F-4D97-AF65-F5344CB8AC3E}">
        <p14:creationId xmlns:p14="http://schemas.microsoft.com/office/powerpoint/2010/main" val="1556016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0819EA-EC75-D872-C833-44EA1404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ea typeface="Calibri"/>
                <a:cs typeface="Calibri"/>
              </a:rPr>
              <a:t>Objective Writing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622C14-9AF3-C0D5-BD1A-B975FE823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US" dirty="0">
                <a:ea typeface="Calibri"/>
                <a:cs typeface="Calibri"/>
              </a:rPr>
              <a:t>Impersonal and factual</a:t>
            </a:r>
          </a:p>
          <a:p>
            <a:pPr>
              <a:buFontTx/>
              <a:buChar char="-"/>
            </a:pPr>
            <a:r>
              <a:rPr lang="en-US" dirty="0">
                <a:ea typeface="Calibri"/>
                <a:cs typeface="Calibri"/>
              </a:rPr>
              <a:t>Focuses on being neutral and informative, ensuring the reader can make their own judgments</a:t>
            </a:r>
          </a:p>
          <a:p>
            <a:pPr>
              <a:buFontTx/>
              <a:buChar char="-"/>
            </a:pPr>
            <a:r>
              <a:rPr lang="en-US" dirty="0">
                <a:ea typeface="Calibri"/>
                <a:cs typeface="Calibri"/>
              </a:rPr>
              <a:t>Focuses on credibility but avoids overt persuasions</a:t>
            </a:r>
          </a:p>
          <a:p>
            <a:pPr>
              <a:buFontTx/>
              <a:buChar char="-"/>
            </a:pPr>
            <a:r>
              <a:rPr lang="en-US" dirty="0">
                <a:ea typeface="Calibri"/>
                <a:cs typeface="Calibri"/>
              </a:rPr>
              <a:t>Presenting facts without bias</a:t>
            </a:r>
          </a:p>
          <a:p>
            <a:pPr>
              <a:buFontTx/>
              <a:buChar char="-"/>
            </a:pPr>
            <a:r>
              <a:rPr lang="en-US" dirty="0">
                <a:ea typeface="Calibri"/>
                <a:cs typeface="Calibri"/>
              </a:rPr>
              <a:t>Written for a general audience</a:t>
            </a:r>
          </a:p>
        </p:txBody>
      </p:sp>
    </p:spTree>
    <p:extLst>
      <p:ext uri="{BB962C8B-B14F-4D97-AF65-F5344CB8AC3E}">
        <p14:creationId xmlns:p14="http://schemas.microsoft.com/office/powerpoint/2010/main" val="10958076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753593-8B2E-5FE7-5A36-8305CD4E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C2340"/>
                </a:solidFill>
                <a:ea typeface="Calibri"/>
                <a:cs typeface="Calibri"/>
              </a:rPr>
              <a:t>Technical vs Objective Writing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622C14-9AF3-C0D5-BD1A-B975FE823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Comparing technical and objective writing: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Both require clarity, structure, and accuracy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Both are focused on fact-based and credible information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Share a purpose to explain or instruct without bias</a:t>
            </a: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Best practices: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Be concise and avoid unnecessary complexity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Stick to facts and connect to relevant exhibits attached to investigatory report</a:t>
            </a:r>
          </a:p>
          <a:p>
            <a:pPr>
              <a:buFontTx/>
              <a:buChar char="-"/>
            </a:pPr>
            <a:r>
              <a:rPr lang="en-US">
                <a:ea typeface="Calibri"/>
                <a:cs typeface="Calibri"/>
              </a:rPr>
              <a:t>Avoid language that can be misinterpreted 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>
              <a:buFontTx/>
              <a:buChar char="-"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91267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AC4F3D-8E3B-BE15-240C-922308E8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Do’s and Don’ts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DFA01-F9A8-9AFC-61B8-26D904053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</a:t>
            </a:r>
          </a:p>
          <a:p>
            <a:r>
              <a:rPr lang="en-US" dirty="0"/>
              <a:t>Use consistent verb tense</a:t>
            </a:r>
          </a:p>
          <a:p>
            <a:r>
              <a:rPr lang="en-US" dirty="0"/>
              <a:t>Use concise unbiased language “said” or “stated”</a:t>
            </a:r>
          </a:p>
          <a:p>
            <a:r>
              <a:rPr lang="en-US" dirty="0"/>
              <a:t>Use repeated names or labels instead of pronouns</a:t>
            </a:r>
          </a:p>
          <a:p>
            <a:r>
              <a:rPr lang="en-US" dirty="0"/>
              <a:t>Include direct quotations when available and intentional</a:t>
            </a:r>
          </a:p>
        </p:txBody>
      </p:sp>
    </p:spTree>
    <p:extLst>
      <p:ext uri="{BB962C8B-B14F-4D97-AF65-F5344CB8AC3E}">
        <p14:creationId xmlns:p14="http://schemas.microsoft.com/office/powerpoint/2010/main" val="3231866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050C9-C8F9-2147-9C0F-7986E2BBE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839013-606B-C140-8286-001AEB7A3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Do’s and Don’ts, cont.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E4418D-5808-A29C-6F55-23FDF5FE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Do NOT/avoid</a:t>
            </a:r>
          </a:p>
          <a:p>
            <a:pPr marL="457200"/>
            <a:r>
              <a:rPr lang="en-US"/>
              <a:t>Biased language</a:t>
            </a:r>
          </a:p>
          <a:p>
            <a:pPr marL="457200"/>
            <a:r>
              <a:rPr lang="en-US"/>
              <a:t>Creative writing (you do not need a thesaurus)</a:t>
            </a:r>
          </a:p>
          <a:p>
            <a:pPr marL="457200"/>
            <a:r>
              <a:rPr lang="en-US"/>
              <a:t>Present duplicated information</a:t>
            </a:r>
          </a:p>
          <a:p>
            <a:pPr marL="457200"/>
            <a:r>
              <a:rPr lang="en-US"/>
              <a:t>Overly complicate the context building</a:t>
            </a:r>
          </a:p>
          <a:p>
            <a:pPr marL="457200"/>
            <a:r>
              <a:rPr lang="en-US"/>
              <a:t>Use AI- recent testing has indicated false creation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39849285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1050E0-491C-F185-012E-0835F6D0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Investigation Report Components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Transmittal letter &amp; Cover Sheet/Disclosure Notice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Investigation report cover page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Table of contents 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Introduction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Scope &amp; Methodology 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Policies &amp; Definitions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Statements &amp; Evidence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Synthesis </a:t>
            </a:r>
          </a:p>
          <a:p>
            <a:pPr>
              <a:spcBef>
                <a:spcPts val="0"/>
              </a:spcBef>
              <a:buAutoNum type="arabicPeriod"/>
            </a:pPr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Exhibit Index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12589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04F08D-D26E-B81C-901A-5CA25720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Assignment to Decision-maker</a:t>
            </a: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DM Assignment Memo - Introduction of the investigation to DM</a:t>
            </a:r>
          </a:p>
          <a:p>
            <a:pPr lvl="1">
              <a:spcBef>
                <a:spcPts val="20"/>
              </a:spcBef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Investigators contact information</a:t>
            </a:r>
          </a:p>
          <a:p>
            <a:pPr lvl="1">
              <a:spcBef>
                <a:spcPts val="20"/>
              </a:spcBef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Parties' contact information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DM Checklist </a:t>
            </a:r>
          </a:p>
          <a:p>
            <a:pPr>
              <a:spcBef>
                <a:spcPts val="20"/>
              </a:spcBef>
            </a:pPr>
            <a:r>
              <a:rPr lang="en-US" err="1">
                <a:ea typeface="Calibri"/>
                <a:cs typeface="Calibri"/>
              </a:rPr>
              <a:t>MoveIT</a:t>
            </a:r>
            <a:r>
              <a:rPr lang="en-US">
                <a:ea typeface="Calibri"/>
                <a:cs typeface="Calibri"/>
              </a:rPr>
              <a:t> Securely Instructions 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Investigation report and exhibits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Notice of DM Assignment sent to Complainant(s) and Respondent(s)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Update internal tracking</a:t>
            </a:r>
            <a:endParaRPr lang="en-US"/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Copies to Office of General Council</a:t>
            </a:r>
          </a:p>
          <a:p>
            <a:endParaRPr lang="en-US">
              <a:cs typeface="Calibri"/>
            </a:endParaRPr>
          </a:p>
          <a:p>
            <a:endParaRPr lang="en-US"/>
          </a:p>
          <a:p>
            <a:endParaRPr lang="en-US"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713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F4F9-67DF-F9D8-7DCC-899BD71A9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Investigation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DDA57-9EF9-F10A-F7D5-6E5B15FF8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 stated timeframe in policy or procedure</a:t>
            </a:r>
          </a:p>
          <a:p>
            <a:r>
              <a:rPr lang="en-US"/>
              <a:t>Common for target; delays should be documented</a:t>
            </a:r>
          </a:p>
          <a:p>
            <a:r>
              <a:rPr lang="en-US"/>
              <a:t>Important to provide brief updates to parties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838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1282C6-92A0-1BFB-2229-C04F8FF11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38475" cy="1325563"/>
          </a:xfrm>
        </p:spPr>
        <p:txBody>
          <a:bodyPr/>
          <a:lstStyle/>
          <a:p>
            <a:r>
              <a:rPr lang="en-US"/>
              <a:t>Thank you.</a:t>
            </a:r>
          </a:p>
        </p:txBody>
      </p:sp>
      <p:pic>
        <p:nvPicPr>
          <p:cNvPr id="18" name="Picture Placeholder 17" descr="Minnesota State logo.">
            <a:extLst>
              <a:ext uri="{FF2B5EF4-FFF2-40B4-BE49-F238E27FC236}">
                <a16:creationId xmlns:a16="http://schemas.microsoft.com/office/drawing/2014/main" id="{1CA5E9F0-4841-EB68-BE40-73D57F491F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" b="532"/>
          <a:stretch/>
        </p:blipFill>
        <p:spPr>
          <a:xfrm>
            <a:off x="4413504" y="1398655"/>
            <a:ext cx="3364992" cy="1548826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70B7327-EBE3-138E-583A-97566E13B3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5263" y="3354895"/>
            <a:ext cx="4181475" cy="1548826"/>
          </a:xfrm>
        </p:spPr>
        <p:txBody>
          <a:bodyPr>
            <a:normAutofit lnSpcReduction="10000"/>
          </a:bodyPr>
          <a:lstStyle/>
          <a:p>
            <a:pPr lvl="0"/>
            <a:r>
              <a:rPr lang="en-US"/>
              <a:t>30 </a:t>
            </a:r>
            <a:r>
              <a:rPr lang="en-US" noProof="0"/>
              <a:t>East 7th Street, Suite 350</a:t>
            </a:r>
          </a:p>
          <a:p>
            <a:pPr lvl="0"/>
            <a:r>
              <a:rPr lang="en-US" noProof="0"/>
              <a:t>St. Paul, MN  55101-7804</a:t>
            </a:r>
          </a:p>
          <a:p>
            <a:pPr lvl="0"/>
            <a:endParaRPr lang="en-US" noProof="0"/>
          </a:p>
          <a:p>
            <a:pPr lvl="0"/>
            <a:r>
              <a:rPr lang="en-US" noProof="0"/>
              <a:t>651-201-1800</a:t>
            </a:r>
          </a:p>
          <a:p>
            <a:pPr lvl="0"/>
            <a:r>
              <a:rPr lang="en-US" noProof="0"/>
              <a:t>888-667-2848</a:t>
            </a:r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E7C049AE-FCF5-7316-B58C-5C08009C6E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7963" y="4903721"/>
            <a:ext cx="4202112" cy="555692"/>
          </a:xfrm>
        </p:spPr>
        <p:txBody>
          <a:bodyPr/>
          <a:lstStyle/>
          <a:p>
            <a:r>
              <a:rPr lang="en-US"/>
              <a:t>MinnState.edu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A8FC90-B7D5-0BD1-6CBE-73BD215174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6049963"/>
            <a:ext cx="12192000" cy="661987"/>
          </a:xfrm>
        </p:spPr>
        <p:txBody>
          <a:bodyPr>
            <a:normAutofit/>
          </a:bodyPr>
          <a:lstStyle/>
          <a:p>
            <a:r>
              <a:rPr lang="en-US"/>
              <a:t>This document is available in alternative formats to individuals with disabilities. To request an alternate format, contact Human Resources at 651-201-1664.</a:t>
            </a:r>
          </a:p>
          <a:p>
            <a:r>
              <a:rPr lang="en-US"/>
              <a:t>Individuals with hearing or speech disabilities may contact us via their preferred Telecommunications Relay Service.</a:t>
            </a:r>
          </a:p>
          <a:p>
            <a:r>
              <a:rPr lang="en-US"/>
              <a:t>Minnesota State is an affirmative action, equal opportunity employer and educator.</a:t>
            </a:r>
          </a:p>
        </p:txBody>
      </p:sp>
    </p:spTree>
    <p:extLst>
      <p:ext uri="{BB962C8B-B14F-4D97-AF65-F5344CB8AC3E}">
        <p14:creationId xmlns:p14="http://schemas.microsoft.com/office/powerpoint/2010/main" val="1826168819"/>
      </p:ext>
    </p:extLst>
  </p:cSld>
  <p:clrMapOvr>
    <a:masterClrMapping/>
  </p:clrMapOvr>
</p:sld>
</file>

<file path=ppt/theme/theme1.xml><?xml version="1.0" encoding="utf-8"?>
<a:theme xmlns:a="http://schemas.openxmlformats.org/drawingml/2006/main" name="Minnesota State Theme">
  <a:themeElements>
    <a:clrScheme name="Minnesota State">
      <a:dk1>
        <a:srgbClr val="003C66"/>
      </a:dk1>
      <a:lt1>
        <a:srgbClr val="FFFFFF"/>
      </a:lt1>
      <a:dk2>
        <a:srgbClr val="003C66"/>
      </a:dk2>
      <a:lt2>
        <a:srgbClr val="FFFFFF"/>
      </a:lt2>
      <a:accent1>
        <a:srgbClr val="008042"/>
      </a:accent1>
      <a:accent2>
        <a:srgbClr val="DB7C1B"/>
      </a:accent2>
      <a:accent3>
        <a:srgbClr val="0069A4"/>
      </a:accent3>
      <a:accent4>
        <a:srgbClr val="73CEE4"/>
      </a:accent4>
      <a:accent5>
        <a:srgbClr val="62BB46"/>
      </a:accent5>
      <a:accent6>
        <a:srgbClr val="D3E27E"/>
      </a:accent6>
      <a:hlink>
        <a:srgbClr val="008042"/>
      </a:hlink>
      <a:folHlink>
        <a:srgbClr val="74767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(widescreen)" id="{CF3B480C-9619-4AB6-B48F-D41D2AC7218D}" vid="{A00E7711-B8B3-4798-9DA2-B9B2938822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5a1719-2628-434b-92be-b92bf2aa51f9">
      <Terms xmlns="http://schemas.microsoft.com/office/infopath/2007/PartnerControls"/>
    </lcf76f155ced4ddcb4097134ff3c332f>
    <TaxCatchAll xmlns="b8742ead-eb69-4e30-b8d3-5c6af35e7d0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070959C8B68E4C8E049C3DC8D02402" ma:contentTypeVersion="17" ma:contentTypeDescription="Create a new document." ma:contentTypeScope="" ma:versionID="fdce966eb610940623dcc0025566b084">
  <xsd:schema xmlns:xsd="http://www.w3.org/2001/XMLSchema" xmlns:xs="http://www.w3.org/2001/XMLSchema" xmlns:p="http://schemas.microsoft.com/office/2006/metadata/properties" xmlns:ns2="fa5a1719-2628-434b-92be-b92bf2aa51f9" xmlns:ns3="b8742ead-eb69-4e30-b8d3-5c6af35e7d0d" targetNamespace="http://schemas.microsoft.com/office/2006/metadata/properties" ma:root="true" ma:fieldsID="6e2bb2c0aeb9ad48b62e206501bf4709" ns2:_="" ns3:_="">
    <xsd:import namespace="fa5a1719-2628-434b-92be-b92bf2aa51f9"/>
    <xsd:import namespace="b8742ead-eb69-4e30-b8d3-5c6af35e7d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5a1719-2628-434b-92be-b92bf2aa51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95a9afa-61c7-4e96-8bec-901bd18877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42ead-eb69-4e30-b8d3-5c6af35e7d0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53853a25-665a-44b9-a319-5ccdd74cacb0}" ma:internalName="TaxCatchAll" ma:showField="CatchAllData" ma:web="b8742ead-eb69-4e30-b8d3-5c6af35e7d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383F70-072A-4E7B-B374-5A43710DE8A6}">
  <ds:schemaRefs>
    <ds:schemaRef ds:uri="http://schemas.microsoft.com/office/2006/metadata/properties"/>
    <ds:schemaRef ds:uri="http://schemas.microsoft.com/office/infopath/2007/PartnerControls"/>
    <ds:schemaRef ds:uri="fa5a1719-2628-434b-92be-b92bf2aa51f9"/>
    <ds:schemaRef ds:uri="b8742ead-eb69-4e30-b8d3-5c6af35e7d0d"/>
  </ds:schemaRefs>
</ds:datastoreItem>
</file>

<file path=customXml/itemProps2.xml><?xml version="1.0" encoding="utf-8"?>
<ds:datastoreItem xmlns:ds="http://schemas.openxmlformats.org/officeDocument/2006/customXml" ds:itemID="{512DA5E5-7DDE-4447-907E-57E723D9BD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5a1719-2628-434b-92be-b92bf2aa51f9"/>
    <ds:schemaRef ds:uri="b8742ead-eb69-4e30-b8d3-5c6af35e7d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03CB1D-B863-4022-A21B-EC7859623F4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011c7c6-0ab4-46ab-9ef4-fae74a921a7f}" enabled="0" method="" siteId="{5011c7c6-0ab4-46ab-9ef4-fae74a921a7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(widescreen)</Template>
  <TotalTime>9</TotalTime>
  <Words>3879</Words>
  <Application>Microsoft Macintosh PowerPoint</Application>
  <PresentationFormat>Widescreen</PresentationFormat>
  <Paragraphs>664</Paragraphs>
  <Slides>74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0" baseType="lpstr">
      <vt:lpstr>Aptos</vt:lpstr>
      <vt:lpstr>Arial</vt:lpstr>
      <vt:lpstr>Calibri</vt:lpstr>
      <vt:lpstr>Courier New</vt:lpstr>
      <vt:lpstr>Wingdings</vt:lpstr>
      <vt:lpstr>Minnesota State Theme</vt:lpstr>
      <vt:lpstr>Equal Opportunity &amp; Nondiscrimination</vt:lpstr>
      <vt:lpstr>Training Overview</vt:lpstr>
      <vt:lpstr>Investigator Decisions</vt:lpstr>
      <vt:lpstr>Investigation: Revisited</vt:lpstr>
      <vt:lpstr>Practice</vt:lpstr>
      <vt:lpstr>Investigation “Table Setting” &amp; Roadmap</vt:lpstr>
      <vt:lpstr>Investigation Skill-building</vt:lpstr>
      <vt:lpstr>Part 1: Investigation Strategy</vt:lpstr>
      <vt:lpstr>Investigation Scope</vt:lpstr>
      <vt:lpstr>Creating Investigation Plan</vt:lpstr>
      <vt:lpstr>Investigation vs. Interview Questions</vt:lpstr>
      <vt:lpstr>What Evidence to Gather</vt:lpstr>
      <vt:lpstr>Relevant Evidence </vt:lpstr>
      <vt:lpstr>Relevant Evidence Exclusions</vt:lpstr>
      <vt:lpstr>Create a Timeline</vt:lpstr>
      <vt:lpstr>Collecting Evidence</vt:lpstr>
      <vt:lpstr>Types of Evidence</vt:lpstr>
      <vt:lpstr>Types of Evidence, cont. </vt:lpstr>
      <vt:lpstr>Examples of Evidence</vt:lpstr>
      <vt:lpstr>Partnerships to Obtain Evidence</vt:lpstr>
      <vt:lpstr>Organizing Evidence</vt:lpstr>
      <vt:lpstr>Who to Interview</vt:lpstr>
      <vt:lpstr>Scheduling Interviews</vt:lpstr>
      <vt:lpstr>Types of Meetings and Interviews</vt:lpstr>
      <vt:lpstr>Notice of Meetings</vt:lpstr>
      <vt:lpstr>Meeting Structure </vt:lpstr>
      <vt:lpstr>Part 2: Strategies for managing investigation-based challenges </vt:lpstr>
      <vt:lpstr>Cultural Considerations</vt:lpstr>
      <vt:lpstr>What is Bias</vt:lpstr>
      <vt:lpstr>Types of Bias</vt:lpstr>
      <vt:lpstr>Investigator-Specific Biases</vt:lpstr>
      <vt:lpstr>Bias Impact on Investigation</vt:lpstr>
      <vt:lpstr>Neurobiology of Trauma</vt:lpstr>
      <vt:lpstr>Trauma-Informed Approach</vt:lpstr>
      <vt:lpstr>Trauma-Informed Approach: Victim’s Rights</vt:lpstr>
      <vt:lpstr>Trauma-Informed Interviewing Techniques</vt:lpstr>
      <vt:lpstr>Interviewing Techniques, continued</vt:lpstr>
      <vt:lpstr>Parallel Proceedings</vt:lpstr>
      <vt:lpstr>Best Practices</vt:lpstr>
      <vt:lpstr>Part 3: Interviewing Approaches</vt:lpstr>
      <vt:lpstr>Investigator Preparation</vt:lpstr>
      <vt:lpstr>Human Centered Approach</vt:lpstr>
      <vt:lpstr>Investigation Clarification</vt:lpstr>
      <vt:lpstr>Determine Goals of Questions</vt:lpstr>
      <vt:lpstr>How to Structure Questions</vt:lpstr>
      <vt:lpstr>Interview Questions for All</vt:lpstr>
      <vt:lpstr>Interview Questions, cont.</vt:lpstr>
      <vt:lpstr>Assessing Credibility</vt:lpstr>
      <vt:lpstr>Analyzing Qualities &amp; Factors</vt:lpstr>
      <vt:lpstr>Challenging a Witness</vt:lpstr>
      <vt:lpstr>Credibility per Investigation</vt:lpstr>
      <vt:lpstr>Credibility Statements</vt:lpstr>
      <vt:lpstr>CONDUCTING INTERVIEWS</vt:lpstr>
      <vt:lpstr>Interview Variations</vt:lpstr>
      <vt:lpstr>Building Rapport</vt:lpstr>
      <vt:lpstr>Maintaining Control of Interview</vt:lpstr>
      <vt:lpstr>Investigation Detours</vt:lpstr>
      <vt:lpstr>RECORDING &amp; NOTE TAKING</vt:lpstr>
      <vt:lpstr>Note Taking</vt:lpstr>
      <vt:lpstr>Common Challenges and Tips</vt:lpstr>
      <vt:lpstr>Recording Interviews</vt:lpstr>
      <vt:lpstr>Recording Interviews, cont.</vt:lpstr>
      <vt:lpstr>Recording Considerations</vt:lpstr>
      <vt:lpstr>Part 4: Components of Investigation Reports </vt:lpstr>
      <vt:lpstr>Goals of Investigation Report</vt:lpstr>
      <vt:lpstr>Technical Writing</vt:lpstr>
      <vt:lpstr>Objective Writing</vt:lpstr>
      <vt:lpstr>Technical vs Objective Writing</vt:lpstr>
      <vt:lpstr>Do’s and Don’ts</vt:lpstr>
      <vt:lpstr>Do’s and Don’ts, cont.</vt:lpstr>
      <vt:lpstr>Investigation Report Components</vt:lpstr>
      <vt:lpstr>Assignment to Decision-maker</vt:lpstr>
      <vt:lpstr>Investigation Timeline</vt:lpstr>
      <vt:lpstr>Thank you.</vt:lpstr>
    </vt:vector>
  </TitlesOfParts>
  <Company>Minnesota State System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EON Investigator August 2026</dc:title>
  <dc:creator>Atteberry, Ashley J</dc:creator>
  <cp:keywords>Resolution Personnel</cp:keywords>
  <cp:lastModifiedBy>Kline, Erin L</cp:lastModifiedBy>
  <cp:revision>3</cp:revision>
  <dcterms:created xsi:type="dcterms:W3CDTF">2024-11-06T21:17:43Z</dcterms:created>
  <dcterms:modified xsi:type="dcterms:W3CDTF">2026-09-16T19:48:25Z</dcterms:modified>
  <cp:category>SO training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0x010100B6070959C8B68E4C8E049C3DC8D02402</vt:lpwstr>
  </property>
  <property fmtid="{D5CDD505-2E9C-101B-9397-08002B2CF9AE}" pid="3" name="MediaServiceImageTags">
    <vt:lpwstr/>
  </property>
</Properties>
</file>