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2" r:id="rId4"/>
  </p:sldMasterIdLst>
  <p:notesMasterIdLst>
    <p:notesMasterId r:id="rId143"/>
  </p:notesMasterIdLst>
  <p:handoutMasterIdLst>
    <p:handoutMasterId r:id="rId144"/>
  </p:handoutMasterIdLst>
  <p:sldIdLst>
    <p:sldId id="277" r:id="rId5"/>
    <p:sldId id="262" r:id="rId6"/>
    <p:sldId id="2141411277" r:id="rId7"/>
    <p:sldId id="469" r:id="rId8"/>
    <p:sldId id="257" r:id="rId9"/>
    <p:sldId id="2141411283" r:id="rId10"/>
    <p:sldId id="2141411372" r:id="rId11"/>
    <p:sldId id="2141411374" r:id="rId12"/>
    <p:sldId id="760" r:id="rId13"/>
    <p:sldId id="2141411403" r:id="rId14"/>
    <p:sldId id="295" r:id="rId15"/>
    <p:sldId id="2141411435" r:id="rId16"/>
    <p:sldId id="301" r:id="rId17"/>
    <p:sldId id="752" r:id="rId18"/>
    <p:sldId id="302" r:id="rId19"/>
    <p:sldId id="484" r:id="rId20"/>
    <p:sldId id="754" r:id="rId21"/>
    <p:sldId id="303" r:id="rId22"/>
    <p:sldId id="758" r:id="rId23"/>
    <p:sldId id="485" r:id="rId24"/>
    <p:sldId id="2141411381" r:id="rId25"/>
    <p:sldId id="2141411383" r:id="rId26"/>
    <p:sldId id="2141411382" r:id="rId27"/>
    <p:sldId id="296" r:id="rId28"/>
    <p:sldId id="299" r:id="rId29"/>
    <p:sldId id="664" r:id="rId30"/>
    <p:sldId id="2141411285" r:id="rId31"/>
    <p:sldId id="665" r:id="rId32"/>
    <p:sldId id="588" r:id="rId33"/>
    <p:sldId id="2141411370" r:id="rId34"/>
    <p:sldId id="589" r:id="rId35"/>
    <p:sldId id="2141411401" r:id="rId36"/>
    <p:sldId id="2141411352" r:id="rId37"/>
    <p:sldId id="363" r:id="rId38"/>
    <p:sldId id="668" r:id="rId39"/>
    <p:sldId id="2141411369" r:id="rId40"/>
    <p:sldId id="779" r:id="rId41"/>
    <p:sldId id="2141411365" r:id="rId42"/>
    <p:sldId id="2141411366" r:id="rId43"/>
    <p:sldId id="703" r:id="rId44"/>
    <p:sldId id="705" r:id="rId45"/>
    <p:sldId id="2141411364" r:id="rId46"/>
    <p:sldId id="706" r:id="rId47"/>
    <p:sldId id="707" r:id="rId48"/>
    <p:sldId id="750" r:id="rId49"/>
    <p:sldId id="742" r:id="rId50"/>
    <p:sldId id="2141411268" r:id="rId51"/>
    <p:sldId id="407" r:id="rId52"/>
    <p:sldId id="381" r:id="rId53"/>
    <p:sldId id="382" r:id="rId54"/>
    <p:sldId id="336" r:id="rId55"/>
    <p:sldId id="314" r:id="rId56"/>
    <p:sldId id="2141411434" r:id="rId57"/>
    <p:sldId id="344" r:id="rId58"/>
    <p:sldId id="467" r:id="rId59"/>
    <p:sldId id="285" r:id="rId60"/>
    <p:sldId id="394" r:id="rId61"/>
    <p:sldId id="2141411373" r:id="rId62"/>
    <p:sldId id="390" r:id="rId63"/>
    <p:sldId id="389" r:id="rId64"/>
    <p:sldId id="2141411441" r:id="rId65"/>
    <p:sldId id="2141411394" r:id="rId66"/>
    <p:sldId id="2141411395" r:id="rId67"/>
    <p:sldId id="2141411396" r:id="rId68"/>
    <p:sldId id="2141411443" r:id="rId69"/>
    <p:sldId id="2141411280" r:id="rId70"/>
    <p:sldId id="395" r:id="rId71"/>
    <p:sldId id="2141411271" r:id="rId72"/>
    <p:sldId id="2141411322" r:id="rId73"/>
    <p:sldId id="2141411272" r:id="rId74"/>
    <p:sldId id="2141411398" r:id="rId75"/>
    <p:sldId id="2141411438" r:id="rId76"/>
    <p:sldId id="305" r:id="rId77"/>
    <p:sldId id="2141411439" r:id="rId78"/>
    <p:sldId id="658" r:id="rId79"/>
    <p:sldId id="270" r:id="rId80"/>
    <p:sldId id="315" r:id="rId81"/>
    <p:sldId id="2141411324" r:id="rId82"/>
    <p:sldId id="2141411342" r:id="rId83"/>
    <p:sldId id="2141411440" r:id="rId84"/>
    <p:sldId id="300" r:id="rId85"/>
    <p:sldId id="318" r:id="rId86"/>
    <p:sldId id="2141411317" r:id="rId87"/>
    <p:sldId id="388" r:id="rId88"/>
    <p:sldId id="790" r:id="rId89"/>
    <p:sldId id="793" r:id="rId90"/>
    <p:sldId id="2141411448" r:id="rId91"/>
    <p:sldId id="396" r:id="rId92"/>
    <p:sldId id="353" r:id="rId93"/>
    <p:sldId id="393" r:id="rId94"/>
    <p:sldId id="354" r:id="rId95"/>
    <p:sldId id="727" r:id="rId96"/>
    <p:sldId id="728" r:id="rId97"/>
    <p:sldId id="729" r:id="rId98"/>
    <p:sldId id="482" r:id="rId99"/>
    <p:sldId id="730" r:id="rId100"/>
    <p:sldId id="731" r:id="rId101"/>
    <p:sldId id="732" r:id="rId102"/>
    <p:sldId id="733" r:id="rId103"/>
    <p:sldId id="371" r:id="rId104"/>
    <p:sldId id="372" r:id="rId105"/>
    <p:sldId id="373" r:id="rId106"/>
    <p:sldId id="374" r:id="rId107"/>
    <p:sldId id="734" r:id="rId108"/>
    <p:sldId id="2141411449" r:id="rId109"/>
    <p:sldId id="321" r:id="rId110"/>
    <p:sldId id="334" r:id="rId111"/>
    <p:sldId id="335" r:id="rId112"/>
    <p:sldId id="2141411450" r:id="rId113"/>
    <p:sldId id="338" r:id="rId114"/>
    <p:sldId id="345" r:id="rId115"/>
    <p:sldId id="2141411451" r:id="rId116"/>
    <p:sldId id="346" r:id="rId117"/>
    <p:sldId id="342" r:id="rId118"/>
    <p:sldId id="347" r:id="rId119"/>
    <p:sldId id="348" r:id="rId120"/>
    <p:sldId id="341" r:id="rId121"/>
    <p:sldId id="340" r:id="rId122"/>
    <p:sldId id="339" r:id="rId123"/>
    <p:sldId id="349" r:id="rId124"/>
    <p:sldId id="358" r:id="rId125"/>
    <p:sldId id="357" r:id="rId126"/>
    <p:sldId id="356" r:id="rId127"/>
    <p:sldId id="2141411452" r:id="rId128"/>
    <p:sldId id="2141411453" r:id="rId129"/>
    <p:sldId id="352" r:id="rId130"/>
    <p:sldId id="351" r:id="rId131"/>
    <p:sldId id="350" r:id="rId132"/>
    <p:sldId id="2141411454" r:id="rId133"/>
    <p:sldId id="2141411455" r:id="rId134"/>
    <p:sldId id="2141411456" r:id="rId135"/>
    <p:sldId id="2141411457" r:id="rId136"/>
    <p:sldId id="2141411458" r:id="rId137"/>
    <p:sldId id="2141411459" r:id="rId138"/>
    <p:sldId id="343" r:id="rId139"/>
    <p:sldId id="2141411460" r:id="rId140"/>
    <p:sldId id="2141411461" r:id="rId141"/>
    <p:sldId id="273" r:id="rId1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42"/>
    <a:srgbClr val="62BB46"/>
    <a:srgbClr val="000000"/>
    <a:srgbClr val="990000"/>
    <a:srgbClr val="FC4C02"/>
    <a:srgbClr val="006CB7"/>
    <a:srgbClr val="BB16A3"/>
    <a:srgbClr val="FDDA25"/>
    <a:srgbClr val="0095DA"/>
    <a:srgbClr val="9E97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BCE1F5-B0A2-46F3-AB1C-0E9BC7D0F643}" v="7" dt="2026-08-27T20:59:05.5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49213" autoAdjust="0"/>
  </p:normalViewPr>
  <p:slideViewPr>
    <p:cSldViewPr snapToGrid="0">
      <p:cViewPr varScale="1">
        <p:scale>
          <a:sx n="56" d="100"/>
          <a:sy n="56" d="100"/>
        </p:scale>
        <p:origin x="3256" y="176"/>
      </p:cViewPr>
      <p:guideLst/>
    </p:cSldViewPr>
  </p:slideViewPr>
  <p:notesTextViewPr>
    <p:cViewPr>
      <p:scale>
        <a:sx n="1" d="1"/>
        <a:sy n="1" d="1"/>
      </p:scale>
      <p:origin x="0" y="0"/>
    </p:cViewPr>
  </p:notesTextViewPr>
  <p:sorterViewPr>
    <p:cViewPr>
      <p:scale>
        <a:sx n="100" d="100"/>
        <a:sy n="100" d="100"/>
      </p:scale>
      <p:origin x="0" y="-4131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microsoft.com/office/2015/10/relationships/revisionInfo" Target="revisionInfo.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notesMaster" Target="notesMasters/notesMaster1.xml"/><Relationship Id="rId14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handoutMaster" Target="handoutMasters/handoutMaster1.xml"/><Relationship Id="rId90" Type="http://schemas.openxmlformats.org/officeDocument/2006/relationships/slide" Target="slides/slide8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052A4A-7B7C-49A4-B773-D118275FBADB}" type="doc">
      <dgm:prSet loTypeId="urn:microsoft.com/office/officeart/2005/8/layout/chart3" loCatId="cycle" qsTypeId="urn:microsoft.com/office/officeart/2005/8/quickstyle/simple1" qsCatId="simple" csTypeId="urn:microsoft.com/office/officeart/2005/8/colors/accent1_2" csCatId="accent1" phldr="1"/>
      <dgm:spPr/>
    </dgm:pt>
    <dgm:pt modelId="{4D92BF03-52C9-4636-B9F3-FBBD721E3789}">
      <dgm:prSet phldrT="[Text]"/>
      <dgm:spPr/>
      <dgm:t>
        <a:bodyPr/>
        <a:lstStyle/>
        <a:p>
          <a:r>
            <a:rPr lang="en-US"/>
            <a:t>1B.1 and 1B.3</a:t>
          </a:r>
        </a:p>
      </dgm:t>
    </dgm:pt>
    <dgm:pt modelId="{753462FF-D325-4DBD-9D72-5BCD8DFBEDEA}" type="parTrans" cxnId="{5D1AE724-0117-4874-BAA0-AB9199684C8C}">
      <dgm:prSet/>
      <dgm:spPr/>
      <dgm:t>
        <a:bodyPr/>
        <a:lstStyle/>
        <a:p>
          <a:endParaRPr lang="en-US"/>
        </a:p>
      </dgm:t>
    </dgm:pt>
    <dgm:pt modelId="{9EE22EB7-EBE0-4569-BD25-D9EA9A88A8A1}" type="sibTrans" cxnId="{5D1AE724-0117-4874-BAA0-AB9199684C8C}">
      <dgm:prSet/>
      <dgm:spPr/>
      <dgm:t>
        <a:bodyPr/>
        <a:lstStyle/>
        <a:p>
          <a:endParaRPr lang="en-US"/>
        </a:p>
      </dgm:t>
    </dgm:pt>
    <dgm:pt modelId="{2AE06C05-6871-48B8-84CA-A3E85EEFA550}">
      <dgm:prSet phldrT="[Text]"/>
      <dgm:spPr/>
      <dgm:t>
        <a:bodyPr/>
        <a:lstStyle/>
        <a:p>
          <a:r>
            <a:rPr lang="en-US"/>
            <a:t>Preferred Name</a:t>
          </a:r>
        </a:p>
      </dgm:t>
    </dgm:pt>
    <dgm:pt modelId="{9957A66B-24A0-46B7-B6D7-3CFF7308615C}" type="parTrans" cxnId="{D187264B-D2DA-4B6A-A97E-F6087AC0454A}">
      <dgm:prSet/>
      <dgm:spPr/>
      <dgm:t>
        <a:bodyPr/>
        <a:lstStyle/>
        <a:p>
          <a:endParaRPr lang="en-US"/>
        </a:p>
      </dgm:t>
    </dgm:pt>
    <dgm:pt modelId="{A2300365-4336-4A12-A537-E911C4A5B7DE}" type="sibTrans" cxnId="{D187264B-D2DA-4B6A-A97E-F6087AC0454A}">
      <dgm:prSet/>
      <dgm:spPr/>
      <dgm:t>
        <a:bodyPr/>
        <a:lstStyle/>
        <a:p>
          <a:endParaRPr lang="en-US"/>
        </a:p>
      </dgm:t>
    </dgm:pt>
    <dgm:pt modelId="{AEF53B3B-63C3-4297-AD3D-DB2B57A911CE}">
      <dgm:prSet phldrT="[Text]"/>
      <dgm:spPr/>
      <dgm:t>
        <a:bodyPr/>
        <a:lstStyle/>
        <a:p>
          <a:r>
            <a:rPr lang="en-US"/>
            <a:t>Individuals w. Disabilities</a:t>
          </a:r>
        </a:p>
      </dgm:t>
    </dgm:pt>
    <dgm:pt modelId="{35095B14-32AB-4EF9-BF9F-AE478E8732BD}" type="parTrans" cxnId="{40A9167C-24E0-4F02-BBA5-DF7FE0B8F2E6}">
      <dgm:prSet/>
      <dgm:spPr/>
      <dgm:t>
        <a:bodyPr/>
        <a:lstStyle/>
        <a:p>
          <a:endParaRPr lang="en-US"/>
        </a:p>
      </dgm:t>
    </dgm:pt>
    <dgm:pt modelId="{CAFC7747-51B9-48F0-A750-FC7C3CC1E461}" type="sibTrans" cxnId="{40A9167C-24E0-4F02-BBA5-DF7FE0B8F2E6}">
      <dgm:prSet/>
      <dgm:spPr/>
      <dgm:t>
        <a:bodyPr/>
        <a:lstStyle/>
        <a:p>
          <a:endParaRPr lang="en-US"/>
        </a:p>
      </dgm:t>
    </dgm:pt>
    <dgm:pt modelId="{D327B833-7E62-4AE4-99A1-E1C34391DBC6}">
      <dgm:prSet phldrT="[Text]"/>
      <dgm:spPr/>
      <dgm:t>
        <a:bodyPr/>
        <a:lstStyle/>
        <a:p>
          <a:r>
            <a:rPr lang="en-US"/>
            <a:t>Respectful Workplace</a:t>
          </a:r>
        </a:p>
      </dgm:t>
    </dgm:pt>
    <dgm:pt modelId="{47274D26-7CD9-4340-A8F5-0D99D47CFF92}" type="parTrans" cxnId="{673904F9-8143-4B40-8278-0F1F84CA8B7A}">
      <dgm:prSet/>
      <dgm:spPr/>
      <dgm:t>
        <a:bodyPr/>
        <a:lstStyle/>
        <a:p>
          <a:endParaRPr lang="en-US"/>
        </a:p>
      </dgm:t>
    </dgm:pt>
    <dgm:pt modelId="{1A401F29-2E39-48E2-8771-CEFB85941A66}" type="sibTrans" cxnId="{673904F9-8143-4B40-8278-0F1F84CA8B7A}">
      <dgm:prSet/>
      <dgm:spPr/>
      <dgm:t>
        <a:bodyPr/>
        <a:lstStyle/>
        <a:p>
          <a:endParaRPr lang="en-US"/>
        </a:p>
      </dgm:t>
    </dgm:pt>
    <dgm:pt modelId="{0305A2F6-D910-4C28-AEAE-461792AD915F}">
      <dgm:prSet phldrT="[Text]"/>
      <dgm:spPr/>
      <dgm:t>
        <a:bodyPr/>
        <a:lstStyle/>
        <a:p>
          <a:r>
            <a:rPr lang="en-US"/>
            <a:t>Code of Conduct</a:t>
          </a:r>
        </a:p>
      </dgm:t>
    </dgm:pt>
    <dgm:pt modelId="{1A0DD5DF-8A98-472D-88D9-B97B0FCF2168}" type="parTrans" cxnId="{FEFFBAC1-4E08-4B0B-A323-15EAB827C61D}">
      <dgm:prSet/>
      <dgm:spPr/>
      <dgm:t>
        <a:bodyPr/>
        <a:lstStyle/>
        <a:p>
          <a:endParaRPr lang="en-US"/>
        </a:p>
      </dgm:t>
    </dgm:pt>
    <dgm:pt modelId="{C8BC97A1-208E-4397-9408-6F1C509275DB}" type="sibTrans" cxnId="{FEFFBAC1-4E08-4B0B-A323-15EAB827C61D}">
      <dgm:prSet/>
      <dgm:spPr/>
      <dgm:t>
        <a:bodyPr/>
        <a:lstStyle/>
        <a:p>
          <a:endParaRPr lang="en-US"/>
        </a:p>
      </dgm:t>
    </dgm:pt>
    <dgm:pt modelId="{ECA47AD4-A8DE-47FF-BA96-8F46E9E83202}">
      <dgm:prSet phldrT="[Text]"/>
      <dgm:spPr/>
      <dgm:t>
        <a:bodyPr/>
        <a:lstStyle/>
        <a:p>
          <a:r>
            <a:rPr lang="en-US"/>
            <a:t>Fraud &amp; Dishonest Acts</a:t>
          </a:r>
        </a:p>
      </dgm:t>
    </dgm:pt>
    <dgm:pt modelId="{3CE39F26-DC0E-4886-9282-A2723B718E27}" type="parTrans" cxnId="{74E2C4B0-132F-4046-B1ED-19459DD96136}">
      <dgm:prSet/>
      <dgm:spPr/>
      <dgm:t>
        <a:bodyPr/>
        <a:lstStyle/>
        <a:p>
          <a:endParaRPr lang="en-US"/>
        </a:p>
      </dgm:t>
    </dgm:pt>
    <dgm:pt modelId="{7215251E-AC23-408A-A3F3-08B77165BF36}" type="sibTrans" cxnId="{74E2C4B0-132F-4046-B1ED-19459DD96136}">
      <dgm:prSet/>
      <dgm:spPr/>
      <dgm:t>
        <a:bodyPr/>
        <a:lstStyle/>
        <a:p>
          <a:endParaRPr lang="en-US"/>
        </a:p>
      </dgm:t>
    </dgm:pt>
    <dgm:pt modelId="{C4459B18-BA04-4826-8DEA-E7C959557725}">
      <dgm:prSet phldrT="[Text]"/>
      <dgm:spPr/>
      <dgm:t>
        <a:bodyPr/>
        <a:lstStyle/>
        <a:p>
          <a:r>
            <a:rPr lang="en-US"/>
            <a:t>Access &amp; Mod Preg &amp; Parenting</a:t>
          </a:r>
        </a:p>
      </dgm:t>
    </dgm:pt>
    <dgm:pt modelId="{511E0564-8B44-4381-894E-49D006A39C5D}" type="parTrans" cxnId="{01B8A042-54A6-4C2B-BC2A-67EEBAABB861}">
      <dgm:prSet/>
      <dgm:spPr/>
      <dgm:t>
        <a:bodyPr/>
        <a:lstStyle/>
        <a:p>
          <a:endParaRPr lang="en-US"/>
        </a:p>
      </dgm:t>
    </dgm:pt>
    <dgm:pt modelId="{4A794B71-6997-4F33-9B1F-96CC2CFD2D1E}" type="sibTrans" cxnId="{01B8A042-54A6-4C2B-BC2A-67EEBAABB861}">
      <dgm:prSet/>
      <dgm:spPr/>
      <dgm:t>
        <a:bodyPr/>
        <a:lstStyle/>
        <a:p>
          <a:endParaRPr lang="en-US"/>
        </a:p>
      </dgm:t>
    </dgm:pt>
    <dgm:pt modelId="{465D43B3-294E-4ADF-8BC0-6BFCBA93125D}" type="pres">
      <dgm:prSet presAssocID="{0C052A4A-7B7C-49A4-B773-D118275FBADB}" presName="compositeShape" presStyleCnt="0">
        <dgm:presLayoutVars>
          <dgm:chMax val="7"/>
          <dgm:dir/>
          <dgm:resizeHandles val="exact"/>
        </dgm:presLayoutVars>
      </dgm:prSet>
      <dgm:spPr/>
    </dgm:pt>
    <dgm:pt modelId="{AE21AC36-5A50-4D97-81A3-D975CA246B06}" type="pres">
      <dgm:prSet presAssocID="{0C052A4A-7B7C-49A4-B773-D118275FBADB}" presName="wedge1" presStyleLbl="node1" presStyleIdx="0" presStyleCnt="7"/>
      <dgm:spPr/>
    </dgm:pt>
    <dgm:pt modelId="{73CC1E14-8383-4AC8-9172-4A647309A930}" type="pres">
      <dgm:prSet presAssocID="{0C052A4A-7B7C-49A4-B773-D118275FBADB}" presName="wedge1Tx" presStyleLbl="node1" presStyleIdx="0" presStyleCnt="7">
        <dgm:presLayoutVars>
          <dgm:chMax val="0"/>
          <dgm:chPref val="0"/>
          <dgm:bulletEnabled val="1"/>
        </dgm:presLayoutVars>
      </dgm:prSet>
      <dgm:spPr/>
    </dgm:pt>
    <dgm:pt modelId="{FAEC103C-5EA2-4EFE-83A4-6C7149178ADE}" type="pres">
      <dgm:prSet presAssocID="{0C052A4A-7B7C-49A4-B773-D118275FBADB}" presName="wedge2" presStyleLbl="node1" presStyleIdx="1" presStyleCnt="7"/>
      <dgm:spPr/>
    </dgm:pt>
    <dgm:pt modelId="{780CA523-7871-42A7-81EA-FE60D69EEC53}" type="pres">
      <dgm:prSet presAssocID="{0C052A4A-7B7C-49A4-B773-D118275FBADB}" presName="wedge2Tx" presStyleLbl="node1" presStyleIdx="1" presStyleCnt="7">
        <dgm:presLayoutVars>
          <dgm:chMax val="0"/>
          <dgm:chPref val="0"/>
          <dgm:bulletEnabled val="1"/>
        </dgm:presLayoutVars>
      </dgm:prSet>
      <dgm:spPr/>
    </dgm:pt>
    <dgm:pt modelId="{1E1732BE-1E1C-44E0-9D29-1F6BD9D99807}" type="pres">
      <dgm:prSet presAssocID="{0C052A4A-7B7C-49A4-B773-D118275FBADB}" presName="wedge3" presStyleLbl="node1" presStyleIdx="2" presStyleCnt="7"/>
      <dgm:spPr/>
    </dgm:pt>
    <dgm:pt modelId="{ADC0777E-D362-4D4B-B319-CBFB7248AE9B}" type="pres">
      <dgm:prSet presAssocID="{0C052A4A-7B7C-49A4-B773-D118275FBADB}" presName="wedge3Tx" presStyleLbl="node1" presStyleIdx="2" presStyleCnt="7">
        <dgm:presLayoutVars>
          <dgm:chMax val="0"/>
          <dgm:chPref val="0"/>
          <dgm:bulletEnabled val="1"/>
        </dgm:presLayoutVars>
      </dgm:prSet>
      <dgm:spPr/>
    </dgm:pt>
    <dgm:pt modelId="{96F1D1ED-6A40-45B4-8A6D-8D5F45879CC0}" type="pres">
      <dgm:prSet presAssocID="{0C052A4A-7B7C-49A4-B773-D118275FBADB}" presName="wedge4" presStyleLbl="node1" presStyleIdx="3" presStyleCnt="7"/>
      <dgm:spPr/>
    </dgm:pt>
    <dgm:pt modelId="{8F0C4DC6-E71B-4057-BD2A-733243809D4F}" type="pres">
      <dgm:prSet presAssocID="{0C052A4A-7B7C-49A4-B773-D118275FBADB}" presName="wedge4Tx" presStyleLbl="node1" presStyleIdx="3" presStyleCnt="7">
        <dgm:presLayoutVars>
          <dgm:chMax val="0"/>
          <dgm:chPref val="0"/>
          <dgm:bulletEnabled val="1"/>
        </dgm:presLayoutVars>
      </dgm:prSet>
      <dgm:spPr/>
    </dgm:pt>
    <dgm:pt modelId="{8B1306FD-F7D7-49D9-952A-D4091F26F7A3}" type="pres">
      <dgm:prSet presAssocID="{0C052A4A-7B7C-49A4-B773-D118275FBADB}" presName="wedge5" presStyleLbl="node1" presStyleIdx="4" presStyleCnt="7"/>
      <dgm:spPr/>
    </dgm:pt>
    <dgm:pt modelId="{211A57A9-2701-429D-9F61-4533444CDAB3}" type="pres">
      <dgm:prSet presAssocID="{0C052A4A-7B7C-49A4-B773-D118275FBADB}" presName="wedge5Tx" presStyleLbl="node1" presStyleIdx="4" presStyleCnt="7">
        <dgm:presLayoutVars>
          <dgm:chMax val="0"/>
          <dgm:chPref val="0"/>
          <dgm:bulletEnabled val="1"/>
        </dgm:presLayoutVars>
      </dgm:prSet>
      <dgm:spPr/>
    </dgm:pt>
    <dgm:pt modelId="{D88494AA-08EE-4E6F-846F-B329AC26B616}" type="pres">
      <dgm:prSet presAssocID="{0C052A4A-7B7C-49A4-B773-D118275FBADB}" presName="wedge6" presStyleLbl="node1" presStyleIdx="5" presStyleCnt="7"/>
      <dgm:spPr/>
    </dgm:pt>
    <dgm:pt modelId="{50A6894A-1F7B-4A18-ADBD-942F5CEBF314}" type="pres">
      <dgm:prSet presAssocID="{0C052A4A-7B7C-49A4-B773-D118275FBADB}" presName="wedge6Tx" presStyleLbl="node1" presStyleIdx="5" presStyleCnt="7">
        <dgm:presLayoutVars>
          <dgm:chMax val="0"/>
          <dgm:chPref val="0"/>
          <dgm:bulletEnabled val="1"/>
        </dgm:presLayoutVars>
      </dgm:prSet>
      <dgm:spPr/>
    </dgm:pt>
    <dgm:pt modelId="{CE8FFC08-EFC4-42E4-9E92-4936F45178E4}" type="pres">
      <dgm:prSet presAssocID="{0C052A4A-7B7C-49A4-B773-D118275FBADB}" presName="wedge7" presStyleLbl="node1" presStyleIdx="6" presStyleCnt="7"/>
      <dgm:spPr/>
    </dgm:pt>
    <dgm:pt modelId="{0125F1FB-80EA-4BFF-8F87-C57B6AB7C0CE}" type="pres">
      <dgm:prSet presAssocID="{0C052A4A-7B7C-49A4-B773-D118275FBADB}" presName="wedge7Tx" presStyleLbl="node1" presStyleIdx="6" presStyleCnt="7">
        <dgm:presLayoutVars>
          <dgm:chMax val="0"/>
          <dgm:chPref val="0"/>
          <dgm:bulletEnabled val="1"/>
        </dgm:presLayoutVars>
      </dgm:prSet>
      <dgm:spPr/>
    </dgm:pt>
  </dgm:ptLst>
  <dgm:cxnLst>
    <dgm:cxn modelId="{4D914C09-9B0B-435C-988A-91BA385EF6A9}" type="presOf" srcId="{2AE06C05-6871-48B8-84CA-A3E85EEFA550}" destId="{780CA523-7871-42A7-81EA-FE60D69EEC53}" srcOrd="1" destOrd="0" presId="urn:microsoft.com/office/officeart/2005/8/layout/chart3"/>
    <dgm:cxn modelId="{53526C14-F56D-4F29-980B-FB49E723C6D6}" type="presOf" srcId="{AEF53B3B-63C3-4297-AD3D-DB2B57A911CE}" destId="{96F1D1ED-6A40-45B4-8A6D-8D5F45879CC0}" srcOrd="0" destOrd="0" presId="urn:microsoft.com/office/officeart/2005/8/layout/chart3"/>
    <dgm:cxn modelId="{7D94771C-32B9-4E87-A953-790593BC5EDF}" type="presOf" srcId="{0C052A4A-7B7C-49A4-B773-D118275FBADB}" destId="{465D43B3-294E-4ADF-8BC0-6BFCBA93125D}" srcOrd="0" destOrd="0" presId="urn:microsoft.com/office/officeart/2005/8/layout/chart3"/>
    <dgm:cxn modelId="{5D1AE724-0117-4874-BAA0-AB9199684C8C}" srcId="{0C052A4A-7B7C-49A4-B773-D118275FBADB}" destId="{4D92BF03-52C9-4636-B9F3-FBBD721E3789}" srcOrd="0" destOrd="0" parTransId="{753462FF-D325-4DBD-9D72-5BCD8DFBEDEA}" sibTransId="{9EE22EB7-EBE0-4569-BD25-D9EA9A88A8A1}"/>
    <dgm:cxn modelId="{9F768F38-6709-4DDB-9BE7-CF7799C091B1}" type="presOf" srcId="{D327B833-7E62-4AE4-99A1-E1C34391DBC6}" destId="{211A57A9-2701-429D-9F61-4533444CDAB3}" srcOrd="1" destOrd="0" presId="urn:microsoft.com/office/officeart/2005/8/layout/chart3"/>
    <dgm:cxn modelId="{0B33B03F-332F-4946-AA84-85F49624A1C1}" type="presOf" srcId="{4D92BF03-52C9-4636-B9F3-FBBD721E3789}" destId="{AE21AC36-5A50-4D97-81A3-D975CA246B06}" srcOrd="0" destOrd="0" presId="urn:microsoft.com/office/officeart/2005/8/layout/chart3"/>
    <dgm:cxn modelId="{22B7AB41-633E-4EC7-BF59-701A6D32E995}" type="presOf" srcId="{0305A2F6-D910-4C28-AEAE-461792AD915F}" destId="{D88494AA-08EE-4E6F-846F-B329AC26B616}" srcOrd="0" destOrd="0" presId="urn:microsoft.com/office/officeart/2005/8/layout/chart3"/>
    <dgm:cxn modelId="{01B8A042-54A6-4C2B-BC2A-67EEBAABB861}" srcId="{0C052A4A-7B7C-49A4-B773-D118275FBADB}" destId="{C4459B18-BA04-4826-8DEA-E7C959557725}" srcOrd="2" destOrd="0" parTransId="{511E0564-8B44-4381-894E-49D006A39C5D}" sibTransId="{4A794B71-6997-4F33-9B1F-96CC2CFD2D1E}"/>
    <dgm:cxn modelId="{D187264B-D2DA-4B6A-A97E-F6087AC0454A}" srcId="{0C052A4A-7B7C-49A4-B773-D118275FBADB}" destId="{2AE06C05-6871-48B8-84CA-A3E85EEFA550}" srcOrd="1" destOrd="0" parTransId="{9957A66B-24A0-46B7-B6D7-3CFF7308615C}" sibTransId="{A2300365-4336-4A12-A537-E911C4A5B7DE}"/>
    <dgm:cxn modelId="{83492463-3741-4F27-8786-C6203A993534}" type="presOf" srcId="{ECA47AD4-A8DE-47FF-BA96-8F46E9E83202}" destId="{CE8FFC08-EFC4-42E4-9E92-4936F45178E4}" srcOrd="0" destOrd="0" presId="urn:microsoft.com/office/officeart/2005/8/layout/chart3"/>
    <dgm:cxn modelId="{40A9167C-24E0-4F02-BBA5-DF7FE0B8F2E6}" srcId="{0C052A4A-7B7C-49A4-B773-D118275FBADB}" destId="{AEF53B3B-63C3-4297-AD3D-DB2B57A911CE}" srcOrd="3" destOrd="0" parTransId="{35095B14-32AB-4EF9-BF9F-AE478E8732BD}" sibTransId="{CAFC7747-51B9-48F0-A750-FC7C3CC1E461}"/>
    <dgm:cxn modelId="{AA199281-41E3-41A0-85BF-904E46C18E68}" type="presOf" srcId="{C4459B18-BA04-4826-8DEA-E7C959557725}" destId="{ADC0777E-D362-4D4B-B319-CBFB7248AE9B}" srcOrd="1" destOrd="0" presId="urn:microsoft.com/office/officeart/2005/8/layout/chart3"/>
    <dgm:cxn modelId="{D326E997-1D92-46E1-B019-726209B8E79D}" type="presOf" srcId="{AEF53B3B-63C3-4297-AD3D-DB2B57A911CE}" destId="{8F0C4DC6-E71B-4057-BD2A-733243809D4F}" srcOrd="1" destOrd="0" presId="urn:microsoft.com/office/officeart/2005/8/layout/chart3"/>
    <dgm:cxn modelId="{3B2EED9B-1F02-4DE7-A5D2-383C45AE1F30}" type="presOf" srcId="{C4459B18-BA04-4826-8DEA-E7C959557725}" destId="{1E1732BE-1E1C-44E0-9D29-1F6BD9D99807}" srcOrd="0" destOrd="0" presId="urn:microsoft.com/office/officeart/2005/8/layout/chart3"/>
    <dgm:cxn modelId="{C28406AB-E394-42FE-AB55-00C7696434D6}" type="presOf" srcId="{ECA47AD4-A8DE-47FF-BA96-8F46E9E83202}" destId="{0125F1FB-80EA-4BFF-8F87-C57B6AB7C0CE}" srcOrd="1" destOrd="0" presId="urn:microsoft.com/office/officeart/2005/8/layout/chart3"/>
    <dgm:cxn modelId="{D5BB8BAF-29F5-4F94-B2B4-6CCCFC379CF6}" type="presOf" srcId="{0305A2F6-D910-4C28-AEAE-461792AD915F}" destId="{50A6894A-1F7B-4A18-ADBD-942F5CEBF314}" srcOrd="1" destOrd="0" presId="urn:microsoft.com/office/officeart/2005/8/layout/chart3"/>
    <dgm:cxn modelId="{74E2C4B0-132F-4046-B1ED-19459DD96136}" srcId="{0C052A4A-7B7C-49A4-B773-D118275FBADB}" destId="{ECA47AD4-A8DE-47FF-BA96-8F46E9E83202}" srcOrd="6" destOrd="0" parTransId="{3CE39F26-DC0E-4886-9282-A2723B718E27}" sibTransId="{7215251E-AC23-408A-A3F3-08B77165BF36}"/>
    <dgm:cxn modelId="{EE1E6DBC-B4D5-472A-93B0-10CB6DA5BF31}" type="presOf" srcId="{2AE06C05-6871-48B8-84CA-A3E85EEFA550}" destId="{FAEC103C-5EA2-4EFE-83A4-6C7149178ADE}" srcOrd="0" destOrd="0" presId="urn:microsoft.com/office/officeart/2005/8/layout/chart3"/>
    <dgm:cxn modelId="{FEFFBAC1-4E08-4B0B-A323-15EAB827C61D}" srcId="{0C052A4A-7B7C-49A4-B773-D118275FBADB}" destId="{0305A2F6-D910-4C28-AEAE-461792AD915F}" srcOrd="5" destOrd="0" parTransId="{1A0DD5DF-8A98-472D-88D9-B97B0FCF2168}" sibTransId="{C8BC97A1-208E-4397-9408-6F1C509275DB}"/>
    <dgm:cxn modelId="{506F19DC-C2C5-4358-AB4E-6F5CB30C0226}" type="presOf" srcId="{4D92BF03-52C9-4636-B9F3-FBBD721E3789}" destId="{73CC1E14-8383-4AC8-9172-4A647309A930}" srcOrd="1" destOrd="0" presId="urn:microsoft.com/office/officeart/2005/8/layout/chart3"/>
    <dgm:cxn modelId="{0CEC9BF8-0C53-4D7F-BA44-9BA6A27300DA}" type="presOf" srcId="{D327B833-7E62-4AE4-99A1-E1C34391DBC6}" destId="{8B1306FD-F7D7-49D9-952A-D4091F26F7A3}" srcOrd="0" destOrd="0" presId="urn:microsoft.com/office/officeart/2005/8/layout/chart3"/>
    <dgm:cxn modelId="{673904F9-8143-4B40-8278-0F1F84CA8B7A}" srcId="{0C052A4A-7B7C-49A4-B773-D118275FBADB}" destId="{D327B833-7E62-4AE4-99A1-E1C34391DBC6}" srcOrd="4" destOrd="0" parTransId="{47274D26-7CD9-4340-A8F5-0D99D47CFF92}" sibTransId="{1A401F29-2E39-48E2-8771-CEFB85941A66}"/>
    <dgm:cxn modelId="{F80165F2-0903-41A2-9DAA-DD32E74DE6B0}" type="presParOf" srcId="{465D43B3-294E-4ADF-8BC0-6BFCBA93125D}" destId="{AE21AC36-5A50-4D97-81A3-D975CA246B06}" srcOrd="0" destOrd="0" presId="urn:microsoft.com/office/officeart/2005/8/layout/chart3"/>
    <dgm:cxn modelId="{588E3F5C-EE2B-4FE5-9DDC-CECAB2A6952A}" type="presParOf" srcId="{465D43B3-294E-4ADF-8BC0-6BFCBA93125D}" destId="{73CC1E14-8383-4AC8-9172-4A647309A930}" srcOrd="1" destOrd="0" presId="urn:microsoft.com/office/officeart/2005/8/layout/chart3"/>
    <dgm:cxn modelId="{E746BE02-48CE-45B8-A9A7-B3A15BE1FD56}" type="presParOf" srcId="{465D43B3-294E-4ADF-8BC0-6BFCBA93125D}" destId="{FAEC103C-5EA2-4EFE-83A4-6C7149178ADE}" srcOrd="2" destOrd="0" presId="urn:microsoft.com/office/officeart/2005/8/layout/chart3"/>
    <dgm:cxn modelId="{FF643F8E-865A-4D72-BF3E-A757FACEEB93}" type="presParOf" srcId="{465D43B3-294E-4ADF-8BC0-6BFCBA93125D}" destId="{780CA523-7871-42A7-81EA-FE60D69EEC53}" srcOrd="3" destOrd="0" presId="urn:microsoft.com/office/officeart/2005/8/layout/chart3"/>
    <dgm:cxn modelId="{574C1932-EF47-4B9E-8D45-74915B009E77}" type="presParOf" srcId="{465D43B3-294E-4ADF-8BC0-6BFCBA93125D}" destId="{1E1732BE-1E1C-44E0-9D29-1F6BD9D99807}" srcOrd="4" destOrd="0" presId="urn:microsoft.com/office/officeart/2005/8/layout/chart3"/>
    <dgm:cxn modelId="{18953A64-D9A1-42C5-94D4-6FD800091E36}" type="presParOf" srcId="{465D43B3-294E-4ADF-8BC0-6BFCBA93125D}" destId="{ADC0777E-D362-4D4B-B319-CBFB7248AE9B}" srcOrd="5" destOrd="0" presId="urn:microsoft.com/office/officeart/2005/8/layout/chart3"/>
    <dgm:cxn modelId="{AC7E74AA-644A-4E17-983E-BD80709AF125}" type="presParOf" srcId="{465D43B3-294E-4ADF-8BC0-6BFCBA93125D}" destId="{96F1D1ED-6A40-45B4-8A6D-8D5F45879CC0}" srcOrd="6" destOrd="0" presId="urn:microsoft.com/office/officeart/2005/8/layout/chart3"/>
    <dgm:cxn modelId="{799080BD-7623-4519-B263-C6ABE679606F}" type="presParOf" srcId="{465D43B3-294E-4ADF-8BC0-6BFCBA93125D}" destId="{8F0C4DC6-E71B-4057-BD2A-733243809D4F}" srcOrd="7" destOrd="0" presId="urn:microsoft.com/office/officeart/2005/8/layout/chart3"/>
    <dgm:cxn modelId="{0AFA4845-F811-40F8-8979-0063B24CF5A2}" type="presParOf" srcId="{465D43B3-294E-4ADF-8BC0-6BFCBA93125D}" destId="{8B1306FD-F7D7-49D9-952A-D4091F26F7A3}" srcOrd="8" destOrd="0" presId="urn:microsoft.com/office/officeart/2005/8/layout/chart3"/>
    <dgm:cxn modelId="{6866AE55-2E46-4ADD-9B74-49BD5A113150}" type="presParOf" srcId="{465D43B3-294E-4ADF-8BC0-6BFCBA93125D}" destId="{211A57A9-2701-429D-9F61-4533444CDAB3}" srcOrd="9" destOrd="0" presId="urn:microsoft.com/office/officeart/2005/8/layout/chart3"/>
    <dgm:cxn modelId="{A4837A0B-FED5-441D-B414-B80FF28AF4B9}" type="presParOf" srcId="{465D43B3-294E-4ADF-8BC0-6BFCBA93125D}" destId="{D88494AA-08EE-4E6F-846F-B329AC26B616}" srcOrd="10" destOrd="0" presId="urn:microsoft.com/office/officeart/2005/8/layout/chart3"/>
    <dgm:cxn modelId="{A34C30E9-309A-40E1-B8D0-88D6B9760AAE}" type="presParOf" srcId="{465D43B3-294E-4ADF-8BC0-6BFCBA93125D}" destId="{50A6894A-1F7B-4A18-ADBD-942F5CEBF314}" srcOrd="11" destOrd="0" presId="urn:microsoft.com/office/officeart/2005/8/layout/chart3"/>
    <dgm:cxn modelId="{4049D04E-B790-4D2B-92DA-9B32C6174351}" type="presParOf" srcId="{465D43B3-294E-4ADF-8BC0-6BFCBA93125D}" destId="{CE8FFC08-EFC4-42E4-9E92-4936F45178E4}" srcOrd="12" destOrd="0" presId="urn:microsoft.com/office/officeart/2005/8/layout/chart3"/>
    <dgm:cxn modelId="{1CBE2706-F99A-4776-834C-B0188A3C4845}" type="presParOf" srcId="{465D43B3-294E-4ADF-8BC0-6BFCBA93125D}" destId="{0125F1FB-80EA-4BFF-8F87-C57B6AB7C0CE}" srcOrd="13"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1AC36-5A50-4D97-81A3-D975CA246B06}">
      <dsp:nvSpPr>
        <dsp:cNvPr id="0" name=""/>
        <dsp:cNvSpPr/>
      </dsp:nvSpPr>
      <dsp:spPr>
        <a:xfrm>
          <a:off x="3291036" y="276399"/>
          <a:ext cx="4037838" cy="4037838"/>
        </a:xfrm>
        <a:prstGeom prst="pie">
          <a:avLst>
            <a:gd name="adj1" fmla="val 16200000"/>
            <a:gd name="adj2" fmla="val 19285716"/>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1B.1 and 1B.3</a:t>
          </a:r>
        </a:p>
      </dsp:txBody>
      <dsp:txXfrm>
        <a:off x="5349853" y="660955"/>
        <a:ext cx="1105598" cy="697007"/>
      </dsp:txXfrm>
    </dsp:sp>
    <dsp:sp modelId="{FAEC103C-5EA2-4EFE-83A4-6C7149178ADE}">
      <dsp:nvSpPr>
        <dsp:cNvPr id="0" name=""/>
        <dsp:cNvSpPr/>
      </dsp:nvSpPr>
      <dsp:spPr>
        <a:xfrm>
          <a:off x="3186725" y="492712"/>
          <a:ext cx="4037838" cy="4037838"/>
        </a:xfrm>
        <a:prstGeom prst="pie">
          <a:avLst>
            <a:gd name="adj1" fmla="val 19285716"/>
            <a:gd name="adj2" fmla="val 771428"/>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Preferred Name</a:t>
          </a:r>
        </a:p>
      </dsp:txBody>
      <dsp:txXfrm>
        <a:off x="5950721" y="1934797"/>
        <a:ext cx="1172895" cy="745077"/>
      </dsp:txXfrm>
    </dsp:sp>
    <dsp:sp modelId="{1E1732BE-1E1C-44E0-9D29-1F6BD9D99807}">
      <dsp:nvSpPr>
        <dsp:cNvPr id="0" name=""/>
        <dsp:cNvSpPr/>
      </dsp:nvSpPr>
      <dsp:spPr>
        <a:xfrm>
          <a:off x="3186725" y="492712"/>
          <a:ext cx="4037838" cy="4037838"/>
        </a:xfrm>
        <a:prstGeom prst="pie">
          <a:avLst>
            <a:gd name="adj1" fmla="val 771428"/>
            <a:gd name="adj2" fmla="val 3857143"/>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Access &amp; Mod Preg &amp; Parenting</a:t>
          </a:r>
        </a:p>
      </dsp:txBody>
      <dsp:txXfrm>
        <a:off x="5782478" y="2896187"/>
        <a:ext cx="1057529" cy="769112"/>
      </dsp:txXfrm>
    </dsp:sp>
    <dsp:sp modelId="{96F1D1ED-6A40-45B4-8A6D-8D5F45879CC0}">
      <dsp:nvSpPr>
        <dsp:cNvPr id="0" name=""/>
        <dsp:cNvSpPr/>
      </dsp:nvSpPr>
      <dsp:spPr>
        <a:xfrm>
          <a:off x="3186725" y="492712"/>
          <a:ext cx="4037838" cy="4037838"/>
        </a:xfrm>
        <a:prstGeom prst="pie">
          <a:avLst>
            <a:gd name="adj1" fmla="val 3857226"/>
            <a:gd name="adj2" fmla="val 6942858"/>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Individuals w. Disabilities</a:t>
          </a:r>
        </a:p>
      </dsp:txBody>
      <dsp:txXfrm>
        <a:off x="4664862" y="3665299"/>
        <a:ext cx="1081563" cy="769112"/>
      </dsp:txXfrm>
    </dsp:sp>
    <dsp:sp modelId="{8B1306FD-F7D7-49D9-952A-D4091F26F7A3}">
      <dsp:nvSpPr>
        <dsp:cNvPr id="0" name=""/>
        <dsp:cNvSpPr/>
      </dsp:nvSpPr>
      <dsp:spPr>
        <a:xfrm>
          <a:off x="3186725" y="492712"/>
          <a:ext cx="4037838" cy="4037838"/>
        </a:xfrm>
        <a:prstGeom prst="pie">
          <a:avLst>
            <a:gd name="adj1" fmla="val 6942858"/>
            <a:gd name="adj2" fmla="val 1002857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Respectful Workplace</a:t>
          </a:r>
        </a:p>
      </dsp:txBody>
      <dsp:txXfrm>
        <a:off x="3571281" y="2896187"/>
        <a:ext cx="1057529" cy="769112"/>
      </dsp:txXfrm>
    </dsp:sp>
    <dsp:sp modelId="{D88494AA-08EE-4E6F-846F-B329AC26B616}">
      <dsp:nvSpPr>
        <dsp:cNvPr id="0" name=""/>
        <dsp:cNvSpPr/>
      </dsp:nvSpPr>
      <dsp:spPr>
        <a:xfrm>
          <a:off x="3186725" y="492712"/>
          <a:ext cx="4037838" cy="4037838"/>
        </a:xfrm>
        <a:prstGeom prst="pie">
          <a:avLst>
            <a:gd name="adj1" fmla="val 10028574"/>
            <a:gd name="adj2" fmla="val 13114284"/>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Code of Conduct</a:t>
          </a:r>
        </a:p>
      </dsp:txBody>
      <dsp:txXfrm>
        <a:off x="3287671" y="1934797"/>
        <a:ext cx="1172895" cy="745077"/>
      </dsp:txXfrm>
    </dsp:sp>
    <dsp:sp modelId="{CE8FFC08-EFC4-42E4-9E92-4936F45178E4}">
      <dsp:nvSpPr>
        <dsp:cNvPr id="0" name=""/>
        <dsp:cNvSpPr/>
      </dsp:nvSpPr>
      <dsp:spPr>
        <a:xfrm>
          <a:off x="3186725" y="492712"/>
          <a:ext cx="4037838" cy="4037838"/>
        </a:xfrm>
        <a:prstGeom prst="pie">
          <a:avLst>
            <a:gd name="adj1" fmla="val 13114284"/>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Fraud &amp; Dishonest Acts</a:t>
          </a:r>
        </a:p>
      </dsp:txBody>
      <dsp:txXfrm>
        <a:off x="4061590" y="877268"/>
        <a:ext cx="1105598" cy="697007"/>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891C60-326C-FCE2-8468-7148E181CAD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3B9C354-7F20-F7A6-C4E7-ABCB03BAB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434D33-81CA-4064-BA54-FCB560D1E6BC}" type="datetimeFigureOut">
              <a:rPr lang="en-US" smtClean="0"/>
              <a:t>9/16/26</a:t>
            </a:fld>
            <a:endParaRPr lang="en-US"/>
          </a:p>
        </p:txBody>
      </p:sp>
      <p:sp>
        <p:nvSpPr>
          <p:cNvPr id="4" name="Footer Placeholder 3">
            <a:extLst>
              <a:ext uri="{FF2B5EF4-FFF2-40B4-BE49-F238E27FC236}">
                <a16:creationId xmlns:a16="http://schemas.microsoft.com/office/drawing/2014/main" id="{82C44F7F-7487-0032-B247-298BC1BB6DA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8D159CD-0CDA-298D-8143-09983F6D54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CA9964-A75B-4749-B9E2-F09B470E89BB}" type="slidenum">
              <a:rPr lang="en-US" smtClean="0"/>
              <a:t>‹#›</a:t>
            </a:fld>
            <a:endParaRPr lang="en-US"/>
          </a:p>
        </p:txBody>
      </p:sp>
    </p:spTree>
    <p:extLst>
      <p:ext uri="{BB962C8B-B14F-4D97-AF65-F5344CB8AC3E}">
        <p14:creationId xmlns:p14="http://schemas.microsoft.com/office/powerpoint/2010/main" val="3528731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4AF7CD-7510-42BA-BB86-43E243D1FC1F}" type="datetimeFigureOut">
              <a:rPr lang="en-US" smtClean="0"/>
              <a:t>9/16/26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B41DB6-8650-4E12-A430-5ACA871920E5}" type="slidenum">
              <a:rPr lang="en-US" smtClean="0"/>
              <a:t>‹#›</a:t>
            </a:fld>
            <a:endParaRPr lang="en-US"/>
          </a:p>
        </p:txBody>
      </p:sp>
    </p:spTree>
    <p:extLst>
      <p:ext uri="{BB962C8B-B14F-4D97-AF65-F5344CB8AC3E}">
        <p14:creationId xmlns:p14="http://schemas.microsoft.com/office/powerpoint/2010/main" val="1825943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1</a:t>
            </a:fld>
            <a:endParaRPr lang="en-US"/>
          </a:p>
        </p:txBody>
      </p:sp>
    </p:spTree>
    <p:extLst>
      <p:ext uri="{BB962C8B-B14F-4D97-AF65-F5344CB8AC3E}">
        <p14:creationId xmlns:p14="http://schemas.microsoft.com/office/powerpoint/2010/main" val="1756232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C90EF8-835C-4854-B7A1-BE6492EFBE09}" type="slidenum">
              <a:rPr lang="en-US" smtClean="0"/>
              <a:t>2</a:t>
            </a:fld>
            <a:endParaRPr lang="en-US"/>
          </a:p>
        </p:txBody>
      </p:sp>
    </p:spTree>
    <p:extLst>
      <p:ext uri="{BB962C8B-B14F-4D97-AF65-F5344CB8AC3E}">
        <p14:creationId xmlns:p14="http://schemas.microsoft.com/office/powerpoint/2010/main" val="1240084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C9AA-22D6-4229-BC98-E7F8511DF4CB}" type="slidenum">
              <a:rPr lang="en-US" smtClean="0"/>
              <a:t>3</a:t>
            </a:fld>
            <a:endParaRPr lang="en-US"/>
          </a:p>
        </p:txBody>
      </p:sp>
    </p:spTree>
    <p:extLst>
      <p:ext uri="{BB962C8B-B14F-4D97-AF65-F5344CB8AC3E}">
        <p14:creationId xmlns:p14="http://schemas.microsoft.com/office/powerpoint/2010/main" val="156401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dirty="0"/>
          </a:p>
        </p:txBody>
      </p:sp>
      <p:sp>
        <p:nvSpPr>
          <p:cNvPr id="4" name="Slide Number Placeholder 3"/>
          <p:cNvSpPr>
            <a:spLocks noGrp="1"/>
          </p:cNvSpPr>
          <p:nvPr>
            <p:ph type="sldNum" sz="quarter" idx="10"/>
          </p:nvPr>
        </p:nvSpPr>
        <p:spPr/>
        <p:txBody>
          <a:bodyPr/>
          <a:lstStyle/>
          <a:p>
            <a:pPr defTabSz="948507">
              <a:defRPr/>
            </a:pPr>
            <a:fld id="{2134507D-9D70-4723-A314-2B9D300FA705}" type="slidenum">
              <a:rPr lang="en-US">
                <a:solidFill>
                  <a:prstClr val="black"/>
                </a:solidFill>
                <a:latin typeface="Calibri" panose="020F0502020204030204"/>
              </a:rPr>
              <a:pPr defTabSz="948507">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1701736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3804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DCC9AA-22D6-4229-BC98-E7F8511DF4CB}" type="slidenum">
              <a:rPr lang="en-US" smtClean="0"/>
              <a:t>6</a:t>
            </a:fld>
            <a:endParaRPr lang="en-US"/>
          </a:p>
        </p:txBody>
      </p:sp>
    </p:spTree>
    <p:extLst>
      <p:ext uri="{BB962C8B-B14F-4D97-AF65-F5344CB8AC3E}">
        <p14:creationId xmlns:p14="http://schemas.microsoft.com/office/powerpoint/2010/main" val="3210653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7</a:t>
            </a:fld>
            <a:endParaRPr lang="en-US"/>
          </a:p>
        </p:txBody>
      </p:sp>
    </p:spTree>
    <p:extLst>
      <p:ext uri="{BB962C8B-B14F-4D97-AF65-F5344CB8AC3E}">
        <p14:creationId xmlns:p14="http://schemas.microsoft.com/office/powerpoint/2010/main" val="2492508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A883C-48D1-255B-6832-A80A49D07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5B7712-06CA-BFFD-E9A5-178C98BB0B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CA4A3C-7B2B-56C2-2C37-A55287A074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0F590B-20E4-6E49-F695-C479656AA227}"/>
              </a:ext>
            </a:extLst>
          </p:cNvPr>
          <p:cNvSpPr>
            <a:spLocks noGrp="1"/>
          </p:cNvSpPr>
          <p:nvPr>
            <p:ph type="sldNum" sz="quarter" idx="5"/>
          </p:nvPr>
        </p:nvSpPr>
        <p:spPr/>
        <p:txBody>
          <a:bodyPr/>
          <a:lstStyle/>
          <a:p>
            <a:fld id="{F8DCC9AA-22D6-4229-BC98-E7F8511DF4CB}" type="slidenum">
              <a:rPr lang="en-US" smtClean="0"/>
              <a:t>8</a:t>
            </a:fld>
            <a:endParaRPr lang="en-US"/>
          </a:p>
        </p:txBody>
      </p:sp>
    </p:spTree>
    <p:extLst>
      <p:ext uri="{BB962C8B-B14F-4D97-AF65-F5344CB8AC3E}">
        <p14:creationId xmlns:p14="http://schemas.microsoft.com/office/powerpoint/2010/main" val="2611239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DCC9AA-22D6-4229-BC98-E7F8511DF4CB}" type="slidenum">
              <a:rPr lang="en-US" smtClean="0"/>
              <a:t>9</a:t>
            </a:fld>
            <a:endParaRPr lang="en-US"/>
          </a:p>
        </p:txBody>
      </p:sp>
    </p:spTree>
    <p:extLst>
      <p:ext uri="{BB962C8B-B14F-4D97-AF65-F5344CB8AC3E}">
        <p14:creationId xmlns:p14="http://schemas.microsoft.com/office/powerpoint/2010/main" val="4133534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10</a:t>
            </a:fld>
            <a:endParaRPr lang="en-US"/>
          </a:p>
        </p:txBody>
      </p:sp>
    </p:spTree>
    <p:extLst>
      <p:ext uri="{BB962C8B-B14F-4D97-AF65-F5344CB8AC3E}">
        <p14:creationId xmlns:p14="http://schemas.microsoft.com/office/powerpoint/2010/main" val="4177100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82469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dirty="0"/>
          </a:p>
        </p:txBody>
      </p:sp>
    </p:spTree>
    <p:extLst>
      <p:ext uri="{BB962C8B-B14F-4D97-AF65-F5344CB8AC3E}">
        <p14:creationId xmlns:p14="http://schemas.microsoft.com/office/powerpoint/2010/main" val="12108610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C9AA-22D6-4229-BC98-E7F8511DF4CB}" type="slidenum">
              <a:rPr lang="en-US" smtClean="0"/>
              <a:t>14</a:t>
            </a:fld>
            <a:endParaRPr lang="en-US"/>
          </a:p>
        </p:txBody>
      </p:sp>
    </p:spTree>
    <p:extLst>
      <p:ext uri="{BB962C8B-B14F-4D97-AF65-F5344CB8AC3E}">
        <p14:creationId xmlns:p14="http://schemas.microsoft.com/office/powerpoint/2010/main" val="3996164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a:p>
        </p:txBody>
      </p:sp>
    </p:spTree>
    <p:extLst>
      <p:ext uri="{BB962C8B-B14F-4D97-AF65-F5344CB8AC3E}">
        <p14:creationId xmlns:p14="http://schemas.microsoft.com/office/powerpoint/2010/main" val="24170451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92698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F8DCC9AA-22D6-4229-BC98-E7F8511DF4CB}" type="slidenum">
              <a:rPr lang="en-US" smtClean="0"/>
              <a:t>17</a:t>
            </a:fld>
            <a:endParaRPr lang="en-US"/>
          </a:p>
        </p:txBody>
      </p:sp>
    </p:spTree>
    <p:extLst>
      <p:ext uri="{BB962C8B-B14F-4D97-AF65-F5344CB8AC3E}">
        <p14:creationId xmlns:p14="http://schemas.microsoft.com/office/powerpoint/2010/main" val="336607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48507">
              <a:buSzPct val="85000"/>
              <a:buFontTx/>
              <a:buNone/>
              <a:defRPr/>
            </a:pPr>
            <a:endParaRPr lang="en-US" altLang="en-US"/>
          </a:p>
        </p:txBody>
      </p:sp>
    </p:spTree>
    <p:extLst>
      <p:ext uri="{BB962C8B-B14F-4D97-AF65-F5344CB8AC3E}">
        <p14:creationId xmlns:p14="http://schemas.microsoft.com/office/powerpoint/2010/main" val="2829950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C9AA-22D6-4229-BC98-E7F8511DF4CB}" type="slidenum">
              <a:rPr lang="en-US" smtClean="0"/>
              <a:t>19</a:t>
            </a:fld>
            <a:endParaRPr lang="en-US"/>
          </a:p>
        </p:txBody>
      </p:sp>
    </p:spTree>
    <p:extLst>
      <p:ext uri="{BB962C8B-B14F-4D97-AF65-F5344CB8AC3E}">
        <p14:creationId xmlns:p14="http://schemas.microsoft.com/office/powerpoint/2010/main" val="2179998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buSzPct val="85000"/>
              <a:defRPr/>
            </a:pPr>
            <a:endParaRPr lang="en-US" altLang="en-US"/>
          </a:p>
        </p:txBody>
      </p:sp>
    </p:spTree>
    <p:extLst>
      <p:ext uri="{BB962C8B-B14F-4D97-AF65-F5344CB8AC3E}">
        <p14:creationId xmlns:p14="http://schemas.microsoft.com/office/powerpoint/2010/main" val="2089557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21</a:t>
            </a:fld>
            <a:endParaRPr lang="en-US"/>
          </a:p>
        </p:txBody>
      </p:sp>
    </p:spTree>
    <p:extLst>
      <p:ext uri="{BB962C8B-B14F-4D97-AF65-F5344CB8AC3E}">
        <p14:creationId xmlns:p14="http://schemas.microsoft.com/office/powerpoint/2010/main" val="3278489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22</a:t>
            </a:fld>
            <a:endParaRPr lang="en-US"/>
          </a:p>
        </p:txBody>
      </p:sp>
    </p:spTree>
    <p:extLst>
      <p:ext uri="{BB962C8B-B14F-4D97-AF65-F5344CB8AC3E}">
        <p14:creationId xmlns:p14="http://schemas.microsoft.com/office/powerpoint/2010/main" val="15192178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23</a:t>
            </a:fld>
            <a:endParaRPr lang="en-US"/>
          </a:p>
        </p:txBody>
      </p:sp>
    </p:spTree>
    <p:extLst>
      <p:ext uri="{BB962C8B-B14F-4D97-AF65-F5344CB8AC3E}">
        <p14:creationId xmlns:p14="http://schemas.microsoft.com/office/powerpoint/2010/main" val="2433867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743463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ltLang="en-US"/>
          </a:p>
        </p:txBody>
      </p:sp>
    </p:spTree>
    <p:extLst>
      <p:ext uri="{BB962C8B-B14F-4D97-AF65-F5344CB8AC3E}">
        <p14:creationId xmlns:p14="http://schemas.microsoft.com/office/powerpoint/2010/main" val="3118049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26</a:t>
            </a:fld>
            <a:endParaRPr lang="en-US"/>
          </a:p>
        </p:txBody>
      </p:sp>
    </p:spTree>
    <p:extLst>
      <p:ext uri="{BB962C8B-B14F-4D97-AF65-F5344CB8AC3E}">
        <p14:creationId xmlns:p14="http://schemas.microsoft.com/office/powerpoint/2010/main" val="34963411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27</a:t>
            </a:fld>
            <a:endParaRPr lang="en-US"/>
          </a:p>
        </p:txBody>
      </p:sp>
    </p:spTree>
    <p:extLst>
      <p:ext uri="{BB962C8B-B14F-4D97-AF65-F5344CB8AC3E}">
        <p14:creationId xmlns:p14="http://schemas.microsoft.com/office/powerpoint/2010/main" val="14702665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28</a:t>
            </a:fld>
            <a:endParaRPr lang="en-US"/>
          </a:p>
        </p:txBody>
      </p:sp>
    </p:spTree>
    <p:extLst>
      <p:ext uri="{BB962C8B-B14F-4D97-AF65-F5344CB8AC3E}">
        <p14:creationId xmlns:p14="http://schemas.microsoft.com/office/powerpoint/2010/main" val="20649617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29</a:t>
            </a:fld>
            <a:endParaRPr lang="en-US"/>
          </a:p>
        </p:txBody>
      </p:sp>
    </p:spTree>
    <p:extLst>
      <p:ext uri="{BB962C8B-B14F-4D97-AF65-F5344CB8AC3E}">
        <p14:creationId xmlns:p14="http://schemas.microsoft.com/office/powerpoint/2010/main" val="29735832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42184-C690-FB56-08E7-A44C714FA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2985BF-73B0-CF8C-FD7D-BA48E73BC8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95008-3F45-156A-47FD-1849E5F5FE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909038-B99B-9DE5-AEE4-DDB58B5B1703}"/>
              </a:ext>
            </a:extLst>
          </p:cNvPr>
          <p:cNvSpPr>
            <a:spLocks noGrp="1"/>
          </p:cNvSpPr>
          <p:nvPr>
            <p:ph type="sldNum" sz="quarter" idx="10"/>
          </p:nvPr>
        </p:nvSpPr>
        <p:spPr/>
        <p:txBody>
          <a:bodyPr/>
          <a:lstStyle/>
          <a:p>
            <a:fld id="{EB937F48-D485-49AB-BF6E-DE5EA95E8848}" type="slidenum">
              <a:rPr lang="en-US" smtClean="0"/>
              <a:t>30</a:t>
            </a:fld>
            <a:endParaRPr lang="en-US"/>
          </a:p>
        </p:txBody>
      </p:sp>
    </p:spTree>
    <p:extLst>
      <p:ext uri="{BB962C8B-B14F-4D97-AF65-F5344CB8AC3E}">
        <p14:creationId xmlns:p14="http://schemas.microsoft.com/office/powerpoint/2010/main" val="3610502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31</a:t>
            </a:fld>
            <a:endParaRPr lang="en-US"/>
          </a:p>
        </p:txBody>
      </p:sp>
    </p:spTree>
    <p:extLst>
      <p:ext uri="{BB962C8B-B14F-4D97-AF65-F5344CB8AC3E}">
        <p14:creationId xmlns:p14="http://schemas.microsoft.com/office/powerpoint/2010/main" val="40445764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C3607-B8BC-7638-5810-D465CA560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2BA77C-0B4B-EAFF-91A4-29E2ADBE2A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CE99E-5071-7899-340C-88027B3887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E92948-B089-0053-B15F-74B09258A8DC}"/>
              </a:ext>
            </a:extLst>
          </p:cNvPr>
          <p:cNvSpPr>
            <a:spLocks noGrp="1"/>
          </p:cNvSpPr>
          <p:nvPr>
            <p:ph type="sldNum" sz="quarter" idx="10"/>
          </p:nvPr>
        </p:nvSpPr>
        <p:spPr/>
        <p:txBody>
          <a:bodyPr/>
          <a:lstStyle/>
          <a:p>
            <a:fld id="{EB937F48-D485-49AB-BF6E-DE5EA95E8848}" type="slidenum">
              <a:rPr lang="en-US" smtClean="0"/>
              <a:t>32</a:t>
            </a:fld>
            <a:endParaRPr lang="en-US"/>
          </a:p>
        </p:txBody>
      </p:sp>
    </p:spTree>
    <p:extLst>
      <p:ext uri="{BB962C8B-B14F-4D97-AF65-F5344CB8AC3E}">
        <p14:creationId xmlns:p14="http://schemas.microsoft.com/office/powerpoint/2010/main" val="29450796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33</a:t>
            </a:fld>
            <a:endParaRPr lang="en-US"/>
          </a:p>
        </p:txBody>
      </p:sp>
    </p:spTree>
    <p:extLst>
      <p:ext uri="{BB962C8B-B14F-4D97-AF65-F5344CB8AC3E}">
        <p14:creationId xmlns:p14="http://schemas.microsoft.com/office/powerpoint/2010/main" val="27889463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34</a:t>
            </a:fld>
            <a:endParaRPr lang="en-US"/>
          </a:p>
        </p:txBody>
      </p:sp>
    </p:spTree>
    <p:extLst>
      <p:ext uri="{BB962C8B-B14F-4D97-AF65-F5344CB8AC3E}">
        <p14:creationId xmlns:p14="http://schemas.microsoft.com/office/powerpoint/2010/main" val="36524093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48507">
              <a:buSzPct val="85000"/>
              <a:buFontTx/>
              <a:buNone/>
              <a:defRPr/>
            </a:pPr>
            <a:endParaRPr lang="en-US" altLang="en-US"/>
          </a:p>
        </p:txBody>
      </p:sp>
    </p:spTree>
    <p:extLst>
      <p:ext uri="{BB962C8B-B14F-4D97-AF65-F5344CB8AC3E}">
        <p14:creationId xmlns:p14="http://schemas.microsoft.com/office/powerpoint/2010/main" val="16174139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36</a:t>
            </a:fld>
            <a:endParaRPr lang="en-US"/>
          </a:p>
        </p:txBody>
      </p:sp>
    </p:spTree>
    <p:extLst>
      <p:ext uri="{BB962C8B-B14F-4D97-AF65-F5344CB8AC3E}">
        <p14:creationId xmlns:p14="http://schemas.microsoft.com/office/powerpoint/2010/main" val="1352272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C9AA-22D6-4229-BC98-E7F8511DF4CB}" type="slidenum">
              <a:rPr lang="en-US" smtClean="0"/>
              <a:t>37</a:t>
            </a:fld>
            <a:endParaRPr lang="en-US"/>
          </a:p>
        </p:txBody>
      </p:sp>
    </p:spTree>
    <p:extLst>
      <p:ext uri="{BB962C8B-B14F-4D97-AF65-F5344CB8AC3E}">
        <p14:creationId xmlns:p14="http://schemas.microsoft.com/office/powerpoint/2010/main" val="42623425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489567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091754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21DBB-7EBE-F9D8-C6A3-2256335B5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1D0E3-D3A0-F0E8-64B8-9C9F06962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0FAE3D-462A-8F56-C762-C1D88FD9002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510470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629788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773654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796621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133596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56374-9BC3-84AC-D51A-7C321970E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68B3F-1485-A7FA-F23F-9197875A9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B09CD-DD19-AD28-DAAE-85612FDF5F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772BDE-810E-ED7D-C9DF-B0ECF5475AB8}"/>
              </a:ext>
            </a:extLst>
          </p:cNvPr>
          <p:cNvSpPr>
            <a:spLocks noGrp="1"/>
          </p:cNvSpPr>
          <p:nvPr>
            <p:ph type="sldNum" sz="quarter" idx="5"/>
          </p:nvPr>
        </p:nvSpPr>
        <p:spPr/>
        <p:txBody>
          <a:bodyPr/>
          <a:lstStyle/>
          <a:p>
            <a:fld id="{41FF0FD1-643B-450F-A8BB-15B50EF63312}" type="slidenum">
              <a:rPr lang="en-US" smtClean="0"/>
              <a:t>47</a:t>
            </a:fld>
            <a:endParaRPr lang="en-US"/>
          </a:p>
        </p:txBody>
      </p:sp>
    </p:spTree>
    <p:extLst>
      <p:ext uri="{BB962C8B-B14F-4D97-AF65-F5344CB8AC3E}">
        <p14:creationId xmlns:p14="http://schemas.microsoft.com/office/powerpoint/2010/main" val="3106034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C064E7-C48E-4997-9BE7-6B31B80C8274}" type="slidenum">
              <a:rPr lang="en-US" smtClean="0"/>
              <a:t>48</a:t>
            </a:fld>
            <a:endParaRPr lang="en-US"/>
          </a:p>
        </p:txBody>
      </p:sp>
      <p:sp>
        <p:nvSpPr>
          <p:cNvPr id="5" name="Date Placeholder 4">
            <a:extLst>
              <a:ext uri="{FF2B5EF4-FFF2-40B4-BE49-F238E27FC236}">
                <a16:creationId xmlns:a16="http://schemas.microsoft.com/office/drawing/2014/main" id="{848B44EC-995E-3028-A466-D377CC536883}"/>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5014365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EB937F48-D485-49AB-BF6E-DE5EA95E8848}" type="slidenum">
              <a:rPr lang="en-US" smtClean="0"/>
              <a:t>49</a:t>
            </a:fld>
            <a:endParaRPr lang="en-US"/>
          </a:p>
        </p:txBody>
      </p:sp>
    </p:spTree>
    <p:extLst>
      <p:ext uri="{BB962C8B-B14F-4D97-AF65-F5344CB8AC3E}">
        <p14:creationId xmlns:p14="http://schemas.microsoft.com/office/powerpoint/2010/main" val="17502054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EB937F48-D485-49AB-BF6E-DE5EA95E8848}" type="slidenum">
              <a:rPr lang="en-US" smtClean="0"/>
              <a:t>50</a:t>
            </a:fld>
            <a:endParaRPr lang="en-US"/>
          </a:p>
        </p:txBody>
      </p:sp>
    </p:spTree>
    <p:extLst>
      <p:ext uri="{BB962C8B-B14F-4D97-AF65-F5344CB8AC3E}">
        <p14:creationId xmlns:p14="http://schemas.microsoft.com/office/powerpoint/2010/main" val="4379702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5"/>
          </p:nvPr>
        </p:nvSpPr>
        <p:spPr/>
        <p:txBody>
          <a:bodyPr/>
          <a:lstStyle/>
          <a:p>
            <a:fld id="{EB937F48-D485-49AB-BF6E-DE5EA95E8848}" type="slidenum">
              <a:rPr lang="en-US" smtClean="0"/>
              <a:t>51</a:t>
            </a:fld>
            <a:endParaRPr lang="en-US"/>
          </a:p>
        </p:txBody>
      </p:sp>
    </p:spTree>
    <p:extLst>
      <p:ext uri="{BB962C8B-B14F-4D97-AF65-F5344CB8AC3E}">
        <p14:creationId xmlns:p14="http://schemas.microsoft.com/office/powerpoint/2010/main" val="22385726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52</a:t>
            </a:fld>
            <a:endParaRPr lang="en-US"/>
          </a:p>
        </p:txBody>
      </p:sp>
    </p:spTree>
    <p:extLst>
      <p:ext uri="{BB962C8B-B14F-4D97-AF65-F5344CB8AC3E}">
        <p14:creationId xmlns:p14="http://schemas.microsoft.com/office/powerpoint/2010/main" val="38024929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64D33-4CE5-BCC5-831D-CBDBC035C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01C4D-4EF7-936C-1540-7FED7B5BD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CB95F4-43AA-D305-93AC-726DE2A76A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47946B-2DAD-24D6-733E-AF9F478E14C1}"/>
              </a:ext>
            </a:extLst>
          </p:cNvPr>
          <p:cNvSpPr>
            <a:spLocks noGrp="1"/>
          </p:cNvSpPr>
          <p:nvPr>
            <p:ph type="sldNum" sz="quarter" idx="5"/>
          </p:nvPr>
        </p:nvSpPr>
        <p:spPr/>
        <p:txBody>
          <a:bodyPr/>
          <a:lstStyle/>
          <a:p>
            <a:fld id="{80B41DB6-8650-4E12-A430-5ACA871920E5}" type="slidenum">
              <a:rPr lang="en-US" smtClean="0"/>
              <a:t>53</a:t>
            </a:fld>
            <a:endParaRPr lang="en-US"/>
          </a:p>
        </p:txBody>
      </p:sp>
    </p:spTree>
    <p:extLst>
      <p:ext uri="{BB962C8B-B14F-4D97-AF65-F5344CB8AC3E}">
        <p14:creationId xmlns:p14="http://schemas.microsoft.com/office/powerpoint/2010/main" val="14337527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EB937F48-D485-49AB-BF6E-DE5EA95E8848}" type="slidenum">
              <a:rPr lang="en-US" smtClean="0"/>
              <a:t>54</a:t>
            </a:fld>
            <a:endParaRPr lang="en-US"/>
          </a:p>
        </p:txBody>
      </p:sp>
    </p:spTree>
    <p:extLst>
      <p:ext uri="{BB962C8B-B14F-4D97-AF65-F5344CB8AC3E}">
        <p14:creationId xmlns:p14="http://schemas.microsoft.com/office/powerpoint/2010/main" val="9114484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55</a:t>
            </a:fld>
            <a:endParaRPr lang="en-US"/>
          </a:p>
        </p:txBody>
      </p:sp>
      <p:sp>
        <p:nvSpPr>
          <p:cNvPr id="5" name="Date Placeholder 4">
            <a:extLst>
              <a:ext uri="{FF2B5EF4-FFF2-40B4-BE49-F238E27FC236}">
                <a16:creationId xmlns:a16="http://schemas.microsoft.com/office/drawing/2014/main" id="{C92E3647-9F0D-69B6-0281-D6C8C4EFDECB}"/>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26391826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AC03085-113D-4031-BEE6-D9A57953EDFC}" type="slidenum">
              <a:rPr lang="en-US" smtClean="0"/>
              <a:pPr>
                <a:defRPr/>
              </a:pPr>
              <a:t>56</a:t>
            </a:fld>
            <a:endParaRPr lang="en-US"/>
          </a:p>
        </p:txBody>
      </p:sp>
    </p:spTree>
    <p:extLst>
      <p:ext uri="{BB962C8B-B14F-4D97-AF65-F5344CB8AC3E}">
        <p14:creationId xmlns:p14="http://schemas.microsoft.com/office/powerpoint/2010/main" val="1534014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57</a:t>
            </a:fld>
            <a:endParaRPr lang="en-US"/>
          </a:p>
        </p:txBody>
      </p:sp>
    </p:spTree>
    <p:extLst>
      <p:ext uri="{BB962C8B-B14F-4D97-AF65-F5344CB8AC3E}">
        <p14:creationId xmlns:p14="http://schemas.microsoft.com/office/powerpoint/2010/main" val="426913781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58</a:t>
            </a:fld>
            <a:endParaRPr lang="en-US"/>
          </a:p>
        </p:txBody>
      </p:sp>
    </p:spTree>
    <p:extLst>
      <p:ext uri="{BB962C8B-B14F-4D97-AF65-F5344CB8AC3E}">
        <p14:creationId xmlns:p14="http://schemas.microsoft.com/office/powerpoint/2010/main" val="26884500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59</a:t>
            </a:fld>
            <a:endParaRPr lang="en-US"/>
          </a:p>
        </p:txBody>
      </p:sp>
    </p:spTree>
    <p:extLst>
      <p:ext uri="{BB962C8B-B14F-4D97-AF65-F5344CB8AC3E}">
        <p14:creationId xmlns:p14="http://schemas.microsoft.com/office/powerpoint/2010/main" val="42760670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60</a:t>
            </a:fld>
            <a:endParaRPr lang="en-US"/>
          </a:p>
        </p:txBody>
      </p:sp>
    </p:spTree>
    <p:extLst>
      <p:ext uri="{BB962C8B-B14F-4D97-AF65-F5344CB8AC3E}">
        <p14:creationId xmlns:p14="http://schemas.microsoft.com/office/powerpoint/2010/main" val="33458426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61</a:t>
            </a:fld>
            <a:endParaRPr lang="en-US"/>
          </a:p>
        </p:txBody>
      </p:sp>
    </p:spTree>
    <p:extLst>
      <p:ext uri="{BB962C8B-B14F-4D97-AF65-F5344CB8AC3E}">
        <p14:creationId xmlns:p14="http://schemas.microsoft.com/office/powerpoint/2010/main" val="36140607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62</a:t>
            </a:fld>
            <a:endParaRPr lang="en-US"/>
          </a:p>
        </p:txBody>
      </p:sp>
    </p:spTree>
    <p:extLst>
      <p:ext uri="{BB962C8B-B14F-4D97-AF65-F5344CB8AC3E}">
        <p14:creationId xmlns:p14="http://schemas.microsoft.com/office/powerpoint/2010/main" val="38488809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63</a:t>
            </a:fld>
            <a:endParaRPr lang="en-US"/>
          </a:p>
        </p:txBody>
      </p:sp>
    </p:spTree>
    <p:extLst>
      <p:ext uri="{BB962C8B-B14F-4D97-AF65-F5344CB8AC3E}">
        <p14:creationId xmlns:p14="http://schemas.microsoft.com/office/powerpoint/2010/main" val="1418742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64</a:t>
            </a:fld>
            <a:endParaRPr lang="en-US"/>
          </a:p>
        </p:txBody>
      </p:sp>
    </p:spTree>
    <p:extLst>
      <p:ext uri="{BB962C8B-B14F-4D97-AF65-F5344CB8AC3E}">
        <p14:creationId xmlns:p14="http://schemas.microsoft.com/office/powerpoint/2010/main" val="362304051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E5564-0FF9-E69E-DCC8-0FD0C6FBBC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94A2FA-FE71-6A07-9A51-6B66C0D1CE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D3C4D-4854-C7B5-5B00-8B9B63A770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DD67B8-0A36-D84E-39DE-F921FE256173}"/>
              </a:ext>
            </a:extLst>
          </p:cNvPr>
          <p:cNvSpPr>
            <a:spLocks noGrp="1"/>
          </p:cNvSpPr>
          <p:nvPr>
            <p:ph type="sldNum" sz="quarter" idx="5"/>
          </p:nvPr>
        </p:nvSpPr>
        <p:spPr/>
        <p:txBody>
          <a:bodyPr/>
          <a:lstStyle/>
          <a:p>
            <a:fld id="{80B41DB6-8650-4E12-A430-5ACA871920E5}" type="slidenum">
              <a:rPr lang="en-US" smtClean="0"/>
              <a:t>65</a:t>
            </a:fld>
            <a:endParaRPr lang="en-US"/>
          </a:p>
        </p:txBody>
      </p:sp>
    </p:spTree>
    <p:extLst>
      <p:ext uri="{BB962C8B-B14F-4D97-AF65-F5344CB8AC3E}">
        <p14:creationId xmlns:p14="http://schemas.microsoft.com/office/powerpoint/2010/main" val="23588983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auto"/>
            <a:endParaRPr lang="en-US"/>
          </a:p>
        </p:txBody>
      </p:sp>
      <p:sp>
        <p:nvSpPr>
          <p:cNvPr id="4" name="Slide Number Placeholder 3"/>
          <p:cNvSpPr>
            <a:spLocks noGrp="1"/>
          </p:cNvSpPr>
          <p:nvPr>
            <p:ph type="sldNum" sz="quarter" idx="5"/>
          </p:nvPr>
        </p:nvSpPr>
        <p:spPr/>
        <p:txBody>
          <a:bodyPr/>
          <a:lstStyle/>
          <a:p>
            <a:fld id="{F8DCC9AA-22D6-4229-BC98-E7F8511DF4CB}" type="slidenum">
              <a:rPr lang="en-US" smtClean="0"/>
              <a:t>66</a:t>
            </a:fld>
            <a:endParaRPr lang="en-US"/>
          </a:p>
        </p:txBody>
      </p:sp>
    </p:spTree>
    <p:extLst>
      <p:ext uri="{BB962C8B-B14F-4D97-AF65-F5344CB8AC3E}">
        <p14:creationId xmlns:p14="http://schemas.microsoft.com/office/powerpoint/2010/main" val="22967473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67</a:t>
            </a:fld>
            <a:endParaRPr lang="en-US"/>
          </a:p>
        </p:txBody>
      </p:sp>
    </p:spTree>
    <p:extLst>
      <p:ext uri="{BB962C8B-B14F-4D97-AF65-F5344CB8AC3E}">
        <p14:creationId xmlns:p14="http://schemas.microsoft.com/office/powerpoint/2010/main" val="31494558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8DCC9AA-22D6-4229-BC98-E7F8511DF4CB}" type="slidenum">
              <a:rPr lang="en-US" smtClean="0"/>
              <a:t>68</a:t>
            </a:fld>
            <a:endParaRPr lang="en-US"/>
          </a:p>
        </p:txBody>
      </p:sp>
    </p:spTree>
    <p:extLst>
      <p:ext uri="{BB962C8B-B14F-4D97-AF65-F5344CB8AC3E}">
        <p14:creationId xmlns:p14="http://schemas.microsoft.com/office/powerpoint/2010/main" val="7437459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69</a:t>
            </a:fld>
            <a:endParaRPr lang="en-US"/>
          </a:p>
        </p:txBody>
      </p:sp>
    </p:spTree>
    <p:extLst>
      <p:ext uri="{BB962C8B-B14F-4D97-AF65-F5344CB8AC3E}">
        <p14:creationId xmlns:p14="http://schemas.microsoft.com/office/powerpoint/2010/main" val="261837011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70</a:t>
            </a:fld>
            <a:endParaRPr lang="en-US"/>
          </a:p>
        </p:txBody>
      </p:sp>
    </p:spTree>
    <p:extLst>
      <p:ext uri="{BB962C8B-B14F-4D97-AF65-F5344CB8AC3E}">
        <p14:creationId xmlns:p14="http://schemas.microsoft.com/office/powerpoint/2010/main" val="30615577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9FCA9-F8F7-A060-12E7-17B470EFA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5ADF05-DC07-AB9A-E1EB-87F3ED0AB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D95889-DAC3-2192-CFA8-BC38C2C205F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97722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a:p>
        </p:txBody>
      </p:sp>
    </p:spTree>
    <p:extLst>
      <p:ext uri="{BB962C8B-B14F-4D97-AF65-F5344CB8AC3E}">
        <p14:creationId xmlns:p14="http://schemas.microsoft.com/office/powerpoint/2010/main" val="368020881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a:p>
        </p:txBody>
      </p:sp>
    </p:spTree>
    <p:extLst>
      <p:ext uri="{BB962C8B-B14F-4D97-AF65-F5344CB8AC3E}">
        <p14:creationId xmlns:p14="http://schemas.microsoft.com/office/powerpoint/2010/main" val="3617593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1C90EF8-835C-4854-B7A1-BE6492EFBE09}" type="slidenum">
              <a:rPr lang="en-US" smtClean="0"/>
              <a:t>76</a:t>
            </a:fld>
            <a:endParaRPr lang="en-US"/>
          </a:p>
        </p:txBody>
      </p:sp>
    </p:spTree>
    <p:extLst>
      <p:ext uri="{BB962C8B-B14F-4D97-AF65-F5344CB8AC3E}">
        <p14:creationId xmlns:p14="http://schemas.microsoft.com/office/powerpoint/2010/main" val="42482780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20988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78</a:t>
            </a:fld>
            <a:endParaRPr lang="en-US"/>
          </a:p>
        </p:txBody>
      </p:sp>
    </p:spTree>
    <p:extLst>
      <p:ext uri="{BB962C8B-B14F-4D97-AF65-F5344CB8AC3E}">
        <p14:creationId xmlns:p14="http://schemas.microsoft.com/office/powerpoint/2010/main" val="24436897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B41DB6-8650-4E12-A430-5ACA871920E5}" type="slidenum">
              <a:rPr lang="en-US" smtClean="0"/>
              <a:t>80</a:t>
            </a:fld>
            <a:endParaRPr lang="en-US"/>
          </a:p>
        </p:txBody>
      </p:sp>
    </p:spTree>
    <p:extLst>
      <p:ext uri="{BB962C8B-B14F-4D97-AF65-F5344CB8AC3E}">
        <p14:creationId xmlns:p14="http://schemas.microsoft.com/office/powerpoint/2010/main" val="11944765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788071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150332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83</a:t>
            </a:fld>
            <a:endParaRPr lang="en-US"/>
          </a:p>
        </p:txBody>
      </p:sp>
    </p:spTree>
    <p:extLst>
      <p:ext uri="{BB962C8B-B14F-4D97-AF65-F5344CB8AC3E}">
        <p14:creationId xmlns:p14="http://schemas.microsoft.com/office/powerpoint/2010/main" val="222026584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37F48-D485-49AB-BF6E-DE5EA95E8848}" type="slidenum">
              <a:rPr lang="en-US" smtClean="0"/>
              <a:t>84</a:t>
            </a:fld>
            <a:endParaRPr lang="en-US"/>
          </a:p>
        </p:txBody>
      </p:sp>
    </p:spTree>
    <p:extLst>
      <p:ext uri="{BB962C8B-B14F-4D97-AF65-F5344CB8AC3E}">
        <p14:creationId xmlns:p14="http://schemas.microsoft.com/office/powerpoint/2010/main" val="5916713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86</a:t>
            </a:fld>
            <a:endParaRPr lang="en-US"/>
          </a:p>
        </p:txBody>
      </p:sp>
    </p:spTree>
    <p:extLst>
      <p:ext uri="{BB962C8B-B14F-4D97-AF65-F5344CB8AC3E}">
        <p14:creationId xmlns:p14="http://schemas.microsoft.com/office/powerpoint/2010/main" val="245132078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87</a:t>
            </a:fld>
            <a:endParaRPr lang="en-US"/>
          </a:p>
        </p:txBody>
      </p:sp>
    </p:spTree>
    <p:extLst>
      <p:ext uri="{BB962C8B-B14F-4D97-AF65-F5344CB8AC3E}">
        <p14:creationId xmlns:p14="http://schemas.microsoft.com/office/powerpoint/2010/main" val="141911603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106</a:t>
            </a:fld>
            <a:endParaRPr lang="en-US" dirty="0"/>
          </a:p>
        </p:txBody>
      </p:sp>
    </p:spTree>
    <p:extLst>
      <p:ext uri="{BB962C8B-B14F-4D97-AF65-F5344CB8AC3E}">
        <p14:creationId xmlns:p14="http://schemas.microsoft.com/office/powerpoint/2010/main" val="21326491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107</a:t>
            </a:fld>
            <a:endParaRPr lang="en-US" dirty="0"/>
          </a:p>
        </p:txBody>
      </p:sp>
    </p:spTree>
    <p:extLst>
      <p:ext uri="{BB962C8B-B14F-4D97-AF65-F5344CB8AC3E}">
        <p14:creationId xmlns:p14="http://schemas.microsoft.com/office/powerpoint/2010/main" val="168321453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108</a:t>
            </a:fld>
            <a:endParaRPr lang="en-US" dirty="0"/>
          </a:p>
        </p:txBody>
      </p:sp>
    </p:spTree>
    <p:extLst>
      <p:ext uri="{BB962C8B-B14F-4D97-AF65-F5344CB8AC3E}">
        <p14:creationId xmlns:p14="http://schemas.microsoft.com/office/powerpoint/2010/main" val="3771000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109</a:t>
            </a:fld>
            <a:endParaRPr lang="en-US" dirty="0"/>
          </a:p>
        </p:txBody>
      </p:sp>
    </p:spTree>
    <p:extLst>
      <p:ext uri="{BB962C8B-B14F-4D97-AF65-F5344CB8AC3E}">
        <p14:creationId xmlns:p14="http://schemas.microsoft.com/office/powerpoint/2010/main" val="22331748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110</a:t>
            </a:fld>
            <a:endParaRPr lang="en-US" dirty="0"/>
          </a:p>
        </p:txBody>
      </p:sp>
    </p:spTree>
    <p:extLst>
      <p:ext uri="{BB962C8B-B14F-4D97-AF65-F5344CB8AC3E}">
        <p14:creationId xmlns:p14="http://schemas.microsoft.com/office/powerpoint/2010/main" val="492296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111</a:t>
            </a:fld>
            <a:endParaRPr lang="en-US" dirty="0"/>
          </a:p>
        </p:txBody>
      </p:sp>
    </p:spTree>
    <p:extLst>
      <p:ext uri="{BB962C8B-B14F-4D97-AF65-F5344CB8AC3E}">
        <p14:creationId xmlns:p14="http://schemas.microsoft.com/office/powerpoint/2010/main" val="225855515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112</a:t>
            </a:fld>
            <a:endParaRPr lang="en-US" dirty="0"/>
          </a:p>
        </p:txBody>
      </p:sp>
    </p:spTree>
    <p:extLst>
      <p:ext uri="{BB962C8B-B14F-4D97-AF65-F5344CB8AC3E}">
        <p14:creationId xmlns:p14="http://schemas.microsoft.com/office/powerpoint/2010/main" val="19337763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113</a:t>
            </a:fld>
            <a:endParaRPr lang="en-US" dirty="0"/>
          </a:p>
        </p:txBody>
      </p:sp>
    </p:spTree>
    <p:extLst>
      <p:ext uri="{BB962C8B-B14F-4D97-AF65-F5344CB8AC3E}">
        <p14:creationId xmlns:p14="http://schemas.microsoft.com/office/powerpoint/2010/main" val="140924830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114</a:t>
            </a:fld>
            <a:endParaRPr lang="en-US" dirty="0"/>
          </a:p>
        </p:txBody>
      </p:sp>
    </p:spTree>
    <p:extLst>
      <p:ext uri="{BB962C8B-B14F-4D97-AF65-F5344CB8AC3E}">
        <p14:creationId xmlns:p14="http://schemas.microsoft.com/office/powerpoint/2010/main" val="41539708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115</a:t>
            </a:fld>
            <a:endParaRPr lang="en-US" dirty="0"/>
          </a:p>
        </p:txBody>
      </p:sp>
    </p:spTree>
    <p:extLst>
      <p:ext uri="{BB962C8B-B14F-4D97-AF65-F5344CB8AC3E}">
        <p14:creationId xmlns:p14="http://schemas.microsoft.com/office/powerpoint/2010/main" val="2341516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116</a:t>
            </a:fld>
            <a:endParaRPr lang="en-US" dirty="0"/>
          </a:p>
        </p:txBody>
      </p:sp>
    </p:spTree>
    <p:extLst>
      <p:ext uri="{BB962C8B-B14F-4D97-AF65-F5344CB8AC3E}">
        <p14:creationId xmlns:p14="http://schemas.microsoft.com/office/powerpoint/2010/main" val="303990125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117</a:t>
            </a:fld>
            <a:endParaRPr lang="en-US" dirty="0"/>
          </a:p>
        </p:txBody>
      </p:sp>
    </p:spTree>
    <p:extLst>
      <p:ext uri="{BB962C8B-B14F-4D97-AF65-F5344CB8AC3E}">
        <p14:creationId xmlns:p14="http://schemas.microsoft.com/office/powerpoint/2010/main" val="65321271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118</a:t>
            </a:fld>
            <a:endParaRPr lang="en-US" dirty="0"/>
          </a:p>
        </p:txBody>
      </p:sp>
    </p:spTree>
    <p:extLst>
      <p:ext uri="{BB962C8B-B14F-4D97-AF65-F5344CB8AC3E}">
        <p14:creationId xmlns:p14="http://schemas.microsoft.com/office/powerpoint/2010/main" val="37403284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119</a:t>
            </a:fld>
            <a:endParaRPr lang="en-US" dirty="0"/>
          </a:p>
        </p:txBody>
      </p:sp>
    </p:spTree>
    <p:extLst>
      <p:ext uri="{BB962C8B-B14F-4D97-AF65-F5344CB8AC3E}">
        <p14:creationId xmlns:p14="http://schemas.microsoft.com/office/powerpoint/2010/main" val="136595798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120</a:t>
            </a:fld>
            <a:endParaRPr lang="en-US" dirty="0"/>
          </a:p>
        </p:txBody>
      </p:sp>
    </p:spTree>
    <p:extLst>
      <p:ext uri="{BB962C8B-B14F-4D97-AF65-F5344CB8AC3E}">
        <p14:creationId xmlns:p14="http://schemas.microsoft.com/office/powerpoint/2010/main" val="345133458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121</a:t>
            </a:fld>
            <a:endParaRPr lang="en-US" dirty="0"/>
          </a:p>
        </p:txBody>
      </p:sp>
    </p:spTree>
    <p:extLst>
      <p:ext uri="{BB962C8B-B14F-4D97-AF65-F5344CB8AC3E}">
        <p14:creationId xmlns:p14="http://schemas.microsoft.com/office/powerpoint/2010/main" val="302658864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122</a:t>
            </a:fld>
            <a:endParaRPr lang="en-US" dirty="0"/>
          </a:p>
        </p:txBody>
      </p:sp>
    </p:spTree>
    <p:extLst>
      <p:ext uri="{BB962C8B-B14F-4D97-AF65-F5344CB8AC3E}">
        <p14:creationId xmlns:p14="http://schemas.microsoft.com/office/powerpoint/2010/main" val="32426421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123</a:t>
            </a:fld>
            <a:endParaRPr lang="en-US" dirty="0"/>
          </a:p>
        </p:txBody>
      </p:sp>
    </p:spTree>
    <p:extLst>
      <p:ext uri="{BB962C8B-B14F-4D97-AF65-F5344CB8AC3E}">
        <p14:creationId xmlns:p14="http://schemas.microsoft.com/office/powerpoint/2010/main" val="148116419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124</a:t>
            </a:fld>
            <a:endParaRPr lang="en-US" dirty="0"/>
          </a:p>
        </p:txBody>
      </p:sp>
    </p:spTree>
    <p:extLst>
      <p:ext uri="{BB962C8B-B14F-4D97-AF65-F5344CB8AC3E}">
        <p14:creationId xmlns:p14="http://schemas.microsoft.com/office/powerpoint/2010/main" val="15336116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125</a:t>
            </a:fld>
            <a:endParaRPr lang="en-US" dirty="0"/>
          </a:p>
        </p:txBody>
      </p:sp>
    </p:spTree>
    <p:extLst>
      <p:ext uri="{BB962C8B-B14F-4D97-AF65-F5344CB8AC3E}">
        <p14:creationId xmlns:p14="http://schemas.microsoft.com/office/powerpoint/2010/main" val="98568714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126</a:t>
            </a:fld>
            <a:endParaRPr lang="en-US" dirty="0"/>
          </a:p>
        </p:txBody>
      </p:sp>
    </p:spTree>
    <p:extLst>
      <p:ext uri="{BB962C8B-B14F-4D97-AF65-F5344CB8AC3E}">
        <p14:creationId xmlns:p14="http://schemas.microsoft.com/office/powerpoint/2010/main" val="424124530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127</a:t>
            </a:fld>
            <a:endParaRPr lang="en-US" dirty="0"/>
          </a:p>
        </p:txBody>
      </p:sp>
    </p:spTree>
    <p:extLst>
      <p:ext uri="{BB962C8B-B14F-4D97-AF65-F5344CB8AC3E}">
        <p14:creationId xmlns:p14="http://schemas.microsoft.com/office/powerpoint/2010/main" val="21172008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37F48-D485-49AB-BF6E-DE5EA95E8848}" type="slidenum">
              <a:rPr lang="en-US" smtClean="0"/>
              <a:t>128</a:t>
            </a:fld>
            <a:endParaRPr lang="en-US" dirty="0"/>
          </a:p>
        </p:txBody>
      </p:sp>
    </p:spTree>
    <p:extLst>
      <p:ext uri="{BB962C8B-B14F-4D97-AF65-F5344CB8AC3E}">
        <p14:creationId xmlns:p14="http://schemas.microsoft.com/office/powerpoint/2010/main" val="229308421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B41DB6-8650-4E12-A430-5ACA871920E5}" type="slidenum">
              <a:rPr lang="en-US" smtClean="0"/>
              <a:t>134</a:t>
            </a:fld>
            <a:endParaRPr lang="en-US"/>
          </a:p>
        </p:txBody>
      </p:sp>
    </p:spTree>
    <p:extLst>
      <p:ext uri="{BB962C8B-B14F-4D97-AF65-F5344CB8AC3E}">
        <p14:creationId xmlns:p14="http://schemas.microsoft.com/office/powerpoint/2010/main" val="2437718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1C6DB31-0A8F-3189-E999-AB2A745EAC0D}"/>
              </a:ext>
            </a:extLst>
          </p:cNvPr>
          <p:cNvSpPr>
            <a:spLocks noGrp="1"/>
          </p:cNvSpPr>
          <p:nvPr>
            <p:ph type="ctrTitle" hasCustomPrompt="1"/>
          </p:nvPr>
        </p:nvSpPr>
        <p:spPr>
          <a:xfrm>
            <a:off x="3927552" y="1998522"/>
            <a:ext cx="7796690" cy="1724297"/>
          </a:xfrm>
          <a:prstGeom prst="rect">
            <a:avLst/>
          </a:prstGeom>
        </p:spPr>
        <p:txBody>
          <a:bodyPr anchor="b">
            <a:normAutofit/>
          </a:bodyPr>
          <a:lstStyle>
            <a:lvl1pPr algn="l">
              <a:defRPr sz="4400" b="1" cap="none" baseline="0">
                <a:solidFill>
                  <a:schemeClr val="tx2"/>
                </a:solidFill>
                <a:latin typeface="+mn-lt"/>
                <a:ea typeface="Cambria" charset="0"/>
                <a:cs typeface="DokChampa" panose="020B0502040204020203" pitchFamily="34" charset="-34"/>
              </a:defRPr>
            </a:lvl1pPr>
          </a:lstStyle>
          <a:p>
            <a:r>
              <a:rPr lang="en-US"/>
              <a:t>Click to edit presentation title</a:t>
            </a:r>
          </a:p>
        </p:txBody>
      </p:sp>
      <p:sp>
        <p:nvSpPr>
          <p:cNvPr id="8" name="Subtitle 2">
            <a:extLst>
              <a:ext uri="{FF2B5EF4-FFF2-40B4-BE49-F238E27FC236}">
                <a16:creationId xmlns:a16="http://schemas.microsoft.com/office/drawing/2014/main" id="{7D003AB2-0822-0240-0618-78300846F821}"/>
              </a:ext>
            </a:extLst>
          </p:cNvPr>
          <p:cNvSpPr>
            <a:spLocks noGrp="1"/>
          </p:cNvSpPr>
          <p:nvPr>
            <p:ph type="subTitle" idx="1" hasCustomPrompt="1"/>
          </p:nvPr>
        </p:nvSpPr>
        <p:spPr>
          <a:xfrm>
            <a:off x="3927551" y="4074269"/>
            <a:ext cx="7796692" cy="294203"/>
          </a:xfrm>
        </p:spPr>
        <p:txBody>
          <a:bodyPr>
            <a:noAutofit/>
          </a:bodyPr>
          <a:lstStyle>
            <a:lvl1pPr marL="0" indent="0" algn="l">
              <a:buNone/>
              <a:defRPr sz="2800" b="1">
                <a:solidFill>
                  <a:schemeClr val="accent1"/>
                </a:solidFill>
                <a:latin typeface="+mj-lt"/>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subtitle</a:t>
            </a:r>
          </a:p>
        </p:txBody>
      </p:sp>
      <p:sp>
        <p:nvSpPr>
          <p:cNvPr id="11" name="Text Placeholder 9">
            <a:extLst>
              <a:ext uri="{FF2B5EF4-FFF2-40B4-BE49-F238E27FC236}">
                <a16:creationId xmlns:a16="http://schemas.microsoft.com/office/drawing/2014/main" id="{57CB72D2-4A6F-E184-EBAA-692DE1E9947B}"/>
              </a:ext>
            </a:extLst>
          </p:cNvPr>
          <p:cNvSpPr>
            <a:spLocks noGrp="1"/>
          </p:cNvSpPr>
          <p:nvPr>
            <p:ph type="body" sz="quarter" idx="13" hasCustomPrompt="1"/>
          </p:nvPr>
        </p:nvSpPr>
        <p:spPr>
          <a:xfrm>
            <a:off x="3928612" y="4860530"/>
            <a:ext cx="7795715" cy="281257"/>
          </a:xfrm>
          <a:prstGeom prst="rect">
            <a:avLst/>
          </a:prstGeom>
        </p:spPr>
        <p:txBody>
          <a:bodyPr>
            <a:noAutofit/>
          </a:bodyPr>
          <a:lstStyle>
            <a:lvl1pPr marL="0" indent="0" algn="l">
              <a:buNone/>
              <a:defRPr sz="2000" b="1">
                <a:solidFill>
                  <a:schemeClr val="tx2"/>
                </a:solidFill>
              </a:defRPr>
            </a:lvl1pPr>
          </a:lstStyle>
          <a:p>
            <a:pPr lvl="0"/>
            <a:r>
              <a:rPr lang="en-US"/>
              <a:t>Click to edit DEPARMENT NAME</a:t>
            </a:r>
          </a:p>
        </p:txBody>
      </p:sp>
      <p:sp>
        <p:nvSpPr>
          <p:cNvPr id="15" name="Text Placeholder 14">
            <a:extLst>
              <a:ext uri="{FF2B5EF4-FFF2-40B4-BE49-F238E27FC236}">
                <a16:creationId xmlns:a16="http://schemas.microsoft.com/office/drawing/2014/main" id="{4E76748A-07B3-42A4-A1A1-A983F80AD51F}"/>
              </a:ext>
            </a:extLst>
          </p:cNvPr>
          <p:cNvSpPr>
            <a:spLocks noGrp="1"/>
          </p:cNvSpPr>
          <p:nvPr>
            <p:ph type="body" sz="quarter" idx="15" hasCustomPrompt="1"/>
          </p:nvPr>
        </p:nvSpPr>
        <p:spPr>
          <a:xfrm>
            <a:off x="3927475" y="5177086"/>
            <a:ext cx="7795715" cy="294202"/>
          </a:xfrm>
        </p:spPr>
        <p:txBody>
          <a:bodyPr>
            <a:noAutofit/>
          </a:bodyPr>
          <a:lstStyle>
            <a:lvl1pPr marL="0" indent="0">
              <a:buNone/>
              <a:defRPr lang="en-US" sz="1800" i="1" dirty="0"/>
            </a:lvl1p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lang="en-US"/>
              <a:t>Click to edit Date</a:t>
            </a:r>
          </a:p>
        </p:txBody>
      </p:sp>
      <p:sp>
        <p:nvSpPr>
          <p:cNvPr id="17" name="Picture Placeholder 16">
            <a:extLst>
              <a:ext uri="{FF2B5EF4-FFF2-40B4-BE49-F238E27FC236}">
                <a16:creationId xmlns:a16="http://schemas.microsoft.com/office/drawing/2014/main" id="{BCD86D16-4920-A31D-E8B6-511E2BFBEBF7}"/>
              </a:ext>
            </a:extLst>
          </p:cNvPr>
          <p:cNvSpPr>
            <a:spLocks noGrp="1"/>
          </p:cNvSpPr>
          <p:nvPr>
            <p:ph type="pic" sz="quarter" idx="16"/>
          </p:nvPr>
        </p:nvSpPr>
        <p:spPr>
          <a:xfrm>
            <a:off x="471195" y="-13632"/>
            <a:ext cx="3152776" cy="5974722"/>
          </a:xfrm>
        </p:spPr>
        <p:txBody>
          <a:bodyPr/>
          <a:lstStyle>
            <a:lvl1pPr marL="0" indent="0">
              <a:buNone/>
              <a:defRPr/>
            </a:lvl1pPr>
          </a:lstStyle>
          <a:p>
            <a:r>
              <a:rPr lang="en-US"/>
              <a:t>Click icon to add picture</a:t>
            </a:r>
          </a:p>
        </p:txBody>
      </p:sp>
      <p:sp>
        <p:nvSpPr>
          <p:cNvPr id="21" name="Text Placeholder 20">
            <a:extLst>
              <a:ext uri="{FF2B5EF4-FFF2-40B4-BE49-F238E27FC236}">
                <a16:creationId xmlns:a16="http://schemas.microsoft.com/office/drawing/2014/main" id="{D11A8111-EF09-D40E-3A23-157EF7392C86}"/>
              </a:ext>
            </a:extLst>
          </p:cNvPr>
          <p:cNvSpPr>
            <a:spLocks noGrp="1"/>
          </p:cNvSpPr>
          <p:nvPr>
            <p:ph type="body" sz="quarter" idx="17"/>
          </p:nvPr>
        </p:nvSpPr>
        <p:spPr>
          <a:xfrm>
            <a:off x="471488" y="6154738"/>
            <a:ext cx="3152775" cy="430212"/>
          </a:xfrm>
        </p:spPr>
        <p:txBody>
          <a:bodyPr>
            <a:normAutofit/>
          </a:bodyPr>
          <a:lstStyle>
            <a:lvl1pPr marL="0" indent="0" algn="ctr">
              <a:buNone/>
              <a:defRPr sz="1400" b="1"/>
            </a:lvl1pPr>
          </a:lstStyle>
          <a:p>
            <a:pPr lvl="0"/>
            <a:r>
              <a:rPr lang="en-US"/>
              <a:t>Click to edit Master text styles</a:t>
            </a:r>
          </a:p>
        </p:txBody>
      </p:sp>
      <p:cxnSp>
        <p:nvCxnSpPr>
          <p:cNvPr id="2" name="Straight Connector 1">
            <a:extLst>
              <a:ext uri="{FF2B5EF4-FFF2-40B4-BE49-F238E27FC236}">
                <a16:creationId xmlns:a16="http://schemas.microsoft.com/office/drawing/2014/main" id="{FA7BCE87-0ACC-8560-B134-2524AFD23647}"/>
              </a:ext>
              <a:ext uri="{C183D7F6-B498-43B3-948B-1728B52AA6E4}">
                <adec:decorative xmlns:adec="http://schemas.microsoft.com/office/drawing/2017/decorative" val="1"/>
              </a:ext>
            </a:extLst>
          </p:cNvPr>
          <p:cNvCxnSpPr>
            <a:cxnSpLocks/>
          </p:cNvCxnSpPr>
          <p:nvPr userDrawn="1"/>
        </p:nvCxnSpPr>
        <p:spPr>
          <a:xfrm>
            <a:off x="3460852" y="3851184"/>
            <a:ext cx="8264423" cy="0"/>
          </a:xfrm>
          <a:prstGeom prst="line">
            <a:avLst/>
          </a:prstGeom>
          <a:ln w="38100">
            <a:solidFill>
              <a:schemeClr val="accent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540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AA9C5A9-0532-2BD8-2455-ED3C2514CA1E}"/>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12" name="Straight Connector 11">
              <a:extLst>
                <a:ext uri="{FF2B5EF4-FFF2-40B4-BE49-F238E27FC236}">
                  <a16:creationId xmlns:a16="http://schemas.microsoft.com/office/drawing/2014/main" id="{377B1C61-0CC6-49DA-E6C5-C5B3DCD0FC46}"/>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3" name="Isosceles Triangle 12">
              <a:extLst>
                <a:ext uri="{FF2B5EF4-FFF2-40B4-BE49-F238E27FC236}">
                  <a16:creationId xmlns:a16="http://schemas.microsoft.com/office/drawing/2014/main" id="{93E4A401-CF80-A0A9-B1FE-E9A6A43DD6A0}"/>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2103DA-661E-B11D-5DB7-C2E311CD9B7E}"/>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6" name="Title 5">
            <a:extLst>
              <a:ext uri="{FF2B5EF4-FFF2-40B4-BE49-F238E27FC236}">
                <a16:creationId xmlns:a16="http://schemas.microsoft.com/office/drawing/2014/main" id="{B5CC2FE6-28BF-C922-4565-4FBCE4137602}"/>
              </a:ext>
            </a:extLst>
          </p:cNvPr>
          <p:cNvSpPr>
            <a:spLocks noGrp="1"/>
          </p:cNvSpPr>
          <p:nvPr>
            <p:ph type="title"/>
          </p:nvPr>
        </p:nvSpPr>
        <p:spPr>
          <a:xfrm>
            <a:off x="838200" y="457200"/>
            <a:ext cx="10515600" cy="1325563"/>
          </a:xfrm>
        </p:spPr>
        <p:txBody>
          <a:bodyPr/>
          <a:lstStyle>
            <a:lvl1pPr>
              <a:defRPr/>
            </a:lvl1pPr>
          </a:lstStyle>
          <a:p>
            <a:r>
              <a:rPr lang="en-US"/>
              <a:t>Click to edit Master title style</a:t>
            </a:r>
          </a:p>
        </p:txBody>
      </p:sp>
      <p:sp>
        <p:nvSpPr>
          <p:cNvPr id="3" name="Content Placeholder 2">
            <a:extLst>
              <a:ext uri="{FF2B5EF4-FFF2-40B4-BE49-F238E27FC236}">
                <a16:creationId xmlns:a16="http://schemas.microsoft.com/office/drawing/2014/main" id="{208986E0-3737-64D0-72D3-C45D4AB962D0}"/>
              </a:ext>
            </a:extLst>
          </p:cNvPr>
          <p:cNvSpPr>
            <a:spLocks noGrp="1"/>
          </p:cNvSpPr>
          <p:nvPr>
            <p:ph idx="1" hasCustomPrompt="1"/>
          </p:nvPr>
        </p:nvSpPr>
        <p:spPr>
          <a:xfrm>
            <a:off x="838200" y="1825624"/>
            <a:ext cx="10515599" cy="4806181"/>
          </a:xfrm>
        </p:spPr>
        <p:txBody>
          <a:bodyPr/>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8" name="Picture 7" descr="Minnesota State logo.">
            <a:extLst>
              <a:ext uri="{FF2B5EF4-FFF2-40B4-BE49-F238E27FC236}">
                <a16:creationId xmlns:a16="http://schemas.microsoft.com/office/drawing/2014/main" id="{8C630977-DF08-B0C4-C064-474AC598B7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8A6614E7-DF3A-B926-BCB9-76AF58489ADE}"/>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1570841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4 imag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AA9C5A9-0532-2BD8-2455-ED3C2514CA1E}"/>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12" name="Straight Connector 11">
              <a:extLst>
                <a:ext uri="{FF2B5EF4-FFF2-40B4-BE49-F238E27FC236}">
                  <a16:creationId xmlns:a16="http://schemas.microsoft.com/office/drawing/2014/main" id="{377B1C61-0CC6-49DA-E6C5-C5B3DCD0FC46}"/>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3" name="Isosceles Triangle 12">
              <a:extLst>
                <a:ext uri="{FF2B5EF4-FFF2-40B4-BE49-F238E27FC236}">
                  <a16:creationId xmlns:a16="http://schemas.microsoft.com/office/drawing/2014/main" id="{93E4A401-CF80-A0A9-B1FE-E9A6A43DD6A0}"/>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2103DA-661E-B11D-5DB7-C2E311CD9B7E}"/>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6" name="Title 5">
            <a:extLst>
              <a:ext uri="{FF2B5EF4-FFF2-40B4-BE49-F238E27FC236}">
                <a16:creationId xmlns:a16="http://schemas.microsoft.com/office/drawing/2014/main" id="{B5CC2FE6-28BF-C922-4565-4FBCE4137602}"/>
              </a:ext>
            </a:extLst>
          </p:cNvPr>
          <p:cNvSpPr>
            <a:spLocks noGrp="1"/>
          </p:cNvSpPr>
          <p:nvPr>
            <p:ph type="title"/>
          </p:nvPr>
        </p:nvSpPr>
        <p:spPr>
          <a:xfrm>
            <a:off x="838200" y="457200"/>
            <a:ext cx="7738534" cy="1325563"/>
          </a:xfrm>
        </p:spPr>
        <p:txBody>
          <a:bodyPr/>
          <a:lstStyle>
            <a:lvl1pPr>
              <a:defRPr/>
            </a:lvl1pPr>
          </a:lstStyle>
          <a:p>
            <a:r>
              <a:rPr lang="en-US"/>
              <a:t>Click to edit Master title style</a:t>
            </a:r>
          </a:p>
        </p:txBody>
      </p:sp>
      <p:sp>
        <p:nvSpPr>
          <p:cNvPr id="3" name="Content Placeholder 2">
            <a:extLst>
              <a:ext uri="{FF2B5EF4-FFF2-40B4-BE49-F238E27FC236}">
                <a16:creationId xmlns:a16="http://schemas.microsoft.com/office/drawing/2014/main" id="{208986E0-3737-64D0-72D3-C45D4AB962D0}"/>
              </a:ext>
            </a:extLst>
          </p:cNvPr>
          <p:cNvSpPr>
            <a:spLocks noGrp="1"/>
          </p:cNvSpPr>
          <p:nvPr>
            <p:ph idx="1" hasCustomPrompt="1"/>
          </p:nvPr>
        </p:nvSpPr>
        <p:spPr>
          <a:xfrm>
            <a:off x="838200" y="1825624"/>
            <a:ext cx="7738533" cy="4806181"/>
          </a:xfrm>
        </p:spPr>
        <p:txBody>
          <a:bodyPr/>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2" name="Content Placeholder 3">
            <a:extLst>
              <a:ext uri="{FF2B5EF4-FFF2-40B4-BE49-F238E27FC236}">
                <a16:creationId xmlns:a16="http://schemas.microsoft.com/office/drawing/2014/main" id="{229081CC-8041-1C40-2BD2-5DAA8E6ED366}"/>
              </a:ext>
            </a:extLst>
          </p:cNvPr>
          <p:cNvSpPr>
            <a:spLocks noGrp="1"/>
          </p:cNvSpPr>
          <p:nvPr>
            <p:ph sz="quarter" idx="31" hasCustomPrompt="1"/>
          </p:nvPr>
        </p:nvSpPr>
        <p:spPr>
          <a:xfrm>
            <a:off x="9333059" y="118923"/>
            <a:ext cx="2415009" cy="1828799"/>
          </a:xfrm>
          <a:effectLst/>
        </p:spPr>
        <p:txBody>
          <a:bodyPr/>
          <a:lstStyle>
            <a:lvl1pPr marL="0" indent="0" algn="ctr">
              <a:buNone/>
              <a:defRPr/>
            </a:lvl1pPr>
          </a:lstStyle>
          <a:p>
            <a:pPr lvl="0"/>
            <a:r>
              <a:rPr lang="en-US"/>
              <a:t>Add text or image</a:t>
            </a:r>
          </a:p>
        </p:txBody>
      </p:sp>
      <p:sp>
        <p:nvSpPr>
          <p:cNvPr id="4" name="Content Placeholder 3">
            <a:extLst>
              <a:ext uri="{FF2B5EF4-FFF2-40B4-BE49-F238E27FC236}">
                <a16:creationId xmlns:a16="http://schemas.microsoft.com/office/drawing/2014/main" id="{ABB43F8F-4DA7-9D07-1B0B-168CCFC607E8}"/>
              </a:ext>
            </a:extLst>
          </p:cNvPr>
          <p:cNvSpPr>
            <a:spLocks noGrp="1"/>
          </p:cNvSpPr>
          <p:nvPr>
            <p:ph sz="quarter" idx="39" hasCustomPrompt="1"/>
          </p:nvPr>
        </p:nvSpPr>
        <p:spPr>
          <a:xfrm>
            <a:off x="9137334" y="1753009"/>
            <a:ext cx="2415009" cy="1828799"/>
          </a:xfrm>
          <a:effectLst/>
        </p:spPr>
        <p:txBody>
          <a:bodyPr/>
          <a:lstStyle>
            <a:lvl1pPr marL="0" indent="0" algn="ctr">
              <a:buNone/>
              <a:defRPr/>
            </a:lvl1pPr>
          </a:lstStyle>
          <a:p>
            <a:pPr lvl="0"/>
            <a:r>
              <a:rPr lang="en-US"/>
              <a:t>Add text or image</a:t>
            </a:r>
          </a:p>
        </p:txBody>
      </p:sp>
      <p:sp>
        <p:nvSpPr>
          <p:cNvPr id="5" name="Content Placeholder 3">
            <a:extLst>
              <a:ext uri="{FF2B5EF4-FFF2-40B4-BE49-F238E27FC236}">
                <a16:creationId xmlns:a16="http://schemas.microsoft.com/office/drawing/2014/main" id="{3FC9350E-624F-75D8-B5C8-DB13054E8888}"/>
              </a:ext>
            </a:extLst>
          </p:cNvPr>
          <p:cNvSpPr>
            <a:spLocks noGrp="1"/>
          </p:cNvSpPr>
          <p:nvPr>
            <p:ph sz="quarter" idx="41" hasCustomPrompt="1"/>
          </p:nvPr>
        </p:nvSpPr>
        <p:spPr>
          <a:xfrm>
            <a:off x="9730141" y="3387095"/>
            <a:ext cx="2415009" cy="1828799"/>
          </a:xfrm>
          <a:effectLst/>
        </p:spPr>
        <p:txBody>
          <a:bodyPr/>
          <a:lstStyle>
            <a:lvl1pPr marL="0" indent="0" algn="ctr">
              <a:buNone/>
              <a:defRPr/>
            </a:lvl1pPr>
          </a:lstStyle>
          <a:p>
            <a:pPr lvl="0"/>
            <a:r>
              <a:rPr lang="en-US"/>
              <a:t>Add text or image</a:t>
            </a:r>
          </a:p>
        </p:txBody>
      </p:sp>
      <p:sp>
        <p:nvSpPr>
          <p:cNvPr id="9" name="Content Placeholder 3">
            <a:extLst>
              <a:ext uri="{FF2B5EF4-FFF2-40B4-BE49-F238E27FC236}">
                <a16:creationId xmlns:a16="http://schemas.microsoft.com/office/drawing/2014/main" id="{7D69E843-95E1-3844-F4E1-A1ACBDECDECB}"/>
              </a:ext>
            </a:extLst>
          </p:cNvPr>
          <p:cNvSpPr>
            <a:spLocks noGrp="1"/>
          </p:cNvSpPr>
          <p:nvPr>
            <p:ph sz="quarter" idx="43" hasCustomPrompt="1"/>
          </p:nvPr>
        </p:nvSpPr>
        <p:spPr>
          <a:xfrm>
            <a:off x="8686355" y="5021181"/>
            <a:ext cx="2415009" cy="1828799"/>
          </a:xfrm>
          <a:effectLst/>
        </p:spPr>
        <p:txBody>
          <a:bodyPr/>
          <a:lstStyle>
            <a:lvl1pPr marL="0" indent="0" algn="ctr">
              <a:buNone/>
              <a:defRPr/>
            </a:lvl1pPr>
          </a:lstStyle>
          <a:p>
            <a:pPr lvl="0"/>
            <a:r>
              <a:rPr lang="en-US"/>
              <a:t>Add text or image</a:t>
            </a:r>
          </a:p>
        </p:txBody>
      </p:sp>
      <p:pic>
        <p:nvPicPr>
          <p:cNvPr id="8" name="Picture 7" descr="Minnesota State logo.">
            <a:extLst>
              <a:ext uri="{FF2B5EF4-FFF2-40B4-BE49-F238E27FC236}">
                <a16:creationId xmlns:a16="http://schemas.microsoft.com/office/drawing/2014/main" id="{8C630977-DF08-B0C4-C064-474AC598B7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a:effectLst/>
        </p:spPr>
      </p:pic>
      <p:sp>
        <p:nvSpPr>
          <p:cNvPr id="7" name="TextBox 6">
            <a:extLst>
              <a:ext uri="{FF2B5EF4-FFF2-40B4-BE49-F238E27FC236}">
                <a16:creationId xmlns:a16="http://schemas.microsoft.com/office/drawing/2014/main" id="{8A6614E7-DF3A-B926-BCB9-76AF58489ADE}"/>
              </a:ext>
            </a:extLst>
          </p:cNvPr>
          <p:cNvSpPr txBox="1"/>
          <p:nvPr userDrawn="1"/>
        </p:nvSpPr>
        <p:spPr>
          <a:xfrm>
            <a:off x="11498580" y="6620947"/>
            <a:ext cx="457200" cy="200055"/>
          </a:xfrm>
          <a:prstGeom prst="rect">
            <a:avLst/>
          </a:prstGeom>
          <a:noFill/>
          <a:effectLst/>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1839166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3 imag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AA9C5A9-0532-2BD8-2455-ED3C2514CA1E}"/>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12" name="Straight Connector 11">
              <a:extLst>
                <a:ext uri="{FF2B5EF4-FFF2-40B4-BE49-F238E27FC236}">
                  <a16:creationId xmlns:a16="http://schemas.microsoft.com/office/drawing/2014/main" id="{377B1C61-0CC6-49DA-E6C5-C5B3DCD0FC46}"/>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3" name="Isosceles Triangle 12">
              <a:extLst>
                <a:ext uri="{FF2B5EF4-FFF2-40B4-BE49-F238E27FC236}">
                  <a16:creationId xmlns:a16="http://schemas.microsoft.com/office/drawing/2014/main" id="{93E4A401-CF80-A0A9-B1FE-E9A6A43DD6A0}"/>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2103DA-661E-B11D-5DB7-C2E311CD9B7E}"/>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6" name="Title 5">
            <a:extLst>
              <a:ext uri="{FF2B5EF4-FFF2-40B4-BE49-F238E27FC236}">
                <a16:creationId xmlns:a16="http://schemas.microsoft.com/office/drawing/2014/main" id="{B5CC2FE6-28BF-C922-4565-4FBCE4137602}"/>
              </a:ext>
            </a:extLst>
          </p:cNvPr>
          <p:cNvSpPr>
            <a:spLocks noGrp="1"/>
          </p:cNvSpPr>
          <p:nvPr>
            <p:ph type="title"/>
          </p:nvPr>
        </p:nvSpPr>
        <p:spPr>
          <a:xfrm>
            <a:off x="838200" y="457200"/>
            <a:ext cx="7738534" cy="1325563"/>
          </a:xfrm>
        </p:spPr>
        <p:txBody>
          <a:bodyPr/>
          <a:lstStyle>
            <a:lvl1pPr>
              <a:defRPr/>
            </a:lvl1pPr>
          </a:lstStyle>
          <a:p>
            <a:r>
              <a:rPr lang="en-US"/>
              <a:t>Click to edit Master title style</a:t>
            </a:r>
          </a:p>
        </p:txBody>
      </p:sp>
      <p:sp>
        <p:nvSpPr>
          <p:cNvPr id="3" name="Content Placeholder 2">
            <a:extLst>
              <a:ext uri="{FF2B5EF4-FFF2-40B4-BE49-F238E27FC236}">
                <a16:creationId xmlns:a16="http://schemas.microsoft.com/office/drawing/2014/main" id="{208986E0-3737-64D0-72D3-C45D4AB962D0}"/>
              </a:ext>
            </a:extLst>
          </p:cNvPr>
          <p:cNvSpPr>
            <a:spLocks noGrp="1"/>
          </p:cNvSpPr>
          <p:nvPr>
            <p:ph idx="1" hasCustomPrompt="1"/>
          </p:nvPr>
        </p:nvSpPr>
        <p:spPr>
          <a:xfrm>
            <a:off x="838200" y="1825624"/>
            <a:ext cx="7738533" cy="4806181"/>
          </a:xfrm>
        </p:spPr>
        <p:txBody>
          <a:bodyPr/>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2" name="Content Placeholder 3">
            <a:extLst>
              <a:ext uri="{FF2B5EF4-FFF2-40B4-BE49-F238E27FC236}">
                <a16:creationId xmlns:a16="http://schemas.microsoft.com/office/drawing/2014/main" id="{229081CC-8041-1C40-2BD2-5DAA8E6ED366}"/>
              </a:ext>
            </a:extLst>
          </p:cNvPr>
          <p:cNvSpPr>
            <a:spLocks noGrp="1"/>
          </p:cNvSpPr>
          <p:nvPr>
            <p:ph sz="quarter" idx="31" hasCustomPrompt="1"/>
          </p:nvPr>
        </p:nvSpPr>
        <p:spPr>
          <a:xfrm>
            <a:off x="9380595" y="-91440"/>
            <a:ext cx="2415009" cy="2610263"/>
          </a:xfrm>
          <a:effectLst/>
        </p:spPr>
        <p:txBody>
          <a:bodyPr/>
          <a:lstStyle>
            <a:lvl1pPr marL="0" indent="0" algn="ctr">
              <a:buNone/>
              <a:defRPr/>
            </a:lvl1pPr>
          </a:lstStyle>
          <a:p>
            <a:pPr lvl="0"/>
            <a:r>
              <a:rPr lang="en-US"/>
              <a:t>Add text or image</a:t>
            </a:r>
          </a:p>
        </p:txBody>
      </p:sp>
      <p:sp>
        <p:nvSpPr>
          <p:cNvPr id="4" name="Content Placeholder 3">
            <a:extLst>
              <a:ext uri="{FF2B5EF4-FFF2-40B4-BE49-F238E27FC236}">
                <a16:creationId xmlns:a16="http://schemas.microsoft.com/office/drawing/2014/main" id="{ABB43F8F-4DA7-9D07-1B0B-168CCFC607E8}"/>
              </a:ext>
            </a:extLst>
          </p:cNvPr>
          <p:cNvSpPr>
            <a:spLocks noGrp="1"/>
          </p:cNvSpPr>
          <p:nvPr>
            <p:ph sz="quarter" idx="39" hasCustomPrompt="1"/>
          </p:nvPr>
        </p:nvSpPr>
        <p:spPr>
          <a:xfrm>
            <a:off x="9774051" y="2182452"/>
            <a:ext cx="2415009" cy="2610263"/>
          </a:xfrm>
          <a:effectLst/>
        </p:spPr>
        <p:txBody>
          <a:bodyPr/>
          <a:lstStyle>
            <a:lvl1pPr marL="0" indent="0" algn="ctr">
              <a:buNone/>
              <a:defRPr/>
            </a:lvl1pPr>
          </a:lstStyle>
          <a:p>
            <a:pPr lvl="0"/>
            <a:r>
              <a:rPr lang="en-US"/>
              <a:t>Add text or image</a:t>
            </a:r>
          </a:p>
        </p:txBody>
      </p:sp>
      <p:sp>
        <p:nvSpPr>
          <p:cNvPr id="5" name="Content Placeholder 3">
            <a:extLst>
              <a:ext uri="{FF2B5EF4-FFF2-40B4-BE49-F238E27FC236}">
                <a16:creationId xmlns:a16="http://schemas.microsoft.com/office/drawing/2014/main" id="{3FC9350E-624F-75D8-B5C8-DB13054E8888}"/>
              </a:ext>
            </a:extLst>
          </p:cNvPr>
          <p:cNvSpPr>
            <a:spLocks noGrp="1"/>
          </p:cNvSpPr>
          <p:nvPr>
            <p:ph sz="quarter" idx="41" hasCustomPrompt="1"/>
          </p:nvPr>
        </p:nvSpPr>
        <p:spPr>
          <a:xfrm>
            <a:off x="8733051" y="4247737"/>
            <a:ext cx="2415009" cy="2610263"/>
          </a:xfrm>
          <a:effectLst/>
        </p:spPr>
        <p:txBody>
          <a:bodyPr/>
          <a:lstStyle>
            <a:lvl1pPr marL="0" indent="0" algn="ctr">
              <a:buNone/>
              <a:defRPr/>
            </a:lvl1pPr>
          </a:lstStyle>
          <a:p>
            <a:pPr lvl="0"/>
            <a:r>
              <a:rPr lang="en-US"/>
              <a:t>Add text or image</a:t>
            </a:r>
          </a:p>
        </p:txBody>
      </p:sp>
      <p:pic>
        <p:nvPicPr>
          <p:cNvPr id="8" name="Picture 7" descr="Minnesota State logo.">
            <a:extLst>
              <a:ext uri="{FF2B5EF4-FFF2-40B4-BE49-F238E27FC236}">
                <a16:creationId xmlns:a16="http://schemas.microsoft.com/office/drawing/2014/main" id="{8C630977-DF08-B0C4-C064-474AC598B7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a:effectLst/>
        </p:spPr>
      </p:pic>
      <p:sp>
        <p:nvSpPr>
          <p:cNvPr id="7" name="TextBox 6">
            <a:extLst>
              <a:ext uri="{FF2B5EF4-FFF2-40B4-BE49-F238E27FC236}">
                <a16:creationId xmlns:a16="http://schemas.microsoft.com/office/drawing/2014/main" id="{8A6614E7-DF3A-B926-BCB9-76AF58489ADE}"/>
              </a:ext>
            </a:extLst>
          </p:cNvPr>
          <p:cNvSpPr txBox="1"/>
          <p:nvPr userDrawn="1"/>
        </p:nvSpPr>
        <p:spPr>
          <a:xfrm>
            <a:off x="11498580" y="6620947"/>
            <a:ext cx="457200" cy="200055"/>
          </a:xfrm>
          <a:prstGeom prst="rect">
            <a:avLst/>
          </a:prstGeom>
          <a:noFill/>
          <a:effectLst/>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3161684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AA9C5A9-0532-2BD8-2455-ED3C2514CA1E}"/>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12" name="Straight Connector 11">
              <a:extLst>
                <a:ext uri="{FF2B5EF4-FFF2-40B4-BE49-F238E27FC236}">
                  <a16:creationId xmlns:a16="http://schemas.microsoft.com/office/drawing/2014/main" id="{377B1C61-0CC6-49DA-E6C5-C5B3DCD0FC46}"/>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3" name="Isosceles Triangle 12">
              <a:extLst>
                <a:ext uri="{FF2B5EF4-FFF2-40B4-BE49-F238E27FC236}">
                  <a16:creationId xmlns:a16="http://schemas.microsoft.com/office/drawing/2014/main" id="{93E4A401-CF80-A0A9-B1FE-E9A6A43DD6A0}"/>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F2103DA-661E-B11D-5DB7-C2E311CD9B7E}"/>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6" name="Title 5">
            <a:extLst>
              <a:ext uri="{FF2B5EF4-FFF2-40B4-BE49-F238E27FC236}">
                <a16:creationId xmlns:a16="http://schemas.microsoft.com/office/drawing/2014/main" id="{B5CC2FE6-28BF-C922-4565-4FBCE4137602}"/>
              </a:ext>
            </a:extLst>
          </p:cNvPr>
          <p:cNvSpPr>
            <a:spLocks noGrp="1"/>
          </p:cNvSpPr>
          <p:nvPr>
            <p:ph type="title"/>
          </p:nvPr>
        </p:nvSpPr>
        <p:spPr>
          <a:xfrm>
            <a:off x="838200" y="457200"/>
            <a:ext cx="10660380" cy="1325563"/>
          </a:xfrm>
        </p:spPr>
        <p:txBody>
          <a:bodyPr/>
          <a:lstStyle>
            <a:lvl1pPr>
              <a:defRPr/>
            </a:lvl1pPr>
          </a:lstStyle>
          <a:p>
            <a:r>
              <a:rPr lang="en-US"/>
              <a:t>Click to edit Master title style</a:t>
            </a:r>
          </a:p>
        </p:txBody>
      </p:sp>
      <p:sp>
        <p:nvSpPr>
          <p:cNvPr id="3" name="Content Placeholder 2">
            <a:extLst>
              <a:ext uri="{FF2B5EF4-FFF2-40B4-BE49-F238E27FC236}">
                <a16:creationId xmlns:a16="http://schemas.microsoft.com/office/drawing/2014/main" id="{208986E0-3737-64D0-72D3-C45D4AB962D0}"/>
              </a:ext>
            </a:extLst>
          </p:cNvPr>
          <p:cNvSpPr>
            <a:spLocks noGrp="1"/>
          </p:cNvSpPr>
          <p:nvPr>
            <p:ph idx="1" hasCustomPrompt="1"/>
          </p:nvPr>
        </p:nvSpPr>
        <p:spPr>
          <a:xfrm>
            <a:off x="838201" y="1825624"/>
            <a:ext cx="5257800" cy="4806181"/>
          </a:xfrm>
        </p:spPr>
        <p:txBody>
          <a:bodyPr/>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2" name="Content Placeholder 2">
            <a:extLst>
              <a:ext uri="{FF2B5EF4-FFF2-40B4-BE49-F238E27FC236}">
                <a16:creationId xmlns:a16="http://schemas.microsoft.com/office/drawing/2014/main" id="{CA5884CD-8A41-0884-222A-744D96352C4F}"/>
              </a:ext>
            </a:extLst>
          </p:cNvPr>
          <p:cNvSpPr>
            <a:spLocks noGrp="1"/>
          </p:cNvSpPr>
          <p:nvPr>
            <p:ph idx="10" hasCustomPrompt="1"/>
          </p:nvPr>
        </p:nvSpPr>
        <p:spPr>
          <a:xfrm>
            <a:off x="6240780" y="1825624"/>
            <a:ext cx="5257800" cy="4806181"/>
          </a:xfrm>
        </p:spPr>
        <p:txBody>
          <a:bodyPr/>
          <a:lstStyle>
            <a:lvl1pPr>
              <a:defRPr/>
            </a:lvl1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8" name="Picture 7" descr="Minnesota State logo.">
            <a:extLst>
              <a:ext uri="{FF2B5EF4-FFF2-40B4-BE49-F238E27FC236}">
                <a16:creationId xmlns:a16="http://schemas.microsoft.com/office/drawing/2014/main" id="{8C630977-DF08-B0C4-C064-474AC598B7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8A6614E7-DF3A-B926-BCB9-76AF58489ADE}"/>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2658090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team">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p:nvPr>
        </p:nvSpPr>
        <p:spPr/>
        <p:txBody>
          <a:bodyPr/>
          <a:lstStyle/>
          <a:p>
            <a:r>
              <a:rPr lang="en-US"/>
              <a:t>Click to edit Master title style</a:t>
            </a:r>
          </a:p>
        </p:txBody>
      </p:sp>
      <p:sp>
        <p:nvSpPr>
          <p:cNvPr id="10" name="Text Placeholder 18">
            <a:extLst>
              <a:ext uri="{FF2B5EF4-FFF2-40B4-BE49-F238E27FC236}">
                <a16:creationId xmlns:a16="http://schemas.microsoft.com/office/drawing/2014/main" id="{03F91B86-A73A-E17F-84E8-FA8B744D84BD}"/>
              </a:ext>
            </a:extLst>
          </p:cNvPr>
          <p:cNvSpPr>
            <a:spLocks noGrp="1"/>
          </p:cNvSpPr>
          <p:nvPr>
            <p:ph type="body" sz="quarter" idx="18"/>
          </p:nvPr>
        </p:nvSpPr>
        <p:spPr>
          <a:xfrm>
            <a:off x="838200" y="1828517"/>
            <a:ext cx="10515600" cy="1217163"/>
          </a:xfrm>
        </p:spPr>
        <p:txBody>
          <a:bodyPr>
            <a:normAutofit/>
          </a:bodyPr>
          <a:lstStyle>
            <a:lvl1pPr marL="0" indent="0">
              <a:spcBef>
                <a:spcPts val="0"/>
              </a:spcBef>
              <a:spcAft>
                <a:spcPts val="0"/>
              </a:spcAft>
              <a:buNone/>
              <a:defRPr sz="1800"/>
            </a:lvl1pPr>
          </a:lstStyle>
          <a:p>
            <a:pPr lvl="0"/>
            <a:r>
              <a:rPr lang="en-US"/>
              <a:t>Click to edit Master text styles</a:t>
            </a:r>
          </a:p>
        </p:txBody>
      </p:sp>
      <p:sp>
        <p:nvSpPr>
          <p:cNvPr id="3" name="Content Placeholder 4">
            <a:extLst>
              <a:ext uri="{FF2B5EF4-FFF2-40B4-BE49-F238E27FC236}">
                <a16:creationId xmlns:a16="http://schemas.microsoft.com/office/drawing/2014/main" id="{AB3BBEF8-0765-A86B-080A-6AAC85474BB3}"/>
              </a:ext>
            </a:extLst>
          </p:cNvPr>
          <p:cNvSpPr>
            <a:spLocks noGrp="1"/>
          </p:cNvSpPr>
          <p:nvPr>
            <p:ph sz="quarter" idx="37" hasCustomPrompt="1"/>
          </p:nvPr>
        </p:nvSpPr>
        <p:spPr>
          <a:xfrm>
            <a:off x="376465" y="3062100"/>
            <a:ext cx="2728722" cy="1500441"/>
          </a:xfrm>
          <a:prstGeom prst="rect">
            <a:avLst/>
          </a:prstGeom>
          <a:effectLst/>
        </p:spPr>
        <p:txBody>
          <a:bodyPr anchor="ctr">
            <a:noAutofit/>
          </a:bodyPr>
          <a:lstStyle>
            <a:lvl1pPr marL="0" indent="0" algn="ctr">
              <a:spcBef>
                <a:spcPts val="0"/>
              </a:spcBef>
              <a:spcAft>
                <a:spcPts val="0"/>
              </a:spcAft>
              <a:buNone/>
              <a:defRPr sz="2000"/>
            </a:lvl1pPr>
          </a:lstStyle>
          <a:p>
            <a:pPr lvl="0"/>
            <a:r>
              <a:rPr lang="en-US"/>
              <a:t>Add text or image</a:t>
            </a:r>
          </a:p>
        </p:txBody>
      </p:sp>
      <p:sp>
        <p:nvSpPr>
          <p:cNvPr id="4" name="Content Placeholder 3">
            <a:extLst>
              <a:ext uri="{FF2B5EF4-FFF2-40B4-BE49-F238E27FC236}">
                <a16:creationId xmlns:a16="http://schemas.microsoft.com/office/drawing/2014/main" id="{74D9B8A7-6B1A-F18A-B96E-0DE084BB2B1A}"/>
              </a:ext>
            </a:extLst>
          </p:cNvPr>
          <p:cNvSpPr>
            <a:spLocks noGrp="1"/>
          </p:cNvSpPr>
          <p:nvPr>
            <p:ph sz="quarter" idx="38" hasCustomPrompt="1"/>
          </p:nvPr>
        </p:nvSpPr>
        <p:spPr>
          <a:xfrm>
            <a:off x="376465" y="4660765"/>
            <a:ext cx="2728722" cy="445110"/>
          </a:xfrm>
          <a:effectLst/>
        </p:spPr>
        <p:txBody>
          <a:bodyPr anchor="ctr">
            <a:normAutofit/>
          </a:bodyPr>
          <a:lstStyle>
            <a:lvl1pPr marL="0" indent="0" algn="ctr">
              <a:buNone/>
              <a:defRPr sz="2000" b="1"/>
            </a:lvl1pPr>
          </a:lstStyle>
          <a:p>
            <a:pPr lvl="0"/>
            <a:r>
              <a:rPr lang="en-US"/>
              <a:t>Add text or image</a:t>
            </a:r>
          </a:p>
        </p:txBody>
      </p:sp>
      <p:sp>
        <p:nvSpPr>
          <p:cNvPr id="5" name="Content Placeholder 3">
            <a:extLst>
              <a:ext uri="{FF2B5EF4-FFF2-40B4-BE49-F238E27FC236}">
                <a16:creationId xmlns:a16="http://schemas.microsoft.com/office/drawing/2014/main" id="{303CA68F-A0AE-517D-BA8C-A2B4B5628413}"/>
              </a:ext>
            </a:extLst>
          </p:cNvPr>
          <p:cNvSpPr>
            <a:spLocks noGrp="1"/>
          </p:cNvSpPr>
          <p:nvPr>
            <p:ph sz="quarter" idx="39" hasCustomPrompt="1"/>
          </p:nvPr>
        </p:nvSpPr>
        <p:spPr>
          <a:xfrm>
            <a:off x="376465" y="5105875"/>
            <a:ext cx="2728722" cy="1515072"/>
          </a:xfrm>
        </p:spPr>
        <p:txBody>
          <a:bodyPr>
            <a:normAutofit/>
          </a:bodyPr>
          <a:lstStyle>
            <a:lvl1pPr marL="0" indent="0" algn="ctr">
              <a:buNone/>
              <a:defRPr sz="1800"/>
            </a:lvl1pPr>
          </a:lstStyle>
          <a:p>
            <a:pPr lvl="0"/>
            <a:r>
              <a:rPr lang="en-US"/>
              <a:t>Add text or image</a:t>
            </a:r>
          </a:p>
        </p:txBody>
      </p:sp>
      <p:sp>
        <p:nvSpPr>
          <p:cNvPr id="11" name="Content Placeholder 4">
            <a:extLst>
              <a:ext uri="{FF2B5EF4-FFF2-40B4-BE49-F238E27FC236}">
                <a16:creationId xmlns:a16="http://schemas.microsoft.com/office/drawing/2014/main" id="{388765D8-11A8-DF06-563B-228EF9AF58A4}"/>
              </a:ext>
            </a:extLst>
          </p:cNvPr>
          <p:cNvSpPr>
            <a:spLocks noGrp="1"/>
          </p:cNvSpPr>
          <p:nvPr>
            <p:ph sz="quarter" idx="49" hasCustomPrompt="1"/>
          </p:nvPr>
        </p:nvSpPr>
        <p:spPr>
          <a:xfrm>
            <a:off x="3279914" y="3062100"/>
            <a:ext cx="2728722" cy="1500441"/>
          </a:xfrm>
          <a:prstGeom prst="rect">
            <a:avLst/>
          </a:prstGeom>
          <a:effectLst/>
        </p:spPr>
        <p:txBody>
          <a:bodyPr anchor="ctr">
            <a:noAutofit/>
          </a:bodyPr>
          <a:lstStyle>
            <a:lvl1pPr marL="0" indent="0" algn="ctr">
              <a:spcBef>
                <a:spcPts val="0"/>
              </a:spcBef>
              <a:spcAft>
                <a:spcPts val="0"/>
              </a:spcAft>
              <a:buNone/>
              <a:defRPr sz="2000"/>
            </a:lvl1pPr>
          </a:lstStyle>
          <a:p>
            <a:pPr lvl="0"/>
            <a:r>
              <a:rPr lang="en-US"/>
              <a:t>Add text or image</a:t>
            </a:r>
          </a:p>
        </p:txBody>
      </p:sp>
      <p:sp>
        <p:nvSpPr>
          <p:cNvPr id="9" name="Content Placeholder 3">
            <a:extLst>
              <a:ext uri="{FF2B5EF4-FFF2-40B4-BE49-F238E27FC236}">
                <a16:creationId xmlns:a16="http://schemas.microsoft.com/office/drawing/2014/main" id="{B22EE432-F176-2D22-4989-227AA21B761C}"/>
              </a:ext>
            </a:extLst>
          </p:cNvPr>
          <p:cNvSpPr>
            <a:spLocks noGrp="1"/>
          </p:cNvSpPr>
          <p:nvPr>
            <p:ph sz="quarter" idx="41" hasCustomPrompt="1"/>
          </p:nvPr>
        </p:nvSpPr>
        <p:spPr>
          <a:xfrm>
            <a:off x="3279914" y="4660765"/>
            <a:ext cx="2728722" cy="445110"/>
          </a:xfrm>
          <a:effectLst/>
        </p:spPr>
        <p:txBody>
          <a:bodyPr anchor="ctr">
            <a:normAutofit/>
          </a:bodyPr>
          <a:lstStyle>
            <a:lvl1pPr marL="0" indent="0" algn="ctr">
              <a:buNone/>
              <a:defRPr sz="2000" b="1"/>
            </a:lvl1pPr>
          </a:lstStyle>
          <a:p>
            <a:pPr lvl="0"/>
            <a:r>
              <a:rPr lang="en-US"/>
              <a:t>Add text or image</a:t>
            </a:r>
          </a:p>
        </p:txBody>
      </p:sp>
      <p:sp>
        <p:nvSpPr>
          <p:cNvPr id="12" name="Content Placeholder 3">
            <a:extLst>
              <a:ext uri="{FF2B5EF4-FFF2-40B4-BE49-F238E27FC236}">
                <a16:creationId xmlns:a16="http://schemas.microsoft.com/office/drawing/2014/main" id="{6B702F83-B9A9-EE22-F428-323332C9C386}"/>
              </a:ext>
            </a:extLst>
          </p:cNvPr>
          <p:cNvSpPr>
            <a:spLocks noGrp="1"/>
          </p:cNvSpPr>
          <p:nvPr>
            <p:ph sz="quarter" idx="42" hasCustomPrompt="1"/>
          </p:nvPr>
        </p:nvSpPr>
        <p:spPr>
          <a:xfrm>
            <a:off x="3279914" y="5105875"/>
            <a:ext cx="2728722" cy="1515072"/>
          </a:xfrm>
        </p:spPr>
        <p:txBody>
          <a:bodyPr>
            <a:normAutofit/>
          </a:bodyPr>
          <a:lstStyle>
            <a:lvl1pPr marL="0" indent="0" algn="ctr">
              <a:buNone/>
              <a:defRPr sz="1800"/>
            </a:lvl1pPr>
          </a:lstStyle>
          <a:p>
            <a:pPr lvl="0"/>
            <a:r>
              <a:rPr lang="en-US"/>
              <a:t>Add text or image</a:t>
            </a:r>
          </a:p>
        </p:txBody>
      </p:sp>
      <p:sp>
        <p:nvSpPr>
          <p:cNvPr id="15" name="Content Placeholder 4">
            <a:extLst>
              <a:ext uri="{FF2B5EF4-FFF2-40B4-BE49-F238E27FC236}">
                <a16:creationId xmlns:a16="http://schemas.microsoft.com/office/drawing/2014/main" id="{43D73686-E773-751D-EA01-AE5050B4D3DF}"/>
              </a:ext>
            </a:extLst>
          </p:cNvPr>
          <p:cNvSpPr>
            <a:spLocks noGrp="1"/>
          </p:cNvSpPr>
          <p:nvPr>
            <p:ph sz="quarter" idx="50" hasCustomPrompt="1"/>
          </p:nvPr>
        </p:nvSpPr>
        <p:spPr>
          <a:xfrm>
            <a:off x="6181586" y="3064868"/>
            <a:ext cx="2728722" cy="1500441"/>
          </a:xfrm>
          <a:prstGeom prst="rect">
            <a:avLst/>
          </a:prstGeom>
          <a:effectLst/>
        </p:spPr>
        <p:txBody>
          <a:bodyPr anchor="ctr">
            <a:noAutofit/>
          </a:bodyPr>
          <a:lstStyle>
            <a:lvl1pPr marL="0" indent="0" algn="ctr">
              <a:spcBef>
                <a:spcPts val="0"/>
              </a:spcBef>
              <a:spcAft>
                <a:spcPts val="0"/>
              </a:spcAft>
              <a:buNone/>
              <a:defRPr sz="2000"/>
            </a:lvl1pPr>
          </a:lstStyle>
          <a:p>
            <a:pPr lvl="0"/>
            <a:r>
              <a:rPr lang="en-US"/>
              <a:t>Add text or image</a:t>
            </a:r>
          </a:p>
        </p:txBody>
      </p:sp>
      <p:sp>
        <p:nvSpPr>
          <p:cNvPr id="14" name="Content Placeholder 3">
            <a:extLst>
              <a:ext uri="{FF2B5EF4-FFF2-40B4-BE49-F238E27FC236}">
                <a16:creationId xmlns:a16="http://schemas.microsoft.com/office/drawing/2014/main" id="{B6690EC2-CB9E-D57A-3C10-F88AD96B4CED}"/>
              </a:ext>
            </a:extLst>
          </p:cNvPr>
          <p:cNvSpPr>
            <a:spLocks noGrp="1"/>
          </p:cNvSpPr>
          <p:nvPr>
            <p:ph sz="quarter" idx="44" hasCustomPrompt="1"/>
          </p:nvPr>
        </p:nvSpPr>
        <p:spPr>
          <a:xfrm>
            <a:off x="6183363" y="4660765"/>
            <a:ext cx="2728722" cy="445110"/>
          </a:xfrm>
          <a:effectLst/>
        </p:spPr>
        <p:txBody>
          <a:bodyPr anchor="ctr">
            <a:normAutofit/>
          </a:bodyPr>
          <a:lstStyle>
            <a:lvl1pPr marL="0" indent="0" algn="ctr">
              <a:buNone/>
              <a:defRPr sz="2000" b="1"/>
            </a:lvl1pPr>
          </a:lstStyle>
          <a:p>
            <a:pPr lvl="0"/>
            <a:r>
              <a:rPr lang="en-US"/>
              <a:t>Add text or image</a:t>
            </a:r>
          </a:p>
        </p:txBody>
      </p:sp>
      <p:sp>
        <p:nvSpPr>
          <p:cNvPr id="16" name="Content Placeholder 3">
            <a:extLst>
              <a:ext uri="{FF2B5EF4-FFF2-40B4-BE49-F238E27FC236}">
                <a16:creationId xmlns:a16="http://schemas.microsoft.com/office/drawing/2014/main" id="{354A88B5-A6D9-D806-B4C6-64F178569666}"/>
              </a:ext>
            </a:extLst>
          </p:cNvPr>
          <p:cNvSpPr>
            <a:spLocks noGrp="1"/>
          </p:cNvSpPr>
          <p:nvPr>
            <p:ph sz="quarter" idx="45" hasCustomPrompt="1"/>
          </p:nvPr>
        </p:nvSpPr>
        <p:spPr>
          <a:xfrm>
            <a:off x="6183363" y="5105875"/>
            <a:ext cx="2728722" cy="1515072"/>
          </a:xfrm>
        </p:spPr>
        <p:txBody>
          <a:bodyPr>
            <a:normAutofit/>
          </a:bodyPr>
          <a:lstStyle>
            <a:lvl1pPr marL="0" indent="0" algn="ctr">
              <a:buNone/>
              <a:defRPr sz="1800"/>
            </a:lvl1pPr>
          </a:lstStyle>
          <a:p>
            <a:pPr lvl="0"/>
            <a:r>
              <a:rPr lang="en-US"/>
              <a:t>Add text or image</a:t>
            </a:r>
          </a:p>
        </p:txBody>
      </p:sp>
      <p:sp>
        <p:nvSpPr>
          <p:cNvPr id="20" name="Content Placeholder 4">
            <a:extLst>
              <a:ext uri="{FF2B5EF4-FFF2-40B4-BE49-F238E27FC236}">
                <a16:creationId xmlns:a16="http://schemas.microsoft.com/office/drawing/2014/main" id="{07F4C3FE-2C54-9B7D-E22E-AADE71FAC58B}"/>
              </a:ext>
            </a:extLst>
          </p:cNvPr>
          <p:cNvSpPr>
            <a:spLocks noGrp="1"/>
          </p:cNvSpPr>
          <p:nvPr>
            <p:ph sz="quarter" idx="51" hasCustomPrompt="1"/>
          </p:nvPr>
        </p:nvSpPr>
        <p:spPr>
          <a:xfrm>
            <a:off x="9084679" y="3064868"/>
            <a:ext cx="2728722" cy="1500441"/>
          </a:xfrm>
          <a:prstGeom prst="rect">
            <a:avLst/>
          </a:prstGeom>
          <a:effectLst/>
        </p:spPr>
        <p:txBody>
          <a:bodyPr anchor="ctr">
            <a:noAutofit/>
          </a:bodyPr>
          <a:lstStyle>
            <a:lvl1pPr marL="0" indent="0" algn="ctr">
              <a:spcBef>
                <a:spcPts val="0"/>
              </a:spcBef>
              <a:spcAft>
                <a:spcPts val="0"/>
              </a:spcAft>
              <a:buNone/>
              <a:defRPr sz="2000"/>
            </a:lvl1pPr>
          </a:lstStyle>
          <a:p>
            <a:pPr lvl="0"/>
            <a:r>
              <a:rPr lang="en-US"/>
              <a:t>Add text or image</a:t>
            </a:r>
          </a:p>
        </p:txBody>
      </p:sp>
      <p:sp>
        <p:nvSpPr>
          <p:cNvPr id="18" name="Content Placeholder 3">
            <a:extLst>
              <a:ext uri="{FF2B5EF4-FFF2-40B4-BE49-F238E27FC236}">
                <a16:creationId xmlns:a16="http://schemas.microsoft.com/office/drawing/2014/main" id="{A7DA9719-5EE4-ED4E-5401-9A5F097D8B77}"/>
              </a:ext>
            </a:extLst>
          </p:cNvPr>
          <p:cNvSpPr>
            <a:spLocks noGrp="1"/>
          </p:cNvSpPr>
          <p:nvPr>
            <p:ph sz="quarter" idx="47" hasCustomPrompt="1"/>
          </p:nvPr>
        </p:nvSpPr>
        <p:spPr>
          <a:xfrm>
            <a:off x="9086813" y="4660765"/>
            <a:ext cx="2728722" cy="445110"/>
          </a:xfrm>
          <a:effectLst/>
        </p:spPr>
        <p:txBody>
          <a:bodyPr anchor="ctr">
            <a:normAutofit/>
          </a:bodyPr>
          <a:lstStyle>
            <a:lvl1pPr marL="0" indent="0" algn="ctr">
              <a:buNone/>
              <a:defRPr sz="2000" b="1"/>
            </a:lvl1pPr>
          </a:lstStyle>
          <a:p>
            <a:pPr lvl="0"/>
            <a:r>
              <a:rPr lang="en-US"/>
              <a:t>Add text or image</a:t>
            </a:r>
          </a:p>
        </p:txBody>
      </p:sp>
      <p:sp>
        <p:nvSpPr>
          <p:cNvPr id="19" name="Content Placeholder 3">
            <a:extLst>
              <a:ext uri="{FF2B5EF4-FFF2-40B4-BE49-F238E27FC236}">
                <a16:creationId xmlns:a16="http://schemas.microsoft.com/office/drawing/2014/main" id="{6180BC9B-830D-B9C3-E9A7-EE636DC1FD59}"/>
              </a:ext>
            </a:extLst>
          </p:cNvPr>
          <p:cNvSpPr>
            <a:spLocks noGrp="1"/>
          </p:cNvSpPr>
          <p:nvPr>
            <p:ph sz="quarter" idx="48" hasCustomPrompt="1"/>
          </p:nvPr>
        </p:nvSpPr>
        <p:spPr>
          <a:xfrm>
            <a:off x="9086813" y="5105875"/>
            <a:ext cx="2728722" cy="1515072"/>
          </a:xfrm>
        </p:spPr>
        <p:txBody>
          <a:bodyPr>
            <a:normAutofit/>
          </a:bodyPr>
          <a:lstStyle>
            <a:lvl1pPr marL="0" indent="0" algn="ctr">
              <a:buNone/>
              <a:defRPr sz="1800"/>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4187633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team">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p:nvPr>
        </p:nvSpPr>
        <p:spPr/>
        <p:txBody>
          <a:bodyPr/>
          <a:lstStyle/>
          <a:p>
            <a:r>
              <a:rPr lang="en-US"/>
              <a:t>Click to edit Master title style</a:t>
            </a:r>
          </a:p>
        </p:txBody>
      </p:sp>
      <p:sp>
        <p:nvSpPr>
          <p:cNvPr id="10" name="Text Placeholder 18">
            <a:extLst>
              <a:ext uri="{FF2B5EF4-FFF2-40B4-BE49-F238E27FC236}">
                <a16:creationId xmlns:a16="http://schemas.microsoft.com/office/drawing/2014/main" id="{6A3D1C8A-22FA-FD61-C7EA-38B154BEB8BC}"/>
              </a:ext>
            </a:extLst>
          </p:cNvPr>
          <p:cNvSpPr>
            <a:spLocks noGrp="1"/>
          </p:cNvSpPr>
          <p:nvPr>
            <p:ph type="body" sz="quarter" idx="18"/>
          </p:nvPr>
        </p:nvSpPr>
        <p:spPr>
          <a:xfrm>
            <a:off x="838200" y="1828517"/>
            <a:ext cx="10515600" cy="1217163"/>
          </a:xfrm>
        </p:spPr>
        <p:txBody>
          <a:bodyPr>
            <a:normAutofit/>
          </a:bodyPr>
          <a:lstStyle>
            <a:lvl1pPr marL="0" indent="0">
              <a:spcBef>
                <a:spcPts val="0"/>
              </a:spcBef>
              <a:spcAft>
                <a:spcPts val="0"/>
              </a:spcAft>
              <a:buNone/>
              <a:defRPr sz="1800"/>
            </a:lvl1pPr>
          </a:lstStyle>
          <a:p>
            <a:pPr lvl="0"/>
            <a:r>
              <a:rPr lang="en-US"/>
              <a:t>Click to edit Master text styles</a:t>
            </a:r>
          </a:p>
        </p:txBody>
      </p:sp>
      <p:sp>
        <p:nvSpPr>
          <p:cNvPr id="3" name="Content Placeholder 4">
            <a:extLst>
              <a:ext uri="{FF2B5EF4-FFF2-40B4-BE49-F238E27FC236}">
                <a16:creationId xmlns:a16="http://schemas.microsoft.com/office/drawing/2014/main" id="{56F2CFF0-C3F1-BF62-B5E5-B7F4280A0F20}"/>
              </a:ext>
            </a:extLst>
          </p:cNvPr>
          <p:cNvSpPr>
            <a:spLocks noGrp="1"/>
          </p:cNvSpPr>
          <p:nvPr>
            <p:ph sz="quarter" idx="37" hasCustomPrompt="1"/>
          </p:nvPr>
        </p:nvSpPr>
        <p:spPr>
          <a:xfrm>
            <a:off x="1319814" y="3226302"/>
            <a:ext cx="2683886" cy="1980442"/>
          </a:xfrm>
          <a:prstGeom prst="rect">
            <a:avLst/>
          </a:prstGeom>
        </p:spPr>
        <p:txBody>
          <a:bodyPr anchor="ctr"/>
          <a:lstStyle>
            <a:lvl1pPr marL="0" indent="0" algn="ctr">
              <a:buNone/>
              <a:defRPr/>
            </a:lvl1pPr>
          </a:lstStyle>
          <a:p>
            <a:pPr lvl="0"/>
            <a:r>
              <a:rPr lang="en-US"/>
              <a:t>Add text or image</a:t>
            </a:r>
          </a:p>
        </p:txBody>
      </p:sp>
      <p:sp>
        <p:nvSpPr>
          <p:cNvPr id="4" name="Content Placeholder 3">
            <a:extLst>
              <a:ext uri="{FF2B5EF4-FFF2-40B4-BE49-F238E27FC236}">
                <a16:creationId xmlns:a16="http://schemas.microsoft.com/office/drawing/2014/main" id="{0F44A73F-A59B-B0A4-6EA3-F46012DDBD27}"/>
              </a:ext>
            </a:extLst>
          </p:cNvPr>
          <p:cNvSpPr>
            <a:spLocks noGrp="1"/>
          </p:cNvSpPr>
          <p:nvPr>
            <p:ph sz="quarter" idx="38" hasCustomPrompt="1"/>
          </p:nvPr>
        </p:nvSpPr>
        <p:spPr>
          <a:xfrm>
            <a:off x="1274978" y="5361626"/>
            <a:ext cx="2728722" cy="445110"/>
          </a:xfrm>
        </p:spPr>
        <p:txBody>
          <a:bodyPr anchor="ctr">
            <a:normAutofit/>
          </a:bodyPr>
          <a:lstStyle>
            <a:lvl1pPr marL="0" indent="0" algn="ctr">
              <a:buNone/>
              <a:defRPr sz="2000" b="1"/>
            </a:lvl1pPr>
          </a:lstStyle>
          <a:p>
            <a:pPr lvl="0"/>
            <a:r>
              <a:rPr lang="en-US"/>
              <a:t>Add text or image</a:t>
            </a:r>
          </a:p>
        </p:txBody>
      </p:sp>
      <p:sp>
        <p:nvSpPr>
          <p:cNvPr id="5" name="Content Placeholder 3">
            <a:extLst>
              <a:ext uri="{FF2B5EF4-FFF2-40B4-BE49-F238E27FC236}">
                <a16:creationId xmlns:a16="http://schemas.microsoft.com/office/drawing/2014/main" id="{C3A77B60-98C1-27A9-96BE-AD266101C609}"/>
              </a:ext>
            </a:extLst>
          </p:cNvPr>
          <p:cNvSpPr>
            <a:spLocks noGrp="1"/>
          </p:cNvSpPr>
          <p:nvPr>
            <p:ph sz="quarter" idx="39" hasCustomPrompt="1"/>
          </p:nvPr>
        </p:nvSpPr>
        <p:spPr>
          <a:xfrm>
            <a:off x="1274978" y="5806736"/>
            <a:ext cx="2728722" cy="913382"/>
          </a:xfrm>
        </p:spPr>
        <p:txBody>
          <a:bodyPr>
            <a:normAutofit/>
          </a:bodyPr>
          <a:lstStyle>
            <a:lvl1pPr marL="0" indent="0" algn="ctr">
              <a:buNone/>
              <a:defRPr sz="1800"/>
            </a:lvl1pPr>
          </a:lstStyle>
          <a:p>
            <a:pPr lvl="0"/>
            <a:r>
              <a:rPr lang="en-US"/>
              <a:t>Add text or image</a:t>
            </a:r>
          </a:p>
        </p:txBody>
      </p:sp>
      <p:sp>
        <p:nvSpPr>
          <p:cNvPr id="6" name="Content Placeholder 4">
            <a:extLst>
              <a:ext uri="{FF2B5EF4-FFF2-40B4-BE49-F238E27FC236}">
                <a16:creationId xmlns:a16="http://schemas.microsoft.com/office/drawing/2014/main" id="{4D35CFB6-5062-6955-5AEA-A38CBC8AA488}"/>
              </a:ext>
            </a:extLst>
          </p:cNvPr>
          <p:cNvSpPr>
            <a:spLocks noGrp="1"/>
          </p:cNvSpPr>
          <p:nvPr>
            <p:ph sz="quarter" idx="40" hasCustomPrompt="1"/>
          </p:nvPr>
        </p:nvSpPr>
        <p:spPr>
          <a:xfrm>
            <a:off x="4731638" y="3226302"/>
            <a:ext cx="2728721" cy="1980442"/>
          </a:xfrm>
          <a:prstGeom prst="rect">
            <a:avLst/>
          </a:prstGeom>
        </p:spPr>
        <p:txBody>
          <a:bodyPr anchor="ctr"/>
          <a:lstStyle>
            <a:lvl1pPr marL="0" indent="0" algn="ctr">
              <a:buNone/>
              <a:defRPr/>
            </a:lvl1pPr>
          </a:lstStyle>
          <a:p>
            <a:pPr lvl="0"/>
            <a:r>
              <a:rPr lang="en-US"/>
              <a:t>Add text or image</a:t>
            </a:r>
          </a:p>
        </p:txBody>
      </p:sp>
      <p:sp>
        <p:nvSpPr>
          <p:cNvPr id="9" name="Content Placeholder 3">
            <a:extLst>
              <a:ext uri="{FF2B5EF4-FFF2-40B4-BE49-F238E27FC236}">
                <a16:creationId xmlns:a16="http://schemas.microsoft.com/office/drawing/2014/main" id="{6B2034EA-4060-A7CA-98C2-88E084E6D7C4}"/>
              </a:ext>
            </a:extLst>
          </p:cNvPr>
          <p:cNvSpPr>
            <a:spLocks noGrp="1"/>
          </p:cNvSpPr>
          <p:nvPr>
            <p:ph sz="quarter" idx="41" hasCustomPrompt="1"/>
          </p:nvPr>
        </p:nvSpPr>
        <p:spPr>
          <a:xfrm>
            <a:off x="4731639" y="5361626"/>
            <a:ext cx="2728722" cy="445110"/>
          </a:xfrm>
        </p:spPr>
        <p:txBody>
          <a:bodyPr anchor="ctr">
            <a:normAutofit/>
          </a:bodyPr>
          <a:lstStyle>
            <a:lvl1pPr marL="0" indent="0" algn="ctr">
              <a:buNone/>
              <a:defRPr sz="2000" b="1"/>
            </a:lvl1pPr>
          </a:lstStyle>
          <a:p>
            <a:pPr lvl="0"/>
            <a:r>
              <a:rPr lang="en-US"/>
              <a:t>Add text or image</a:t>
            </a:r>
          </a:p>
        </p:txBody>
      </p:sp>
      <p:sp>
        <p:nvSpPr>
          <p:cNvPr id="12" name="Content Placeholder 3">
            <a:extLst>
              <a:ext uri="{FF2B5EF4-FFF2-40B4-BE49-F238E27FC236}">
                <a16:creationId xmlns:a16="http://schemas.microsoft.com/office/drawing/2014/main" id="{D2ED9687-D91A-9C93-5624-266CFB4CA175}"/>
              </a:ext>
            </a:extLst>
          </p:cNvPr>
          <p:cNvSpPr>
            <a:spLocks noGrp="1"/>
          </p:cNvSpPr>
          <p:nvPr>
            <p:ph sz="quarter" idx="42" hasCustomPrompt="1"/>
          </p:nvPr>
        </p:nvSpPr>
        <p:spPr>
          <a:xfrm>
            <a:off x="4731639" y="5806736"/>
            <a:ext cx="2728722" cy="913382"/>
          </a:xfrm>
        </p:spPr>
        <p:txBody>
          <a:bodyPr>
            <a:normAutofit/>
          </a:bodyPr>
          <a:lstStyle>
            <a:lvl1pPr marL="0" indent="0" algn="ctr">
              <a:buNone/>
              <a:defRPr sz="1800"/>
            </a:lvl1pPr>
          </a:lstStyle>
          <a:p>
            <a:pPr lvl="0"/>
            <a:r>
              <a:rPr lang="en-US"/>
              <a:t>Add text or image</a:t>
            </a:r>
          </a:p>
        </p:txBody>
      </p:sp>
      <p:sp>
        <p:nvSpPr>
          <p:cNvPr id="13" name="Content Placeholder 4">
            <a:extLst>
              <a:ext uri="{FF2B5EF4-FFF2-40B4-BE49-F238E27FC236}">
                <a16:creationId xmlns:a16="http://schemas.microsoft.com/office/drawing/2014/main" id="{440D8A25-280D-54E5-045D-00BBA4114058}"/>
              </a:ext>
            </a:extLst>
          </p:cNvPr>
          <p:cNvSpPr>
            <a:spLocks noGrp="1"/>
          </p:cNvSpPr>
          <p:nvPr>
            <p:ph sz="quarter" idx="43" hasCustomPrompt="1"/>
          </p:nvPr>
        </p:nvSpPr>
        <p:spPr>
          <a:xfrm>
            <a:off x="8188297" y="3226302"/>
            <a:ext cx="2728721" cy="1980442"/>
          </a:xfrm>
          <a:prstGeom prst="rect">
            <a:avLst/>
          </a:prstGeom>
        </p:spPr>
        <p:txBody>
          <a:bodyPr anchor="ctr"/>
          <a:lstStyle>
            <a:lvl1pPr marL="0" indent="0" algn="ctr">
              <a:buNone/>
              <a:defRPr/>
            </a:lvl1pPr>
          </a:lstStyle>
          <a:p>
            <a:pPr lvl="0"/>
            <a:r>
              <a:rPr lang="en-US"/>
              <a:t>Add text or image</a:t>
            </a:r>
          </a:p>
        </p:txBody>
      </p:sp>
      <p:sp>
        <p:nvSpPr>
          <p:cNvPr id="14" name="Content Placeholder 3">
            <a:extLst>
              <a:ext uri="{FF2B5EF4-FFF2-40B4-BE49-F238E27FC236}">
                <a16:creationId xmlns:a16="http://schemas.microsoft.com/office/drawing/2014/main" id="{8A64B1FB-B97E-7BC7-5EA4-757C5015A8BD}"/>
              </a:ext>
            </a:extLst>
          </p:cNvPr>
          <p:cNvSpPr>
            <a:spLocks noGrp="1"/>
          </p:cNvSpPr>
          <p:nvPr>
            <p:ph sz="quarter" idx="44" hasCustomPrompt="1"/>
          </p:nvPr>
        </p:nvSpPr>
        <p:spPr>
          <a:xfrm>
            <a:off x="8188300" y="5361626"/>
            <a:ext cx="2728722" cy="445110"/>
          </a:xfrm>
        </p:spPr>
        <p:txBody>
          <a:bodyPr anchor="ctr">
            <a:normAutofit/>
          </a:bodyPr>
          <a:lstStyle>
            <a:lvl1pPr marL="0" indent="0" algn="ctr">
              <a:buNone/>
              <a:defRPr sz="2000" b="1"/>
            </a:lvl1pPr>
          </a:lstStyle>
          <a:p>
            <a:pPr lvl="0"/>
            <a:r>
              <a:rPr lang="en-US"/>
              <a:t>Add text or image</a:t>
            </a:r>
          </a:p>
        </p:txBody>
      </p:sp>
      <p:sp>
        <p:nvSpPr>
          <p:cNvPr id="16" name="Content Placeholder 3">
            <a:extLst>
              <a:ext uri="{FF2B5EF4-FFF2-40B4-BE49-F238E27FC236}">
                <a16:creationId xmlns:a16="http://schemas.microsoft.com/office/drawing/2014/main" id="{3B224095-F8EA-7AB9-3C71-9C12FACBCC05}"/>
              </a:ext>
            </a:extLst>
          </p:cNvPr>
          <p:cNvSpPr>
            <a:spLocks noGrp="1"/>
          </p:cNvSpPr>
          <p:nvPr>
            <p:ph sz="quarter" idx="45" hasCustomPrompt="1"/>
          </p:nvPr>
        </p:nvSpPr>
        <p:spPr>
          <a:xfrm>
            <a:off x="8188300" y="5806736"/>
            <a:ext cx="2728722" cy="913382"/>
          </a:xfrm>
        </p:spPr>
        <p:txBody>
          <a:bodyPr>
            <a:normAutofit/>
          </a:bodyPr>
          <a:lstStyle>
            <a:lvl1pPr marL="0" indent="0" algn="ctr">
              <a:buNone/>
              <a:defRPr sz="1800"/>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2571476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imag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p:nvPr>
        </p:nvSpPr>
        <p:spPr/>
        <p:txBody>
          <a:bodyPr/>
          <a:lstStyle/>
          <a:p>
            <a:r>
              <a:rPr lang="en-US"/>
              <a:t>Click to edit Master title style</a:t>
            </a:r>
          </a:p>
        </p:txBody>
      </p:sp>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
        <p:nvSpPr>
          <p:cNvPr id="3" name="Text Placeholder 18">
            <a:extLst>
              <a:ext uri="{FF2B5EF4-FFF2-40B4-BE49-F238E27FC236}">
                <a16:creationId xmlns:a16="http://schemas.microsoft.com/office/drawing/2014/main" id="{2D2438D1-CD5E-B884-EFC3-D79800F4108D}"/>
              </a:ext>
            </a:extLst>
          </p:cNvPr>
          <p:cNvSpPr>
            <a:spLocks noGrp="1"/>
          </p:cNvSpPr>
          <p:nvPr>
            <p:ph type="body" sz="quarter" idx="18"/>
          </p:nvPr>
        </p:nvSpPr>
        <p:spPr>
          <a:xfrm>
            <a:off x="838200" y="1828518"/>
            <a:ext cx="10515600" cy="838488"/>
          </a:xfrm>
        </p:spPr>
        <p:txBody>
          <a:bodyPr>
            <a:normAutofit/>
          </a:bodyPr>
          <a:lstStyle>
            <a:lvl1pPr marL="0" indent="0">
              <a:spcBef>
                <a:spcPts val="0"/>
              </a:spcBef>
              <a:spcAft>
                <a:spcPts val="0"/>
              </a:spcAft>
              <a:buNone/>
              <a:defRPr sz="1800"/>
            </a:lvl1pPr>
          </a:lstStyle>
          <a:p>
            <a:pPr lvl="0"/>
            <a:r>
              <a:rPr lang="en-US"/>
              <a:t>Click to edit Master text styles</a:t>
            </a:r>
          </a:p>
        </p:txBody>
      </p:sp>
      <p:sp>
        <p:nvSpPr>
          <p:cNvPr id="6" name="Content Placeholder 4">
            <a:extLst>
              <a:ext uri="{FF2B5EF4-FFF2-40B4-BE49-F238E27FC236}">
                <a16:creationId xmlns:a16="http://schemas.microsoft.com/office/drawing/2014/main" id="{E8AE1B30-FDBF-70CA-C90D-683CF98040FC}"/>
              </a:ext>
            </a:extLst>
          </p:cNvPr>
          <p:cNvSpPr>
            <a:spLocks noGrp="1"/>
          </p:cNvSpPr>
          <p:nvPr>
            <p:ph sz="quarter" idx="37" hasCustomPrompt="1"/>
          </p:nvPr>
        </p:nvSpPr>
        <p:spPr>
          <a:xfrm>
            <a:off x="838201" y="2813459"/>
            <a:ext cx="1888210" cy="1856789"/>
          </a:xfrm>
          <a:prstGeom prst="rect">
            <a:avLst/>
          </a:prstGeom>
        </p:spPr>
        <p:txBody>
          <a:bodyPr anchor="ctr"/>
          <a:lstStyle>
            <a:lvl1pPr marL="0" indent="0" algn="ctr">
              <a:buNone/>
              <a:defRPr/>
            </a:lvl1pPr>
          </a:lstStyle>
          <a:p>
            <a:pPr lvl="0"/>
            <a:r>
              <a:rPr lang="en-US"/>
              <a:t>Add text or image</a:t>
            </a:r>
          </a:p>
        </p:txBody>
      </p:sp>
      <p:sp>
        <p:nvSpPr>
          <p:cNvPr id="9" name="Content Placeholder 3">
            <a:extLst>
              <a:ext uri="{FF2B5EF4-FFF2-40B4-BE49-F238E27FC236}">
                <a16:creationId xmlns:a16="http://schemas.microsoft.com/office/drawing/2014/main" id="{697E54BE-F7FB-0FD1-DFCC-82D93EF7C345}"/>
              </a:ext>
            </a:extLst>
          </p:cNvPr>
          <p:cNvSpPr>
            <a:spLocks noGrp="1"/>
          </p:cNvSpPr>
          <p:nvPr>
            <p:ph sz="quarter" idx="38" hasCustomPrompt="1"/>
          </p:nvPr>
        </p:nvSpPr>
        <p:spPr>
          <a:xfrm>
            <a:off x="2937210" y="2813459"/>
            <a:ext cx="3001217" cy="608377"/>
          </a:xfrm>
        </p:spPr>
        <p:txBody>
          <a:bodyPr anchor="ctr">
            <a:normAutofit/>
          </a:bodyPr>
          <a:lstStyle>
            <a:lvl1pPr marL="0" indent="0" algn="ctr">
              <a:buNone/>
              <a:defRPr sz="2000" b="1"/>
            </a:lvl1pPr>
          </a:lstStyle>
          <a:p>
            <a:pPr lvl="0"/>
            <a:r>
              <a:rPr lang="en-US"/>
              <a:t>Add text or image</a:t>
            </a:r>
          </a:p>
        </p:txBody>
      </p:sp>
      <p:sp>
        <p:nvSpPr>
          <p:cNvPr id="12" name="Content Placeholder 3">
            <a:extLst>
              <a:ext uri="{FF2B5EF4-FFF2-40B4-BE49-F238E27FC236}">
                <a16:creationId xmlns:a16="http://schemas.microsoft.com/office/drawing/2014/main" id="{C568F627-C9C0-C392-5EFB-2193D4305083}"/>
              </a:ext>
            </a:extLst>
          </p:cNvPr>
          <p:cNvSpPr>
            <a:spLocks noGrp="1"/>
          </p:cNvSpPr>
          <p:nvPr>
            <p:ph sz="quarter" idx="39" hasCustomPrompt="1"/>
          </p:nvPr>
        </p:nvSpPr>
        <p:spPr>
          <a:xfrm>
            <a:off x="2937209" y="3417345"/>
            <a:ext cx="3001217" cy="1248411"/>
          </a:xfrm>
        </p:spPr>
        <p:txBody>
          <a:bodyPr>
            <a:normAutofit/>
          </a:bodyPr>
          <a:lstStyle>
            <a:lvl1pPr marL="0" indent="0" algn="ctr">
              <a:buNone/>
              <a:defRPr sz="1800"/>
            </a:lvl1pPr>
          </a:lstStyle>
          <a:p>
            <a:pPr lvl="0"/>
            <a:r>
              <a:rPr lang="en-US"/>
              <a:t>Add text or image</a:t>
            </a:r>
          </a:p>
        </p:txBody>
      </p:sp>
      <p:sp>
        <p:nvSpPr>
          <p:cNvPr id="13" name="Content Placeholder 4">
            <a:extLst>
              <a:ext uri="{FF2B5EF4-FFF2-40B4-BE49-F238E27FC236}">
                <a16:creationId xmlns:a16="http://schemas.microsoft.com/office/drawing/2014/main" id="{B375BB83-7A57-DD03-5486-C19FC2B6DC9D}"/>
              </a:ext>
            </a:extLst>
          </p:cNvPr>
          <p:cNvSpPr>
            <a:spLocks noGrp="1"/>
          </p:cNvSpPr>
          <p:nvPr>
            <p:ph sz="quarter" idx="40" hasCustomPrompt="1"/>
          </p:nvPr>
        </p:nvSpPr>
        <p:spPr>
          <a:xfrm>
            <a:off x="6295054" y="2813459"/>
            <a:ext cx="1888210" cy="1856789"/>
          </a:xfrm>
          <a:prstGeom prst="rect">
            <a:avLst/>
          </a:prstGeom>
        </p:spPr>
        <p:txBody>
          <a:bodyPr anchor="ctr"/>
          <a:lstStyle>
            <a:lvl1pPr marL="0" indent="0" algn="ctr">
              <a:buNone/>
              <a:defRPr/>
            </a:lvl1pPr>
          </a:lstStyle>
          <a:p>
            <a:pPr lvl="0"/>
            <a:r>
              <a:rPr lang="en-US"/>
              <a:t>Add text or image</a:t>
            </a:r>
          </a:p>
        </p:txBody>
      </p:sp>
      <p:sp>
        <p:nvSpPr>
          <p:cNvPr id="14" name="Content Placeholder 3">
            <a:extLst>
              <a:ext uri="{FF2B5EF4-FFF2-40B4-BE49-F238E27FC236}">
                <a16:creationId xmlns:a16="http://schemas.microsoft.com/office/drawing/2014/main" id="{474D0581-BC40-9CD2-5E6F-F61BE391A422}"/>
              </a:ext>
            </a:extLst>
          </p:cNvPr>
          <p:cNvSpPr>
            <a:spLocks noGrp="1"/>
          </p:cNvSpPr>
          <p:nvPr>
            <p:ph sz="quarter" idx="41" hasCustomPrompt="1"/>
          </p:nvPr>
        </p:nvSpPr>
        <p:spPr>
          <a:xfrm>
            <a:off x="8394063" y="2813459"/>
            <a:ext cx="3001217" cy="608377"/>
          </a:xfrm>
        </p:spPr>
        <p:txBody>
          <a:bodyPr anchor="ctr">
            <a:normAutofit/>
          </a:bodyPr>
          <a:lstStyle>
            <a:lvl1pPr marL="0" indent="0" algn="ctr">
              <a:buNone/>
              <a:defRPr sz="2000" b="1"/>
            </a:lvl1pPr>
          </a:lstStyle>
          <a:p>
            <a:pPr lvl="0"/>
            <a:r>
              <a:rPr lang="en-US"/>
              <a:t>Add text or image</a:t>
            </a:r>
          </a:p>
        </p:txBody>
      </p:sp>
      <p:sp>
        <p:nvSpPr>
          <p:cNvPr id="16" name="Content Placeholder 3">
            <a:extLst>
              <a:ext uri="{FF2B5EF4-FFF2-40B4-BE49-F238E27FC236}">
                <a16:creationId xmlns:a16="http://schemas.microsoft.com/office/drawing/2014/main" id="{B2C0630A-B631-7D95-7A4F-E5B6A1610A19}"/>
              </a:ext>
            </a:extLst>
          </p:cNvPr>
          <p:cNvSpPr>
            <a:spLocks noGrp="1"/>
          </p:cNvSpPr>
          <p:nvPr>
            <p:ph sz="quarter" idx="42" hasCustomPrompt="1"/>
          </p:nvPr>
        </p:nvSpPr>
        <p:spPr>
          <a:xfrm>
            <a:off x="8394062" y="3427020"/>
            <a:ext cx="3001217" cy="1248411"/>
          </a:xfrm>
        </p:spPr>
        <p:txBody>
          <a:bodyPr>
            <a:normAutofit/>
          </a:bodyPr>
          <a:lstStyle>
            <a:lvl1pPr marL="0" indent="0" algn="ctr">
              <a:buNone/>
              <a:defRPr sz="1800"/>
            </a:lvl1pPr>
          </a:lstStyle>
          <a:p>
            <a:pPr lvl="0"/>
            <a:r>
              <a:rPr lang="en-US"/>
              <a:t>Add text or image</a:t>
            </a:r>
          </a:p>
        </p:txBody>
      </p:sp>
      <p:sp>
        <p:nvSpPr>
          <p:cNvPr id="23" name="Content Placeholder 4">
            <a:extLst>
              <a:ext uri="{FF2B5EF4-FFF2-40B4-BE49-F238E27FC236}">
                <a16:creationId xmlns:a16="http://schemas.microsoft.com/office/drawing/2014/main" id="{D9EFAD20-28A5-1B78-B8B7-EB1D0B2071D9}"/>
              </a:ext>
            </a:extLst>
          </p:cNvPr>
          <p:cNvSpPr>
            <a:spLocks noGrp="1"/>
          </p:cNvSpPr>
          <p:nvPr>
            <p:ph sz="quarter" idx="43" hasCustomPrompt="1"/>
          </p:nvPr>
        </p:nvSpPr>
        <p:spPr>
          <a:xfrm>
            <a:off x="838200" y="4863329"/>
            <a:ext cx="1888210" cy="1856789"/>
          </a:xfrm>
          <a:prstGeom prst="rect">
            <a:avLst/>
          </a:prstGeom>
        </p:spPr>
        <p:txBody>
          <a:bodyPr anchor="ctr"/>
          <a:lstStyle>
            <a:lvl1pPr marL="0" indent="0" algn="ctr">
              <a:buNone/>
              <a:defRPr/>
            </a:lvl1pPr>
          </a:lstStyle>
          <a:p>
            <a:pPr lvl="0"/>
            <a:r>
              <a:rPr lang="en-US"/>
              <a:t>Add text or image</a:t>
            </a:r>
          </a:p>
        </p:txBody>
      </p:sp>
      <p:sp>
        <p:nvSpPr>
          <p:cNvPr id="24" name="Content Placeholder 3">
            <a:extLst>
              <a:ext uri="{FF2B5EF4-FFF2-40B4-BE49-F238E27FC236}">
                <a16:creationId xmlns:a16="http://schemas.microsoft.com/office/drawing/2014/main" id="{E507F341-A03E-B28A-95BA-C2220F5AF911}"/>
              </a:ext>
            </a:extLst>
          </p:cNvPr>
          <p:cNvSpPr>
            <a:spLocks noGrp="1"/>
          </p:cNvSpPr>
          <p:nvPr>
            <p:ph sz="quarter" idx="44" hasCustomPrompt="1"/>
          </p:nvPr>
        </p:nvSpPr>
        <p:spPr>
          <a:xfrm>
            <a:off x="2937209" y="4863329"/>
            <a:ext cx="3001217" cy="608377"/>
          </a:xfrm>
        </p:spPr>
        <p:txBody>
          <a:bodyPr anchor="ctr">
            <a:normAutofit/>
          </a:bodyPr>
          <a:lstStyle>
            <a:lvl1pPr marL="0" indent="0" algn="ctr">
              <a:buNone/>
              <a:defRPr sz="2000" b="1"/>
            </a:lvl1pPr>
          </a:lstStyle>
          <a:p>
            <a:pPr lvl="0"/>
            <a:r>
              <a:rPr lang="en-US"/>
              <a:t>Add text or image</a:t>
            </a:r>
          </a:p>
        </p:txBody>
      </p:sp>
      <p:sp>
        <p:nvSpPr>
          <p:cNvPr id="29" name="Content Placeholder 3">
            <a:extLst>
              <a:ext uri="{FF2B5EF4-FFF2-40B4-BE49-F238E27FC236}">
                <a16:creationId xmlns:a16="http://schemas.microsoft.com/office/drawing/2014/main" id="{55F0328B-1E58-5373-D5A0-C779B587DAAD}"/>
              </a:ext>
            </a:extLst>
          </p:cNvPr>
          <p:cNvSpPr>
            <a:spLocks noGrp="1"/>
          </p:cNvSpPr>
          <p:nvPr>
            <p:ph sz="quarter" idx="45" hasCustomPrompt="1"/>
          </p:nvPr>
        </p:nvSpPr>
        <p:spPr>
          <a:xfrm>
            <a:off x="2937208" y="5471707"/>
            <a:ext cx="3001217" cy="1248411"/>
          </a:xfrm>
        </p:spPr>
        <p:txBody>
          <a:bodyPr>
            <a:normAutofit/>
          </a:bodyPr>
          <a:lstStyle>
            <a:lvl1pPr marL="0" indent="0" algn="ctr">
              <a:buNone/>
              <a:defRPr sz="1800"/>
            </a:lvl1pPr>
          </a:lstStyle>
          <a:p>
            <a:pPr lvl="0"/>
            <a:r>
              <a:rPr lang="en-US"/>
              <a:t>Add text or image</a:t>
            </a:r>
          </a:p>
        </p:txBody>
      </p:sp>
      <p:sp>
        <p:nvSpPr>
          <p:cNvPr id="30" name="Content Placeholder 4">
            <a:extLst>
              <a:ext uri="{FF2B5EF4-FFF2-40B4-BE49-F238E27FC236}">
                <a16:creationId xmlns:a16="http://schemas.microsoft.com/office/drawing/2014/main" id="{1DDC7677-82C9-9181-F76E-05FA9348B739}"/>
              </a:ext>
            </a:extLst>
          </p:cNvPr>
          <p:cNvSpPr>
            <a:spLocks noGrp="1"/>
          </p:cNvSpPr>
          <p:nvPr>
            <p:ph sz="quarter" idx="46" hasCustomPrompt="1"/>
          </p:nvPr>
        </p:nvSpPr>
        <p:spPr>
          <a:xfrm>
            <a:off x="6295053" y="4863329"/>
            <a:ext cx="1888210" cy="1856789"/>
          </a:xfrm>
          <a:prstGeom prst="rect">
            <a:avLst/>
          </a:prstGeom>
        </p:spPr>
        <p:txBody>
          <a:bodyPr anchor="ctr"/>
          <a:lstStyle>
            <a:lvl1pPr marL="0" indent="0" algn="ctr">
              <a:buNone/>
              <a:defRPr/>
            </a:lvl1pPr>
          </a:lstStyle>
          <a:p>
            <a:pPr lvl="0"/>
            <a:r>
              <a:rPr lang="en-US"/>
              <a:t>Add text or image</a:t>
            </a:r>
          </a:p>
        </p:txBody>
      </p:sp>
      <p:sp>
        <p:nvSpPr>
          <p:cNvPr id="31" name="Content Placeholder 3">
            <a:extLst>
              <a:ext uri="{FF2B5EF4-FFF2-40B4-BE49-F238E27FC236}">
                <a16:creationId xmlns:a16="http://schemas.microsoft.com/office/drawing/2014/main" id="{7FF05C69-835A-547F-94B7-C4731685145E}"/>
              </a:ext>
            </a:extLst>
          </p:cNvPr>
          <p:cNvSpPr>
            <a:spLocks noGrp="1"/>
          </p:cNvSpPr>
          <p:nvPr>
            <p:ph sz="quarter" idx="47" hasCustomPrompt="1"/>
          </p:nvPr>
        </p:nvSpPr>
        <p:spPr>
          <a:xfrm>
            <a:off x="8394062" y="4863329"/>
            <a:ext cx="3001217" cy="608377"/>
          </a:xfrm>
        </p:spPr>
        <p:txBody>
          <a:bodyPr anchor="ctr">
            <a:normAutofit/>
          </a:bodyPr>
          <a:lstStyle>
            <a:lvl1pPr marL="0" indent="0" algn="ctr">
              <a:buNone/>
              <a:defRPr sz="2000" b="1"/>
            </a:lvl1pPr>
          </a:lstStyle>
          <a:p>
            <a:pPr lvl="0"/>
            <a:r>
              <a:rPr lang="en-US"/>
              <a:t>Add text or image</a:t>
            </a:r>
          </a:p>
        </p:txBody>
      </p:sp>
      <p:sp>
        <p:nvSpPr>
          <p:cNvPr id="32" name="Content Placeholder 3">
            <a:extLst>
              <a:ext uri="{FF2B5EF4-FFF2-40B4-BE49-F238E27FC236}">
                <a16:creationId xmlns:a16="http://schemas.microsoft.com/office/drawing/2014/main" id="{68782345-0089-F5AF-F2E2-184CA5F85AD9}"/>
              </a:ext>
            </a:extLst>
          </p:cNvPr>
          <p:cNvSpPr>
            <a:spLocks noGrp="1"/>
          </p:cNvSpPr>
          <p:nvPr>
            <p:ph sz="quarter" idx="48" hasCustomPrompt="1"/>
          </p:nvPr>
        </p:nvSpPr>
        <p:spPr>
          <a:xfrm>
            <a:off x="8394061" y="5464928"/>
            <a:ext cx="3001217" cy="1248411"/>
          </a:xfrm>
        </p:spPr>
        <p:txBody>
          <a:bodyPr>
            <a:normAutofit/>
          </a:bodyPr>
          <a:lstStyle>
            <a:lvl1pPr marL="0" indent="0" algn="ctr">
              <a:buNone/>
              <a:defRPr sz="1800"/>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Tree>
    <p:extLst>
      <p:ext uri="{BB962C8B-B14F-4D97-AF65-F5344CB8AC3E}">
        <p14:creationId xmlns:p14="http://schemas.microsoft.com/office/powerpoint/2010/main" val="833465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imag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p:nvPr>
        </p:nvSpPr>
        <p:spPr/>
        <p:txBody>
          <a:bodyPr/>
          <a:lstStyle/>
          <a:p>
            <a:r>
              <a:rPr lang="en-US"/>
              <a:t>Click to edit Master title style</a:t>
            </a:r>
          </a:p>
        </p:txBody>
      </p:sp>
      <p:sp>
        <p:nvSpPr>
          <p:cNvPr id="6" name="Text Placeholder 18">
            <a:extLst>
              <a:ext uri="{FF2B5EF4-FFF2-40B4-BE49-F238E27FC236}">
                <a16:creationId xmlns:a16="http://schemas.microsoft.com/office/drawing/2014/main" id="{1DAF53D0-AA48-073E-513F-773038B3FB95}"/>
              </a:ext>
            </a:extLst>
          </p:cNvPr>
          <p:cNvSpPr>
            <a:spLocks noGrp="1"/>
          </p:cNvSpPr>
          <p:nvPr>
            <p:ph type="body" sz="quarter" idx="18"/>
          </p:nvPr>
        </p:nvSpPr>
        <p:spPr>
          <a:xfrm>
            <a:off x="838200" y="1828518"/>
            <a:ext cx="10515600" cy="838488"/>
          </a:xfrm>
        </p:spPr>
        <p:txBody>
          <a:bodyPr>
            <a:normAutofit/>
          </a:bodyPr>
          <a:lstStyle>
            <a:lvl1pPr marL="0" indent="0">
              <a:spcBef>
                <a:spcPts val="0"/>
              </a:spcBef>
              <a:spcAft>
                <a:spcPts val="0"/>
              </a:spcAft>
              <a:buNone/>
              <a:defRPr sz="1800"/>
            </a:lvl1pPr>
          </a:lstStyle>
          <a:p>
            <a:pPr lvl="0"/>
            <a:r>
              <a:rPr lang="en-US"/>
              <a:t>Click to edit Master text styles</a:t>
            </a:r>
          </a:p>
        </p:txBody>
      </p:sp>
      <p:sp>
        <p:nvSpPr>
          <p:cNvPr id="3" name="Content Placeholder 4">
            <a:extLst>
              <a:ext uri="{FF2B5EF4-FFF2-40B4-BE49-F238E27FC236}">
                <a16:creationId xmlns:a16="http://schemas.microsoft.com/office/drawing/2014/main" id="{05E7FE8E-998F-010C-D5BF-0490B4E07E2D}"/>
              </a:ext>
            </a:extLst>
          </p:cNvPr>
          <p:cNvSpPr>
            <a:spLocks noGrp="1"/>
          </p:cNvSpPr>
          <p:nvPr>
            <p:ph sz="quarter" idx="37" hasCustomPrompt="1"/>
          </p:nvPr>
        </p:nvSpPr>
        <p:spPr>
          <a:xfrm>
            <a:off x="838200" y="2796357"/>
            <a:ext cx="1888210" cy="1980442"/>
          </a:xfrm>
          <a:prstGeom prst="rect">
            <a:avLst/>
          </a:prstGeom>
        </p:spPr>
        <p:txBody>
          <a:bodyPr anchor="ctr"/>
          <a:lstStyle>
            <a:lvl1pPr marL="0" indent="0" algn="ctr">
              <a:buNone/>
              <a:defRPr/>
            </a:lvl1pPr>
          </a:lstStyle>
          <a:p>
            <a:pPr lvl="0"/>
            <a:r>
              <a:rPr lang="en-US"/>
              <a:t>Add text or image</a:t>
            </a:r>
          </a:p>
        </p:txBody>
      </p:sp>
      <p:sp>
        <p:nvSpPr>
          <p:cNvPr id="4" name="Content Placeholder 3">
            <a:extLst>
              <a:ext uri="{FF2B5EF4-FFF2-40B4-BE49-F238E27FC236}">
                <a16:creationId xmlns:a16="http://schemas.microsoft.com/office/drawing/2014/main" id="{B7549C65-213E-DA8B-A104-3D88D8CFCC8C}"/>
              </a:ext>
            </a:extLst>
          </p:cNvPr>
          <p:cNvSpPr>
            <a:spLocks noGrp="1"/>
          </p:cNvSpPr>
          <p:nvPr>
            <p:ph sz="quarter" idx="38" hasCustomPrompt="1"/>
          </p:nvPr>
        </p:nvSpPr>
        <p:spPr>
          <a:xfrm>
            <a:off x="2877722" y="2796357"/>
            <a:ext cx="3001217" cy="1023517"/>
          </a:xfrm>
        </p:spPr>
        <p:txBody>
          <a:bodyPr anchor="ctr">
            <a:normAutofit/>
          </a:bodyPr>
          <a:lstStyle>
            <a:lvl1pPr marL="0" indent="0" algn="ctr">
              <a:buNone/>
              <a:defRPr sz="2000" b="1"/>
            </a:lvl1pPr>
          </a:lstStyle>
          <a:p>
            <a:pPr lvl="0"/>
            <a:r>
              <a:rPr lang="en-US"/>
              <a:t>Add text or image</a:t>
            </a:r>
          </a:p>
        </p:txBody>
      </p:sp>
      <p:sp>
        <p:nvSpPr>
          <p:cNvPr id="5" name="Content Placeholder 3">
            <a:extLst>
              <a:ext uri="{FF2B5EF4-FFF2-40B4-BE49-F238E27FC236}">
                <a16:creationId xmlns:a16="http://schemas.microsoft.com/office/drawing/2014/main" id="{DC6BC399-4675-CD39-C5F5-8FBE3601F79A}"/>
              </a:ext>
            </a:extLst>
          </p:cNvPr>
          <p:cNvSpPr>
            <a:spLocks noGrp="1"/>
          </p:cNvSpPr>
          <p:nvPr>
            <p:ph sz="quarter" idx="39" hasCustomPrompt="1"/>
          </p:nvPr>
        </p:nvSpPr>
        <p:spPr>
          <a:xfrm>
            <a:off x="2877722" y="3819874"/>
            <a:ext cx="3001217" cy="2854674"/>
          </a:xfrm>
        </p:spPr>
        <p:txBody>
          <a:bodyPr>
            <a:normAutofit/>
          </a:bodyPr>
          <a:lstStyle>
            <a:lvl1pPr marL="0" indent="0" algn="ctr">
              <a:buNone/>
              <a:defRPr sz="1800"/>
            </a:lvl1pPr>
          </a:lstStyle>
          <a:p>
            <a:pPr lvl="0"/>
            <a:r>
              <a:rPr lang="en-US"/>
              <a:t>Add text or image</a:t>
            </a:r>
          </a:p>
        </p:txBody>
      </p:sp>
      <p:sp>
        <p:nvSpPr>
          <p:cNvPr id="17" name="Content Placeholder 4">
            <a:extLst>
              <a:ext uri="{FF2B5EF4-FFF2-40B4-BE49-F238E27FC236}">
                <a16:creationId xmlns:a16="http://schemas.microsoft.com/office/drawing/2014/main" id="{C5B17DAA-0F35-67D4-29ED-4E9BF6B62963}"/>
              </a:ext>
            </a:extLst>
          </p:cNvPr>
          <p:cNvSpPr>
            <a:spLocks noGrp="1"/>
          </p:cNvSpPr>
          <p:nvPr>
            <p:ph sz="quarter" idx="40" hasCustomPrompt="1"/>
          </p:nvPr>
        </p:nvSpPr>
        <p:spPr>
          <a:xfrm>
            <a:off x="6313061" y="2796357"/>
            <a:ext cx="1888210" cy="1980442"/>
          </a:xfrm>
          <a:prstGeom prst="rect">
            <a:avLst/>
          </a:prstGeom>
        </p:spPr>
        <p:txBody>
          <a:bodyPr anchor="ctr"/>
          <a:lstStyle>
            <a:lvl1pPr marL="0" indent="0" algn="ctr">
              <a:buNone/>
              <a:defRPr/>
            </a:lvl1pPr>
          </a:lstStyle>
          <a:p>
            <a:pPr lvl="0"/>
            <a:r>
              <a:rPr lang="en-US"/>
              <a:t>Add text or image</a:t>
            </a:r>
          </a:p>
        </p:txBody>
      </p:sp>
      <p:sp>
        <p:nvSpPr>
          <p:cNvPr id="18" name="Content Placeholder 3">
            <a:extLst>
              <a:ext uri="{FF2B5EF4-FFF2-40B4-BE49-F238E27FC236}">
                <a16:creationId xmlns:a16="http://schemas.microsoft.com/office/drawing/2014/main" id="{98F7E755-9E13-1005-1B1E-9B09B7876FA4}"/>
              </a:ext>
            </a:extLst>
          </p:cNvPr>
          <p:cNvSpPr>
            <a:spLocks noGrp="1"/>
          </p:cNvSpPr>
          <p:nvPr>
            <p:ph sz="quarter" idx="41" hasCustomPrompt="1"/>
          </p:nvPr>
        </p:nvSpPr>
        <p:spPr>
          <a:xfrm>
            <a:off x="8352583" y="2796357"/>
            <a:ext cx="3001217" cy="1023517"/>
          </a:xfrm>
        </p:spPr>
        <p:txBody>
          <a:bodyPr anchor="ctr">
            <a:normAutofit/>
          </a:bodyPr>
          <a:lstStyle>
            <a:lvl1pPr marL="0" indent="0" algn="ctr">
              <a:buNone/>
              <a:defRPr sz="2000" b="1"/>
            </a:lvl1pPr>
          </a:lstStyle>
          <a:p>
            <a:pPr lvl="0"/>
            <a:r>
              <a:rPr lang="en-US"/>
              <a:t>Add text or image</a:t>
            </a:r>
          </a:p>
        </p:txBody>
      </p:sp>
      <p:sp>
        <p:nvSpPr>
          <p:cNvPr id="19" name="Content Placeholder 3">
            <a:extLst>
              <a:ext uri="{FF2B5EF4-FFF2-40B4-BE49-F238E27FC236}">
                <a16:creationId xmlns:a16="http://schemas.microsoft.com/office/drawing/2014/main" id="{71BD2EC3-A75E-BFED-68E0-00B69CBBF209}"/>
              </a:ext>
            </a:extLst>
          </p:cNvPr>
          <p:cNvSpPr>
            <a:spLocks noGrp="1"/>
          </p:cNvSpPr>
          <p:nvPr>
            <p:ph sz="quarter" idx="42" hasCustomPrompt="1"/>
          </p:nvPr>
        </p:nvSpPr>
        <p:spPr>
          <a:xfrm>
            <a:off x="8352583" y="3819874"/>
            <a:ext cx="3001217" cy="2854674"/>
          </a:xfrm>
        </p:spPr>
        <p:txBody>
          <a:bodyPr>
            <a:normAutofit/>
          </a:bodyPr>
          <a:lstStyle>
            <a:lvl1pPr marL="0" indent="0" algn="ctr">
              <a:buNone/>
              <a:defRPr sz="1800"/>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2075186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ic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p:nvPr>
        </p:nvSpPr>
        <p:spPr/>
        <p:txBody>
          <a:bodyPr/>
          <a:lstStyle/>
          <a:p>
            <a:r>
              <a:rPr lang="en-US"/>
              <a:t>Click to edit Master title style</a:t>
            </a:r>
          </a:p>
        </p:txBody>
      </p:sp>
      <p:sp>
        <p:nvSpPr>
          <p:cNvPr id="5" name="Text Placeholder 18">
            <a:extLst>
              <a:ext uri="{FF2B5EF4-FFF2-40B4-BE49-F238E27FC236}">
                <a16:creationId xmlns:a16="http://schemas.microsoft.com/office/drawing/2014/main" id="{0666C2C4-CB95-9095-9AEA-37E9A80E3346}"/>
              </a:ext>
            </a:extLst>
          </p:cNvPr>
          <p:cNvSpPr>
            <a:spLocks noGrp="1"/>
          </p:cNvSpPr>
          <p:nvPr>
            <p:ph type="body" sz="quarter" idx="18"/>
          </p:nvPr>
        </p:nvSpPr>
        <p:spPr>
          <a:xfrm>
            <a:off x="838200" y="1828518"/>
            <a:ext cx="10515600" cy="838488"/>
          </a:xfrm>
        </p:spPr>
        <p:txBody>
          <a:bodyPr>
            <a:normAutofit/>
          </a:bodyPr>
          <a:lstStyle>
            <a:lvl1pPr marL="0" indent="0">
              <a:spcBef>
                <a:spcPts val="0"/>
              </a:spcBef>
              <a:spcAft>
                <a:spcPts val="0"/>
              </a:spcAft>
              <a:buNone/>
              <a:defRPr sz="1800"/>
            </a:lvl1pPr>
          </a:lstStyle>
          <a:p>
            <a:pPr lvl="0"/>
            <a:r>
              <a:rPr lang="en-US"/>
              <a:t>Click to edit Master text styles</a:t>
            </a:r>
          </a:p>
        </p:txBody>
      </p:sp>
      <p:sp>
        <p:nvSpPr>
          <p:cNvPr id="3" name="Content Placeholder 4">
            <a:extLst>
              <a:ext uri="{FF2B5EF4-FFF2-40B4-BE49-F238E27FC236}">
                <a16:creationId xmlns:a16="http://schemas.microsoft.com/office/drawing/2014/main" id="{546F5C12-53A6-41D8-11E8-370925C95034}"/>
              </a:ext>
            </a:extLst>
          </p:cNvPr>
          <p:cNvSpPr>
            <a:spLocks noGrp="1"/>
          </p:cNvSpPr>
          <p:nvPr>
            <p:ph sz="quarter" idx="37" hasCustomPrompt="1"/>
          </p:nvPr>
        </p:nvSpPr>
        <p:spPr>
          <a:xfrm>
            <a:off x="560428" y="2748662"/>
            <a:ext cx="2415009" cy="1828800"/>
          </a:xfrm>
          <a:prstGeom prst="rect">
            <a:avLst/>
          </a:prstGeom>
        </p:spPr>
        <p:txBody>
          <a:bodyPr anchor="ctr"/>
          <a:lstStyle>
            <a:lvl1pPr marL="0" indent="0" algn="ctr">
              <a:buNone/>
              <a:defRPr/>
            </a:lvl1pPr>
          </a:lstStyle>
          <a:p>
            <a:pPr lvl="0"/>
            <a:r>
              <a:rPr lang="en-US"/>
              <a:t>Add text or image</a:t>
            </a:r>
          </a:p>
        </p:txBody>
      </p:sp>
      <p:sp>
        <p:nvSpPr>
          <p:cNvPr id="4" name="Content Placeholder 3">
            <a:extLst>
              <a:ext uri="{FF2B5EF4-FFF2-40B4-BE49-F238E27FC236}">
                <a16:creationId xmlns:a16="http://schemas.microsoft.com/office/drawing/2014/main" id="{929F6894-5848-6A61-A7AB-A188F4DFDB8C}"/>
              </a:ext>
            </a:extLst>
          </p:cNvPr>
          <p:cNvSpPr>
            <a:spLocks noGrp="1"/>
          </p:cNvSpPr>
          <p:nvPr>
            <p:ph sz="quarter" idx="31" hasCustomPrompt="1"/>
          </p:nvPr>
        </p:nvSpPr>
        <p:spPr>
          <a:xfrm>
            <a:off x="560428" y="4739613"/>
            <a:ext cx="2415009" cy="1828799"/>
          </a:xfrm>
        </p:spPr>
        <p:txBody>
          <a:bodyPr/>
          <a:lstStyle>
            <a:lvl1pPr marL="0" indent="0" algn="ctr">
              <a:buNone/>
              <a:defRPr/>
            </a:lvl1pPr>
          </a:lstStyle>
          <a:p>
            <a:pPr lvl="0"/>
            <a:r>
              <a:rPr lang="en-US"/>
              <a:t>Add text or image</a:t>
            </a:r>
          </a:p>
        </p:txBody>
      </p:sp>
      <p:sp>
        <p:nvSpPr>
          <p:cNvPr id="15" name="Content Placeholder 4">
            <a:extLst>
              <a:ext uri="{FF2B5EF4-FFF2-40B4-BE49-F238E27FC236}">
                <a16:creationId xmlns:a16="http://schemas.microsoft.com/office/drawing/2014/main" id="{8DB0FB18-E838-29EF-E1AE-BDDA875C4399}"/>
              </a:ext>
            </a:extLst>
          </p:cNvPr>
          <p:cNvSpPr>
            <a:spLocks noGrp="1"/>
          </p:cNvSpPr>
          <p:nvPr>
            <p:ph sz="quarter" idx="38" hasCustomPrompt="1"/>
          </p:nvPr>
        </p:nvSpPr>
        <p:spPr>
          <a:xfrm>
            <a:off x="3398319" y="2748662"/>
            <a:ext cx="2415009" cy="1828800"/>
          </a:xfrm>
          <a:prstGeom prst="rect">
            <a:avLst/>
          </a:prstGeom>
        </p:spPr>
        <p:txBody>
          <a:bodyPr anchor="ctr"/>
          <a:lstStyle>
            <a:lvl1pPr marL="0" indent="0" algn="ctr">
              <a:buNone/>
              <a:defRPr/>
            </a:lvl1pPr>
          </a:lstStyle>
          <a:p>
            <a:pPr lvl="0"/>
            <a:r>
              <a:rPr lang="en-US"/>
              <a:t>Add text or image</a:t>
            </a:r>
          </a:p>
        </p:txBody>
      </p:sp>
      <p:sp>
        <p:nvSpPr>
          <p:cNvPr id="16" name="Content Placeholder 3">
            <a:extLst>
              <a:ext uri="{FF2B5EF4-FFF2-40B4-BE49-F238E27FC236}">
                <a16:creationId xmlns:a16="http://schemas.microsoft.com/office/drawing/2014/main" id="{EE52331F-9869-8C27-8BDD-9270EF6DA147}"/>
              </a:ext>
            </a:extLst>
          </p:cNvPr>
          <p:cNvSpPr>
            <a:spLocks noGrp="1"/>
          </p:cNvSpPr>
          <p:nvPr>
            <p:ph sz="quarter" idx="39" hasCustomPrompt="1"/>
          </p:nvPr>
        </p:nvSpPr>
        <p:spPr>
          <a:xfrm>
            <a:off x="3395006" y="4739613"/>
            <a:ext cx="2415009" cy="1828799"/>
          </a:xfrm>
        </p:spPr>
        <p:txBody>
          <a:bodyPr/>
          <a:lstStyle>
            <a:lvl1pPr marL="0" indent="0" algn="ctr">
              <a:buNone/>
              <a:defRPr/>
            </a:lvl1pPr>
          </a:lstStyle>
          <a:p>
            <a:pPr lvl="0"/>
            <a:r>
              <a:rPr lang="en-US"/>
              <a:t>Add text or image</a:t>
            </a:r>
          </a:p>
        </p:txBody>
      </p:sp>
      <p:sp>
        <p:nvSpPr>
          <p:cNvPr id="17" name="Content Placeholder 4">
            <a:extLst>
              <a:ext uri="{FF2B5EF4-FFF2-40B4-BE49-F238E27FC236}">
                <a16:creationId xmlns:a16="http://schemas.microsoft.com/office/drawing/2014/main" id="{CBE96124-C53F-3D77-4D2E-723CBFCCB16F}"/>
              </a:ext>
            </a:extLst>
          </p:cNvPr>
          <p:cNvSpPr>
            <a:spLocks noGrp="1"/>
          </p:cNvSpPr>
          <p:nvPr>
            <p:ph sz="quarter" idx="40" hasCustomPrompt="1"/>
          </p:nvPr>
        </p:nvSpPr>
        <p:spPr>
          <a:xfrm>
            <a:off x="6226272" y="2748662"/>
            <a:ext cx="2415009" cy="1828800"/>
          </a:xfrm>
          <a:prstGeom prst="rect">
            <a:avLst/>
          </a:prstGeom>
        </p:spPr>
        <p:txBody>
          <a:bodyPr anchor="ctr"/>
          <a:lstStyle>
            <a:lvl1pPr marL="0" indent="0" algn="ctr">
              <a:buNone/>
              <a:defRPr/>
            </a:lvl1pPr>
          </a:lstStyle>
          <a:p>
            <a:pPr lvl="0"/>
            <a:r>
              <a:rPr lang="en-US"/>
              <a:t>Add text or image</a:t>
            </a:r>
          </a:p>
        </p:txBody>
      </p:sp>
      <p:sp>
        <p:nvSpPr>
          <p:cNvPr id="18" name="Content Placeholder 3">
            <a:extLst>
              <a:ext uri="{FF2B5EF4-FFF2-40B4-BE49-F238E27FC236}">
                <a16:creationId xmlns:a16="http://schemas.microsoft.com/office/drawing/2014/main" id="{6B7770DE-D134-8D53-DDEA-43A586D653E6}"/>
              </a:ext>
            </a:extLst>
          </p:cNvPr>
          <p:cNvSpPr>
            <a:spLocks noGrp="1"/>
          </p:cNvSpPr>
          <p:nvPr>
            <p:ph sz="quarter" idx="41" hasCustomPrompt="1"/>
          </p:nvPr>
        </p:nvSpPr>
        <p:spPr>
          <a:xfrm>
            <a:off x="6229584" y="4739613"/>
            <a:ext cx="2415009" cy="1828799"/>
          </a:xfrm>
        </p:spPr>
        <p:txBody>
          <a:bodyPr/>
          <a:lstStyle>
            <a:lvl1pPr marL="0" indent="0" algn="ctr">
              <a:buNone/>
              <a:defRPr/>
            </a:lvl1pPr>
          </a:lstStyle>
          <a:p>
            <a:pPr lvl="0"/>
            <a:r>
              <a:rPr lang="en-US"/>
              <a:t>Add text or image</a:t>
            </a:r>
          </a:p>
        </p:txBody>
      </p:sp>
      <p:sp>
        <p:nvSpPr>
          <p:cNvPr id="19" name="Content Placeholder 4">
            <a:extLst>
              <a:ext uri="{FF2B5EF4-FFF2-40B4-BE49-F238E27FC236}">
                <a16:creationId xmlns:a16="http://schemas.microsoft.com/office/drawing/2014/main" id="{1EE8AD13-B3F1-FAE6-179A-369E14C91F55}"/>
              </a:ext>
            </a:extLst>
          </p:cNvPr>
          <p:cNvSpPr>
            <a:spLocks noGrp="1"/>
          </p:cNvSpPr>
          <p:nvPr>
            <p:ph sz="quarter" idx="42" hasCustomPrompt="1"/>
          </p:nvPr>
        </p:nvSpPr>
        <p:spPr>
          <a:xfrm>
            <a:off x="9064163" y="2748662"/>
            <a:ext cx="2415009" cy="1828800"/>
          </a:xfrm>
          <a:prstGeom prst="rect">
            <a:avLst/>
          </a:prstGeom>
        </p:spPr>
        <p:txBody>
          <a:bodyPr anchor="ctr"/>
          <a:lstStyle>
            <a:lvl1pPr marL="0" indent="0" algn="ctr">
              <a:buNone/>
              <a:defRPr/>
            </a:lvl1pPr>
          </a:lstStyle>
          <a:p>
            <a:pPr lvl="0"/>
            <a:r>
              <a:rPr lang="en-US"/>
              <a:t>Add text or image</a:t>
            </a:r>
          </a:p>
        </p:txBody>
      </p:sp>
      <p:sp>
        <p:nvSpPr>
          <p:cNvPr id="20" name="Content Placeholder 3">
            <a:extLst>
              <a:ext uri="{FF2B5EF4-FFF2-40B4-BE49-F238E27FC236}">
                <a16:creationId xmlns:a16="http://schemas.microsoft.com/office/drawing/2014/main" id="{16AF1872-596D-D0F0-0578-601B8A00D301}"/>
              </a:ext>
            </a:extLst>
          </p:cNvPr>
          <p:cNvSpPr>
            <a:spLocks noGrp="1"/>
          </p:cNvSpPr>
          <p:nvPr>
            <p:ph sz="quarter" idx="43" hasCustomPrompt="1"/>
          </p:nvPr>
        </p:nvSpPr>
        <p:spPr>
          <a:xfrm>
            <a:off x="9064163" y="4739613"/>
            <a:ext cx="2415009" cy="1828799"/>
          </a:xfrm>
        </p:spPr>
        <p:txBody>
          <a:bodyPr/>
          <a:lstStyle>
            <a:lvl1pPr marL="0" indent="0" algn="ctr">
              <a:buNone/>
              <a:defRPr/>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2251714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ic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p:nvPr>
        </p:nvSpPr>
        <p:spPr/>
        <p:txBody>
          <a:bodyPr/>
          <a:lstStyle/>
          <a:p>
            <a:r>
              <a:rPr lang="en-US"/>
              <a:t>Click to edit Master title style</a:t>
            </a:r>
          </a:p>
        </p:txBody>
      </p:sp>
      <p:sp>
        <p:nvSpPr>
          <p:cNvPr id="10" name="Text Placeholder 18">
            <a:extLst>
              <a:ext uri="{FF2B5EF4-FFF2-40B4-BE49-F238E27FC236}">
                <a16:creationId xmlns:a16="http://schemas.microsoft.com/office/drawing/2014/main" id="{FEA851C1-9ABD-F266-28F4-B65A6705E28B}"/>
              </a:ext>
            </a:extLst>
          </p:cNvPr>
          <p:cNvSpPr>
            <a:spLocks noGrp="1"/>
          </p:cNvSpPr>
          <p:nvPr>
            <p:ph type="body" sz="quarter" idx="18"/>
          </p:nvPr>
        </p:nvSpPr>
        <p:spPr>
          <a:xfrm>
            <a:off x="838200" y="1828518"/>
            <a:ext cx="10515600" cy="838488"/>
          </a:xfrm>
        </p:spPr>
        <p:txBody>
          <a:bodyPr>
            <a:normAutofit/>
          </a:bodyPr>
          <a:lstStyle>
            <a:lvl1pPr marL="0" indent="0">
              <a:spcBef>
                <a:spcPts val="0"/>
              </a:spcBef>
              <a:spcAft>
                <a:spcPts val="0"/>
              </a:spcAft>
              <a:buNone/>
              <a:defRPr sz="1800"/>
            </a:lvl1pPr>
          </a:lstStyle>
          <a:p>
            <a:pPr lvl="0"/>
            <a:r>
              <a:rPr lang="en-US"/>
              <a:t>Click to edit Master text styles</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
        <p:nvSpPr>
          <p:cNvPr id="3" name="Content Placeholder 4">
            <a:extLst>
              <a:ext uri="{FF2B5EF4-FFF2-40B4-BE49-F238E27FC236}">
                <a16:creationId xmlns:a16="http://schemas.microsoft.com/office/drawing/2014/main" id="{D9E40824-578A-54AA-3604-D7D64317DAB0}"/>
              </a:ext>
            </a:extLst>
          </p:cNvPr>
          <p:cNvSpPr>
            <a:spLocks noGrp="1"/>
          </p:cNvSpPr>
          <p:nvPr>
            <p:ph sz="quarter" idx="32" hasCustomPrompt="1"/>
          </p:nvPr>
        </p:nvSpPr>
        <p:spPr>
          <a:xfrm>
            <a:off x="638355" y="2859417"/>
            <a:ext cx="3064813" cy="1828800"/>
          </a:xfrm>
          <a:prstGeom prst="rect">
            <a:avLst/>
          </a:prstGeom>
        </p:spPr>
        <p:txBody>
          <a:bodyPr anchor="ctr"/>
          <a:lstStyle>
            <a:lvl1pPr marL="0" indent="0" algn="ctr">
              <a:buNone/>
              <a:defRPr/>
            </a:lvl1pPr>
          </a:lstStyle>
          <a:p>
            <a:pPr lvl="0"/>
            <a:r>
              <a:rPr lang="en-US"/>
              <a:t>Add text or image</a:t>
            </a:r>
          </a:p>
        </p:txBody>
      </p:sp>
      <p:sp>
        <p:nvSpPr>
          <p:cNvPr id="4" name="Content Placeholder 3">
            <a:extLst>
              <a:ext uri="{FF2B5EF4-FFF2-40B4-BE49-F238E27FC236}">
                <a16:creationId xmlns:a16="http://schemas.microsoft.com/office/drawing/2014/main" id="{5C7B9BAC-F706-0EA1-A07C-C57820EFFBFB}"/>
              </a:ext>
            </a:extLst>
          </p:cNvPr>
          <p:cNvSpPr>
            <a:spLocks noGrp="1"/>
          </p:cNvSpPr>
          <p:nvPr>
            <p:ph sz="quarter" idx="31" hasCustomPrompt="1"/>
          </p:nvPr>
        </p:nvSpPr>
        <p:spPr>
          <a:xfrm>
            <a:off x="701951" y="4850368"/>
            <a:ext cx="3001217" cy="1828799"/>
          </a:xfrm>
        </p:spPr>
        <p:txBody>
          <a:bodyPr>
            <a:normAutofit/>
          </a:bodyPr>
          <a:lstStyle>
            <a:lvl1pPr marL="0" indent="0" algn="ctr">
              <a:buNone/>
              <a:defRPr sz="1800"/>
            </a:lvl1pPr>
          </a:lstStyle>
          <a:p>
            <a:pPr lvl="0"/>
            <a:r>
              <a:rPr lang="en-US"/>
              <a:t>Add text or image</a:t>
            </a:r>
          </a:p>
        </p:txBody>
      </p:sp>
      <p:sp>
        <p:nvSpPr>
          <p:cNvPr id="5" name="Content Placeholder 4">
            <a:extLst>
              <a:ext uri="{FF2B5EF4-FFF2-40B4-BE49-F238E27FC236}">
                <a16:creationId xmlns:a16="http://schemas.microsoft.com/office/drawing/2014/main" id="{F2F55F76-8043-2322-DD82-F0E139339371}"/>
              </a:ext>
            </a:extLst>
          </p:cNvPr>
          <p:cNvSpPr>
            <a:spLocks noGrp="1"/>
          </p:cNvSpPr>
          <p:nvPr>
            <p:ph sz="quarter" idx="33" hasCustomPrompt="1"/>
          </p:nvPr>
        </p:nvSpPr>
        <p:spPr>
          <a:xfrm>
            <a:off x="4519192" y="2859417"/>
            <a:ext cx="3001217" cy="1828800"/>
          </a:xfrm>
          <a:prstGeom prst="rect">
            <a:avLst/>
          </a:prstGeom>
        </p:spPr>
        <p:txBody>
          <a:bodyPr anchor="ctr"/>
          <a:lstStyle>
            <a:lvl1pPr marL="0" indent="0" algn="ctr">
              <a:buNone/>
              <a:defRPr/>
            </a:lvl1pPr>
          </a:lstStyle>
          <a:p>
            <a:pPr lvl="0"/>
            <a:r>
              <a:rPr lang="en-US"/>
              <a:t>Add text or image</a:t>
            </a:r>
          </a:p>
        </p:txBody>
      </p:sp>
      <p:sp>
        <p:nvSpPr>
          <p:cNvPr id="6" name="Content Placeholder 3">
            <a:extLst>
              <a:ext uri="{FF2B5EF4-FFF2-40B4-BE49-F238E27FC236}">
                <a16:creationId xmlns:a16="http://schemas.microsoft.com/office/drawing/2014/main" id="{2434AA95-5602-7F5C-727E-43F80750866A}"/>
              </a:ext>
            </a:extLst>
          </p:cNvPr>
          <p:cNvSpPr>
            <a:spLocks noGrp="1"/>
          </p:cNvSpPr>
          <p:nvPr>
            <p:ph sz="quarter" idx="34" hasCustomPrompt="1"/>
          </p:nvPr>
        </p:nvSpPr>
        <p:spPr>
          <a:xfrm>
            <a:off x="4519192" y="4850368"/>
            <a:ext cx="3001217" cy="1828799"/>
          </a:xfrm>
        </p:spPr>
        <p:txBody>
          <a:bodyPr>
            <a:normAutofit/>
          </a:bodyPr>
          <a:lstStyle>
            <a:lvl1pPr marL="0" indent="0" algn="ctr">
              <a:buNone/>
              <a:defRPr sz="1800"/>
            </a:lvl1pPr>
          </a:lstStyle>
          <a:p>
            <a:pPr lvl="0"/>
            <a:r>
              <a:rPr lang="en-US"/>
              <a:t>Add text or image</a:t>
            </a:r>
          </a:p>
        </p:txBody>
      </p:sp>
      <p:sp>
        <p:nvSpPr>
          <p:cNvPr id="9" name="Content Placeholder 4">
            <a:extLst>
              <a:ext uri="{FF2B5EF4-FFF2-40B4-BE49-F238E27FC236}">
                <a16:creationId xmlns:a16="http://schemas.microsoft.com/office/drawing/2014/main" id="{1658D3E3-CD3E-1EA7-73B3-1A0472CD02C6}"/>
              </a:ext>
            </a:extLst>
          </p:cNvPr>
          <p:cNvSpPr>
            <a:spLocks noGrp="1"/>
          </p:cNvSpPr>
          <p:nvPr>
            <p:ph sz="quarter" idx="35" hasCustomPrompt="1"/>
          </p:nvPr>
        </p:nvSpPr>
        <p:spPr>
          <a:xfrm>
            <a:off x="8336432" y="2854798"/>
            <a:ext cx="3001217" cy="1828800"/>
          </a:xfrm>
          <a:prstGeom prst="rect">
            <a:avLst/>
          </a:prstGeom>
        </p:spPr>
        <p:txBody>
          <a:bodyPr anchor="ctr"/>
          <a:lstStyle>
            <a:lvl1pPr marL="0" indent="0" algn="ctr">
              <a:buNone/>
              <a:defRPr/>
            </a:lvl1pPr>
          </a:lstStyle>
          <a:p>
            <a:pPr lvl="0"/>
            <a:r>
              <a:rPr lang="en-US"/>
              <a:t>Add text or image</a:t>
            </a:r>
          </a:p>
        </p:txBody>
      </p:sp>
      <p:sp>
        <p:nvSpPr>
          <p:cNvPr id="12" name="Content Placeholder 3">
            <a:extLst>
              <a:ext uri="{FF2B5EF4-FFF2-40B4-BE49-F238E27FC236}">
                <a16:creationId xmlns:a16="http://schemas.microsoft.com/office/drawing/2014/main" id="{DBB6C387-2914-810E-B278-3C5D184709FD}"/>
              </a:ext>
            </a:extLst>
          </p:cNvPr>
          <p:cNvSpPr>
            <a:spLocks noGrp="1"/>
          </p:cNvSpPr>
          <p:nvPr>
            <p:ph sz="quarter" idx="36" hasCustomPrompt="1"/>
          </p:nvPr>
        </p:nvSpPr>
        <p:spPr>
          <a:xfrm>
            <a:off x="8336434" y="4845749"/>
            <a:ext cx="3001217" cy="1828799"/>
          </a:xfrm>
        </p:spPr>
        <p:txBody>
          <a:bodyPr>
            <a:normAutofit/>
          </a:bodyPr>
          <a:lstStyle>
            <a:lvl1pPr marL="0" indent="0" algn="ctr">
              <a:buNone/>
              <a:defRPr sz="1800"/>
            </a:lvl1pPr>
          </a:lstStyle>
          <a:p>
            <a:pPr lvl="0"/>
            <a:r>
              <a:rPr lang="en-US"/>
              <a:t>Add text or image</a:t>
            </a:r>
          </a:p>
        </p:txBody>
      </p:sp>
    </p:spTree>
    <p:extLst>
      <p:ext uri="{BB962C8B-B14F-4D97-AF65-F5344CB8AC3E}">
        <p14:creationId xmlns:p14="http://schemas.microsoft.com/office/powerpoint/2010/main" val="3127273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icon vertical">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p:nvPr>
        </p:nvSpPr>
        <p:spPr/>
        <p:txBody>
          <a:bodyPr/>
          <a:lstStyle/>
          <a:p>
            <a:r>
              <a:rPr lang="en-US"/>
              <a:t>Click to edit Master title style</a:t>
            </a:r>
          </a:p>
        </p:txBody>
      </p:sp>
      <p:sp>
        <p:nvSpPr>
          <p:cNvPr id="3" name="Text Placeholder 18">
            <a:extLst>
              <a:ext uri="{FF2B5EF4-FFF2-40B4-BE49-F238E27FC236}">
                <a16:creationId xmlns:a16="http://schemas.microsoft.com/office/drawing/2014/main" id="{C7337CC2-3E43-CC44-6E4B-98BD9100A5F7}"/>
              </a:ext>
            </a:extLst>
          </p:cNvPr>
          <p:cNvSpPr>
            <a:spLocks noGrp="1"/>
          </p:cNvSpPr>
          <p:nvPr>
            <p:ph type="body" sz="quarter" idx="18"/>
          </p:nvPr>
        </p:nvSpPr>
        <p:spPr>
          <a:xfrm>
            <a:off x="838200" y="1828518"/>
            <a:ext cx="10515600" cy="838488"/>
          </a:xfrm>
        </p:spPr>
        <p:txBody>
          <a:bodyPr>
            <a:normAutofit/>
          </a:bodyPr>
          <a:lstStyle>
            <a:lvl1pPr marL="0" indent="0">
              <a:spcBef>
                <a:spcPts val="0"/>
              </a:spcBef>
              <a:spcAft>
                <a:spcPts val="0"/>
              </a:spcAft>
              <a:buNone/>
              <a:defRPr sz="1800"/>
            </a:lvl1pPr>
          </a:lstStyle>
          <a:p>
            <a:pPr lvl="0"/>
            <a:r>
              <a:rPr lang="en-US"/>
              <a:t>Click to edit Master text styles</a:t>
            </a:r>
          </a:p>
        </p:txBody>
      </p:sp>
      <p:sp>
        <p:nvSpPr>
          <p:cNvPr id="12" name="Content Placeholder 4">
            <a:extLst>
              <a:ext uri="{FF2B5EF4-FFF2-40B4-BE49-F238E27FC236}">
                <a16:creationId xmlns:a16="http://schemas.microsoft.com/office/drawing/2014/main" id="{F5EB4781-85D5-D3F0-125C-D6B563F04AEE}"/>
              </a:ext>
            </a:extLst>
          </p:cNvPr>
          <p:cNvSpPr>
            <a:spLocks noGrp="1"/>
          </p:cNvSpPr>
          <p:nvPr>
            <p:ph sz="quarter" idx="32" hasCustomPrompt="1"/>
          </p:nvPr>
        </p:nvSpPr>
        <p:spPr>
          <a:xfrm>
            <a:off x="838200" y="2754206"/>
            <a:ext cx="1225387" cy="1225387"/>
          </a:xfrm>
          <a:prstGeom prst="rect">
            <a:avLst/>
          </a:prstGeom>
        </p:spPr>
        <p:txBody>
          <a:bodyPr anchor="ctr">
            <a:noAutofit/>
          </a:bodyPr>
          <a:lstStyle>
            <a:lvl1pPr marL="0" indent="0" algn="ctr">
              <a:buNone/>
              <a:defRPr sz="1800"/>
            </a:lvl1pPr>
          </a:lstStyle>
          <a:p>
            <a:pPr lvl="0"/>
            <a:r>
              <a:rPr lang="en-US"/>
              <a:t>Add text or image</a:t>
            </a:r>
          </a:p>
        </p:txBody>
      </p:sp>
      <p:sp>
        <p:nvSpPr>
          <p:cNvPr id="13" name="Content Placeholder 3">
            <a:extLst>
              <a:ext uri="{FF2B5EF4-FFF2-40B4-BE49-F238E27FC236}">
                <a16:creationId xmlns:a16="http://schemas.microsoft.com/office/drawing/2014/main" id="{1F1042B2-7E58-525D-A5AD-015F9D7BD5E8}"/>
              </a:ext>
            </a:extLst>
          </p:cNvPr>
          <p:cNvSpPr>
            <a:spLocks noGrp="1"/>
          </p:cNvSpPr>
          <p:nvPr>
            <p:ph sz="quarter" idx="31" hasCustomPrompt="1"/>
          </p:nvPr>
        </p:nvSpPr>
        <p:spPr>
          <a:xfrm>
            <a:off x="2342290" y="2754205"/>
            <a:ext cx="9011510" cy="1225387"/>
          </a:xfrm>
        </p:spPr>
        <p:txBody>
          <a:bodyPr anchor="ctr">
            <a:normAutofit/>
          </a:bodyPr>
          <a:lstStyle>
            <a:lvl1pPr marL="0" indent="0">
              <a:buNone/>
              <a:defRPr sz="1800"/>
            </a:lvl1pPr>
          </a:lstStyle>
          <a:p>
            <a:pPr lvl="0"/>
            <a:r>
              <a:rPr lang="en-US"/>
              <a:t>Add text or image</a:t>
            </a:r>
          </a:p>
        </p:txBody>
      </p:sp>
      <p:sp>
        <p:nvSpPr>
          <p:cNvPr id="14" name="Content Placeholder 4">
            <a:extLst>
              <a:ext uri="{FF2B5EF4-FFF2-40B4-BE49-F238E27FC236}">
                <a16:creationId xmlns:a16="http://schemas.microsoft.com/office/drawing/2014/main" id="{08422D85-4D05-A9D2-8F9C-BFC93445398C}"/>
              </a:ext>
            </a:extLst>
          </p:cNvPr>
          <p:cNvSpPr>
            <a:spLocks noGrp="1"/>
          </p:cNvSpPr>
          <p:nvPr>
            <p:ph sz="quarter" idx="33" hasCustomPrompt="1"/>
          </p:nvPr>
        </p:nvSpPr>
        <p:spPr>
          <a:xfrm>
            <a:off x="838200" y="4119618"/>
            <a:ext cx="1225387" cy="1225387"/>
          </a:xfrm>
          <a:prstGeom prst="rect">
            <a:avLst/>
          </a:prstGeom>
        </p:spPr>
        <p:txBody>
          <a:bodyPr anchor="ctr">
            <a:noAutofit/>
          </a:bodyPr>
          <a:lstStyle>
            <a:lvl1pPr marL="0" indent="0" algn="ctr">
              <a:buNone/>
              <a:defRPr sz="1800"/>
            </a:lvl1pPr>
          </a:lstStyle>
          <a:p>
            <a:pPr lvl="0"/>
            <a:r>
              <a:rPr lang="en-US"/>
              <a:t>Add text or image</a:t>
            </a:r>
          </a:p>
        </p:txBody>
      </p:sp>
      <p:sp>
        <p:nvSpPr>
          <p:cNvPr id="15" name="Content Placeholder 3">
            <a:extLst>
              <a:ext uri="{FF2B5EF4-FFF2-40B4-BE49-F238E27FC236}">
                <a16:creationId xmlns:a16="http://schemas.microsoft.com/office/drawing/2014/main" id="{81F72858-AF2D-1823-9C71-1E20E4FE4866}"/>
              </a:ext>
            </a:extLst>
          </p:cNvPr>
          <p:cNvSpPr>
            <a:spLocks noGrp="1"/>
          </p:cNvSpPr>
          <p:nvPr>
            <p:ph sz="quarter" idx="34" hasCustomPrompt="1"/>
          </p:nvPr>
        </p:nvSpPr>
        <p:spPr>
          <a:xfrm>
            <a:off x="2342290" y="4119617"/>
            <a:ext cx="9011510" cy="1225387"/>
          </a:xfrm>
        </p:spPr>
        <p:txBody>
          <a:bodyPr anchor="ctr">
            <a:normAutofit/>
          </a:bodyPr>
          <a:lstStyle>
            <a:lvl1pPr marL="0" indent="0">
              <a:buNone/>
              <a:defRPr sz="1800"/>
            </a:lvl1pPr>
          </a:lstStyle>
          <a:p>
            <a:pPr lvl="0"/>
            <a:r>
              <a:rPr lang="en-US"/>
              <a:t>Add text or image</a:t>
            </a:r>
          </a:p>
        </p:txBody>
      </p:sp>
      <p:sp>
        <p:nvSpPr>
          <p:cNvPr id="16" name="Content Placeholder 4">
            <a:extLst>
              <a:ext uri="{FF2B5EF4-FFF2-40B4-BE49-F238E27FC236}">
                <a16:creationId xmlns:a16="http://schemas.microsoft.com/office/drawing/2014/main" id="{9059C6A3-71B2-1329-3449-79A913151A6C}"/>
              </a:ext>
            </a:extLst>
          </p:cNvPr>
          <p:cNvSpPr>
            <a:spLocks noGrp="1"/>
          </p:cNvSpPr>
          <p:nvPr>
            <p:ph sz="quarter" idx="35" hasCustomPrompt="1"/>
          </p:nvPr>
        </p:nvSpPr>
        <p:spPr>
          <a:xfrm>
            <a:off x="838200" y="5454704"/>
            <a:ext cx="1225387" cy="1225387"/>
          </a:xfrm>
          <a:prstGeom prst="rect">
            <a:avLst/>
          </a:prstGeom>
        </p:spPr>
        <p:txBody>
          <a:bodyPr anchor="ctr">
            <a:noAutofit/>
          </a:bodyPr>
          <a:lstStyle>
            <a:lvl1pPr marL="0" indent="0" algn="ctr">
              <a:buNone/>
              <a:defRPr sz="1800"/>
            </a:lvl1pPr>
          </a:lstStyle>
          <a:p>
            <a:pPr lvl="0"/>
            <a:r>
              <a:rPr lang="en-US"/>
              <a:t>Add text or image</a:t>
            </a:r>
          </a:p>
        </p:txBody>
      </p:sp>
      <p:sp>
        <p:nvSpPr>
          <p:cNvPr id="17" name="Content Placeholder 3">
            <a:extLst>
              <a:ext uri="{FF2B5EF4-FFF2-40B4-BE49-F238E27FC236}">
                <a16:creationId xmlns:a16="http://schemas.microsoft.com/office/drawing/2014/main" id="{D26E7E5E-546A-B37A-4F24-671B02F4A3B7}"/>
              </a:ext>
            </a:extLst>
          </p:cNvPr>
          <p:cNvSpPr>
            <a:spLocks noGrp="1"/>
          </p:cNvSpPr>
          <p:nvPr>
            <p:ph sz="quarter" idx="36" hasCustomPrompt="1"/>
          </p:nvPr>
        </p:nvSpPr>
        <p:spPr>
          <a:xfrm>
            <a:off x="2342290" y="5454703"/>
            <a:ext cx="9011510" cy="1225387"/>
          </a:xfrm>
        </p:spPr>
        <p:txBody>
          <a:bodyPr anchor="ctr">
            <a:normAutofit/>
          </a:bodyPr>
          <a:lstStyle>
            <a:lvl1pPr marL="0" indent="0">
              <a:buNone/>
              <a:defRPr sz="1800"/>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3403232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icon up">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p:nvPr>
        </p:nvSpPr>
        <p:spPr/>
        <p:txBody>
          <a:bodyPr/>
          <a:lstStyle/>
          <a:p>
            <a:r>
              <a:rPr lang="en-US"/>
              <a:t>Click to edit Master title style</a:t>
            </a:r>
          </a:p>
        </p:txBody>
      </p:sp>
      <p:sp>
        <p:nvSpPr>
          <p:cNvPr id="16" name="Text Placeholder 18">
            <a:extLst>
              <a:ext uri="{FF2B5EF4-FFF2-40B4-BE49-F238E27FC236}">
                <a16:creationId xmlns:a16="http://schemas.microsoft.com/office/drawing/2014/main" id="{3AE1F852-0BC6-B2BD-34E0-9D06A6320360}"/>
              </a:ext>
            </a:extLst>
          </p:cNvPr>
          <p:cNvSpPr>
            <a:spLocks noGrp="1"/>
          </p:cNvSpPr>
          <p:nvPr>
            <p:ph type="body" sz="quarter" idx="18"/>
          </p:nvPr>
        </p:nvSpPr>
        <p:spPr>
          <a:xfrm>
            <a:off x="838200" y="1782763"/>
            <a:ext cx="10515600" cy="951900"/>
          </a:xfrm>
        </p:spPr>
        <p:txBody>
          <a:bodyPr>
            <a:normAutofit/>
          </a:bodyPr>
          <a:lstStyle>
            <a:lvl1pPr marL="0" indent="0">
              <a:spcBef>
                <a:spcPts val="0"/>
              </a:spcBef>
              <a:spcAft>
                <a:spcPts val="0"/>
              </a:spcAft>
              <a:buNone/>
              <a:defRPr sz="1800"/>
            </a:lvl1pPr>
          </a:lstStyle>
          <a:p>
            <a:pPr lvl="0"/>
            <a:r>
              <a:rPr lang="en-US"/>
              <a:t>Click to edit Master text styles</a:t>
            </a:r>
          </a:p>
        </p:txBody>
      </p:sp>
      <p:sp>
        <p:nvSpPr>
          <p:cNvPr id="4" name="Content Placeholder 4">
            <a:extLst>
              <a:ext uri="{FF2B5EF4-FFF2-40B4-BE49-F238E27FC236}">
                <a16:creationId xmlns:a16="http://schemas.microsoft.com/office/drawing/2014/main" id="{6BB9FD05-51DA-B84E-022B-E9CACF102EDA}"/>
              </a:ext>
            </a:extLst>
          </p:cNvPr>
          <p:cNvSpPr>
            <a:spLocks noGrp="1"/>
          </p:cNvSpPr>
          <p:nvPr>
            <p:ph sz="quarter" idx="32" hasCustomPrompt="1"/>
          </p:nvPr>
        </p:nvSpPr>
        <p:spPr>
          <a:xfrm>
            <a:off x="838200" y="2734663"/>
            <a:ext cx="1828800" cy="1828800"/>
          </a:xfrm>
          <a:prstGeom prst="rect">
            <a:avLst/>
          </a:prstGeom>
        </p:spPr>
        <p:txBody>
          <a:bodyPr anchor="ctr"/>
          <a:lstStyle>
            <a:lvl1pPr marL="0" indent="0" algn="ctr">
              <a:buNone/>
              <a:defRPr/>
            </a:lvl1pPr>
          </a:lstStyle>
          <a:p>
            <a:pPr lvl="0"/>
            <a:r>
              <a:rPr lang="en-US"/>
              <a:t>Add text or image</a:t>
            </a:r>
          </a:p>
        </p:txBody>
      </p:sp>
      <p:sp>
        <p:nvSpPr>
          <p:cNvPr id="6" name="Content Placeholder 3">
            <a:extLst>
              <a:ext uri="{FF2B5EF4-FFF2-40B4-BE49-F238E27FC236}">
                <a16:creationId xmlns:a16="http://schemas.microsoft.com/office/drawing/2014/main" id="{8466E146-5B59-2EF3-65B9-C074A70544B4}"/>
              </a:ext>
            </a:extLst>
          </p:cNvPr>
          <p:cNvSpPr>
            <a:spLocks noGrp="1"/>
          </p:cNvSpPr>
          <p:nvPr>
            <p:ph sz="quarter" idx="31" hasCustomPrompt="1"/>
          </p:nvPr>
        </p:nvSpPr>
        <p:spPr>
          <a:xfrm>
            <a:off x="2895729" y="2734664"/>
            <a:ext cx="3001217" cy="1828799"/>
          </a:xfrm>
        </p:spPr>
        <p:txBody>
          <a:bodyPr anchor="ctr">
            <a:normAutofit/>
          </a:bodyPr>
          <a:lstStyle>
            <a:lvl1pPr marL="0" indent="0">
              <a:buNone/>
              <a:defRPr sz="1800"/>
            </a:lvl1pPr>
          </a:lstStyle>
          <a:p>
            <a:pPr lvl="0"/>
            <a:r>
              <a:rPr lang="en-US"/>
              <a:t>Add text or image</a:t>
            </a:r>
          </a:p>
        </p:txBody>
      </p:sp>
      <p:sp>
        <p:nvSpPr>
          <p:cNvPr id="9" name="Content Placeholder 4">
            <a:extLst>
              <a:ext uri="{FF2B5EF4-FFF2-40B4-BE49-F238E27FC236}">
                <a16:creationId xmlns:a16="http://schemas.microsoft.com/office/drawing/2014/main" id="{2691D4DB-D96D-C379-BA90-DECB38D58E67}"/>
              </a:ext>
            </a:extLst>
          </p:cNvPr>
          <p:cNvSpPr>
            <a:spLocks noGrp="1"/>
          </p:cNvSpPr>
          <p:nvPr>
            <p:ph sz="quarter" idx="36" hasCustomPrompt="1"/>
          </p:nvPr>
        </p:nvSpPr>
        <p:spPr>
          <a:xfrm>
            <a:off x="6277946" y="2734663"/>
            <a:ext cx="1828800" cy="1828800"/>
          </a:xfrm>
          <a:prstGeom prst="rect">
            <a:avLst/>
          </a:prstGeom>
        </p:spPr>
        <p:txBody>
          <a:bodyPr anchor="ctr"/>
          <a:lstStyle>
            <a:lvl1pPr marL="0" indent="0" algn="ctr">
              <a:buNone/>
              <a:defRPr/>
            </a:lvl1pPr>
          </a:lstStyle>
          <a:p>
            <a:pPr lvl="0"/>
            <a:r>
              <a:rPr lang="en-US"/>
              <a:t>Add text or image</a:t>
            </a:r>
          </a:p>
        </p:txBody>
      </p:sp>
      <p:sp>
        <p:nvSpPr>
          <p:cNvPr id="10" name="Content Placeholder 3">
            <a:extLst>
              <a:ext uri="{FF2B5EF4-FFF2-40B4-BE49-F238E27FC236}">
                <a16:creationId xmlns:a16="http://schemas.microsoft.com/office/drawing/2014/main" id="{ED63F715-814C-7676-5F14-0F6B5B71CF4E}"/>
              </a:ext>
            </a:extLst>
          </p:cNvPr>
          <p:cNvSpPr>
            <a:spLocks noGrp="1"/>
          </p:cNvSpPr>
          <p:nvPr>
            <p:ph sz="quarter" idx="35" hasCustomPrompt="1"/>
          </p:nvPr>
        </p:nvSpPr>
        <p:spPr>
          <a:xfrm>
            <a:off x="8335475" y="2734664"/>
            <a:ext cx="3001217" cy="1828799"/>
          </a:xfrm>
        </p:spPr>
        <p:txBody>
          <a:bodyPr anchor="ctr">
            <a:normAutofit/>
          </a:bodyPr>
          <a:lstStyle>
            <a:lvl1pPr marL="0" indent="0">
              <a:buNone/>
              <a:defRPr sz="1800"/>
            </a:lvl1pPr>
          </a:lstStyle>
          <a:p>
            <a:pPr lvl="0"/>
            <a:r>
              <a:rPr lang="en-US"/>
              <a:t>Add text or image</a:t>
            </a:r>
          </a:p>
        </p:txBody>
      </p:sp>
      <p:sp>
        <p:nvSpPr>
          <p:cNvPr id="11" name="Content Placeholder 4">
            <a:extLst>
              <a:ext uri="{FF2B5EF4-FFF2-40B4-BE49-F238E27FC236}">
                <a16:creationId xmlns:a16="http://schemas.microsoft.com/office/drawing/2014/main" id="{85086274-F606-31F2-C81F-6A4638816B4E}"/>
              </a:ext>
            </a:extLst>
          </p:cNvPr>
          <p:cNvSpPr>
            <a:spLocks noGrp="1"/>
          </p:cNvSpPr>
          <p:nvPr>
            <p:ph sz="quarter" idx="34" hasCustomPrompt="1"/>
          </p:nvPr>
        </p:nvSpPr>
        <p:spPr>
          <a:xfrm>
            <a:off x="838200" y="4829845"/>
            <a:ext cx="1828800" cy="1828800"/>
          </a:xfrm>
          <a:prstGeom prst="rect">
            <a:avLst/>
          </a:prstGeom>
        </p:spPr>
        <p:txBody>
          <a:bodyPr anchor="ctr"/>
          <a:lstStyle>
            <a:lvl1pPr marL="0" indent="0" algn="ctr">
              <a:buNone/>
              <a:defRPr/>
            </a:lvl1pPr>
          </a:lstStyle>
          <a:p>
            <a:pPr lvl="0"/>
            <a:r>
              <a:rPr lang="en-US"/>
              <a:t>Add text or image</a:t>
            </a:r>
          </a:p>
        </p:txBody>
      </p:sp>
      <p:sp>
        <p:nvSpPr>
          <p:cNvPr id="12" name="Content Placeholder 3">
            <a:extLst>
              <a:ext uri="{FF2B5EF4-FFF2-40B4-BE49-F238E27FC236}">
                <a16:creationId xmlns:a16="http://schemas.microsoft.com/office/drawing/2014/main" id="{9C4EBA00-4B92-CDD2-E014-D94A62B47E86}"/>
              </a:ext>
            </a:extLst>
          </p:cNvPr>
          <p:cNvSpPr>
            <a:spLocks noGrp="1"/>
          </p:cNvSpPr>
          <p:nvPr>
            <p:ph sz="quarter" idx="33" hasCustomPrompt="1"/>
          </p:nvPr>
        </p:nvSpPr>
        <p:spPr>
          <a:xfrm>
            <a:off x="2895729" y="4829846"/>
            <a:ext cx="3001217" cy="1828799"/>
          </a:xfrm>
        </p:spPr>
        <p:txBody>
          <a:bodyPr anchor="ctr">
            <a:normAutofit/>
          </a:bodyPr>
          <a:lstStyle>
            <a:lvl1pPr marL="0" indent="0">
              <a:buNone/>
              <a:defRPr sz="1800"/>
            </a:lvl1pPr>
          </a:lstStyle>
          <a:p>
            <a:pPr lvl="0"/>
            <a:r>
              <a:rPr lang="en-US"/>
              <a:t>Add text or image</a:t>
            </a:r>
          </a:p>
        </p:txBody>
      </p:sp>
      <p:sp>
        <p:nvSpPr>
          <p:cNvPr id="13" name="Content Placeholder 4">
            <a:extLst>
              <a:ext uri="{FF2B5EF4-FFF2-40B4-BE49-F238E27FC236}">
                <a16:creationId xmlns:a16="http://schemas.microsoft.com/office/drawing/2014/main" id="{0F68440F-0428-8658-71B0-C5618B665AEC}"/>
              </a:ext>
            </a:extLst>
          </p:cNvPr>
          <p:cNvSpPr>
            <a:spLocks noGrp="1"/>
          </p:cNvSpPr>
          <p:nvPr>
            <p:ph sz="quarter" idx="38" hasCustomPrompt="1"/>
          </p:nvPr>
        </p:nvSpPr>
        <p:spPr>
          <a:xfrm>
            <a:off x="6277946" y="4829845"/>
            <a:ext cx="1828800" cy="1828800"/>
          </a:xfrm>
          <a:prstGeom prst="rect">
            <a:avLst/>
          </a:prstGeom>
        </p:spPr>
        <p:txBody>
          <a:bodyPr anchor="ctr"/>
          <a:lstStyle>
            <a:lvl1pPr marL="0" indent="0" algn="ctr">
              <a:buNone/>
              <a:defRPr/>
            </a:lvl1pPr>
          </a:lstStyle>
          <a:p>
            <a:pPr lvl="0"/>
            <a:r>
              <a:rPr lang="en-US"/>
              <a:t>Add text or image</a:t>
            </a:r>
          </a:p>
        </p:txBody>
      </p:sp>
      <p:sp>
        <p:nvSpPr>
          <p:cNvPr id="14" name="Content Placeholder 3">
            <a:extLst>
              <a:ext uri="{FF2B5EF4-FFF2-40B4-BE49-F238E27FC236}">
                <a16:creationId xmlns:a16="http://schemas.microsoft.com/office/drawing/2014/main" id="{702023EB-D60B-2042-408D-24B9F9A32192}"/>
              </a:ext>
            </a:extLst>
          </p:cNvPr>
          <p:cNvSpPr>
            <a:spLocks noGrp="1"/>
          </p:cNvSpPr>
          <p:nvPr>
            <p:ph sz="quarter" idx="37" hasCustomPrompt="1"/>
          </p:nvPr>
        </p:nvSpPr>
        <p:spPr>
          <a:xfrm>
            <a:off x="8335475" y="4829846"/>
            <a:ext cx="3001217" cy="1828799"/>
          </a:xfrm>
        </p:spPr>
        <p:txBody>
          <a:bodyPr anchor="ctr">
            <a:normAutofit/>
          </a:bodyPr>
          <a:lstStyle>
            <a:lvl1pPr marL="0" indent="0">
              <a:buNone/>
              <a:defRPr sz="1800"/>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394896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ulti image 6">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hasCustomPrompt="1"/>
          </p:nvPr>
        </p:nvSpPr>
        <p:spPr/>
        <p:txBody>
          <a:bodyPr/>
          <a:lstStyle/>
          <a:p>
            <a:r>
              <a:rPr lang="en-US"/>
              <a:t>Click to edit title</a:t>
            </a:r>
          </a:p>
        </p:txBody>
      </p:sp>
      <p:sp>
        <p:nvSpPr>
          <p:cNvPr id="22" name="Text Placeholder 21">
            <a:extLst>
              <a:ext uri="{FF2B5EF4-FFF2-40B4-BE49-F238E27FC236}">
                <a16:creationId xmlns:a16="http://schemas.microsoft.com/office/drawing/2014/main" id="{C564B0F3-0A9C-B646-EC6C-7D0D431F5E5C}"/>
              </a:ext>
            </a:extLst>
          </p:cNvPr>
          <p:cNvSpPr>
            <a:spLocks noGrp="1"/>
          </p:cNvSpPr>
          <p:nvPr>
            <p:ph type="body" sz="quarter" idx="10" hasCustomPrompt="1"/>
          </p:nvPr>
        </p:nvSpPr>
        <p:spPr>
          <a:xfrm>
            <a:off x="838200" y="1864865"/>
            <a:ext cx="10731500" cy="1141564"/>
          </a:xfrm>
        </p:spPr>
        <p:txBody>
          <a:bodyPr>
            <a:normAutofit/>
          </a:bodyPr>
          <a:lstStyle>
            <a:lvl1pPr marL="0" indent="0">
              <a:buNone/>
              <a:defRPr sz="1800"/>
            </a:lvl1pPr>
            <a:lvl2pPr marL="457200" indent="0">
              <a:buNone/>
              <a:defRPr/>
            </a:lvl2pPr>
            <a:lvl3pPr marL="822960" indent="0">
              <a:buNone/>
              <a:defRPr/>
            </a:lvl3pPr>
            <a:lvl4pPr marL="1188720" indent="0">
              <a:buNone/>
              <a:defRPr/>
            </a:lvl4pPr>
            <a:lvl5pPr marL="1554480" indent="0">
              <a:buNone/>
              <a:defRPr/>
            </a:lvl5pPr>
          </a:lstStyle>
          <a:p>
            <a:pPr lvl="0"/>
            <a:r>
              <a:rPr lang="en-US"/>
              <a:t>Click to edit text</a:t>
            </a:r>
          </a:p>
        </p:txBody>
      </p:sp>
      <p:sp>
        <p:nvSpPr>
          <p:cNvPr id="13" name="Content Placeholder 3">
            <a:extLst>
              <a:ext uri="{FF2B5EF4-FFF2-40B4-BE49-F238E27FC236}">
                <a16:creationId xmlns:a16="http://schemas.microsoft.com/office/drawing/2014/main" id="{AC5DF33F-8E74-45AE-9BFA-E0956DE6D254}"/>
              </a:ext>
            </a:extLst>
          </p:cNvPr>
          <p:cNvSpPr>
            <a:spLocks noGrp="1"/>
          </p:cNvSpPr>
          <p:nvPr>
            <p:ph sz="quarter" idx="31" hasCustomPrompt="1"/>
          </p:nvPr>
        </p:nvSpPr>
        <p:spPr>
          <a:xfrm>
            <a:off x="838200" y="3029008"/>
            <a:ext cx="2743200" cy="1544638"/>
          </a:xfrm>
          <a:effectLst/>
        </p:spPr>
        <p:txBody>
          <a:bodyPr anchor="ctr"/>
          <a:lstStyle>
            <a:lvl1pPr marL="0" indent="0" algn="ctr">
              <a:buNone/>
              <a:defRPr/>
            </a:lvl1pPr>
          </a:lstStyle>
          <a:p>
            <a:pPr lvl="0"/>
            <a:r>
              <a:rPr lang="en-US"/>
              <a:t>Add text or image</a:t>
            </a:r>
          </a:p>
        </p:txBody>
      </p:sp>
      <p:sp>
        <p:nvSpPr>
          <p:cNvPr id="12" name="Content Placeholder 3">
            <a:extLst>
              <a:ext uri="{FF2B5EF4-FFF2-40B4-BE49-F238E27FC236}">
                <a16:creationId xmlns:a16="http://schemas.microsoft.com/office/drawing/2014/main" id="{7EF1EB41-68B6-A856-901E-6C4616997DB5}"/>
              </a:ext>
            </a:extLst>
          </p:cNvPr>
          <p:cNvSpPr>
            <a:spLocks noGrp="1"/>
          </p:cNvSpPr>
          <p:nvPr>
            <p:ph sz="quarter" idx="30" hasCustomPrompt="1"/>
          </p:nvPr>
        </p:nvSpPr>
        <p:spPr>
          <a:xfrm>
            <a:off x="4700789" y="3029008"/>
            <a:ext cx="2743200" cy="1544638"/>
          </a:xfrm>
          <a:effectLst/>
        </p:spPr>
        <p:txBody>
          <a:bodyPr anchor="ctr"/>
          <a:lstStyle>
            <a:lvl1pPr marL="0" indent="0" algn="ctr">
              <a:buNone/>
              <a:defRPr/>
            </a:lvl1pPr>
          </a:lstStyle>
          <a:p>
            <a:pPr lvl="0"/>
            <a:r>
              <a:rPr lang="en-US"/>
              <a:t>Add text or image</a:t>
            </a:r>
          </a:p>
        </p:txBody>
      </p:sp>
      <p:sp>
        <p:nvSpPr>
          <p:cNvPr id="11" name="Content Placeholder 3">
            <a:extLst>
              <a:ext uri="{FF2B5EF4-FFF2-40B4-BE49-F238E27FC236}">
                <a16:creationId xmlns:a16="http://schemas.microsoft.com/office/drawing/2014/main" id="{E36EA961-1662-73ED-3559-4BF63A72C3EB}"/>
              </a:ext>
            </a:extLst>
          </p:cNvPr>
          <p:cNvSpPr>
            <a:spLocks noGrp="1"/>
          </p:cNvSpPr>
          <p:nvPr>
            <p:ph sz="quarter" idx="29" hasCustomPrompt="1"/>
          </p:nvPr>
        </p:nvSpPr>
        <p:spPr>
          <a:xfrm>
            <a:off x="8614452" y="3022119"/>
            <a:ext cx="2743200" cy="1544638"/>
          </a:xfrm>
          <a:effectLst/>
        </p:spPr>
        <p:txBody>
          <a:bodyPr anchor="ctr"/>
          <a:lstStyle>
            <a:lvl1pPr marL="0" indent="0" algn="ctr">
              <a:buNone/>
              <a:defRPr/>
            </a:lvl1pPr>
          </a:lstStyle>
          <a:p>
            <a:pPr lvl="0"/>
            <a:r>
              <a:rPr lang="en-US"/>
              <a:t>Add text or image</a:t>
            </a:r>
          </a:p>
        </p:txBody>
      </p:sp>
      <p:sp>
        <p:nvSpPr>
          <p:cNvPr id="10" name="Content Placeholder 3">
            <a:extLst>
              <a:ext uri="{FF2B5EF4-FFF2-40B4-BE49-F238E27FC236}">
                <a16:creationId xmlns:a16="http://schemas.microsoft.com/office/drawing/2014/main" id="{0F7A9F1E-8D39-9C57-37F9-8C73E96C45FE}"/>
              </a:ext>
            </a:extLst>
          </p:cNvPr>
          <p:cNvSpPr>
            <a:spLocks noGrp="1"/>
          </p:cNvSpPr>
          <p:nvPr>
            <p:ph sz="quarter" idx="28" hasCustomPrompt="1"/>
          </p:nvPr>
        </p:nvSpPr>
        <p:spPr>
          <a:xfrm>
            <a:off x="838200" y="4727575"/>
            <a:ext cx="2743200" cy="1544638"/>
          </a:xfrm>
          <a:effectLst/>
        </p:spPr>
        <p:txBody>
          <a:bodyPr anchor="ctr"/>
          <a:lstStyle>
            <a:lvl1pPr marL="0" indent="0" algn="ctr">
              <a:buNone/>
              <a:defRPr/>
            </a:lvl1pPr>
          </a:lstStyle>
          <a:p>
            <a:pPr lvl="0"/>
            <a:r>
              <a:rPr lang="en-US"/>
              <a:t>Add text or image</a:t>
            </a:r>
          </a:p>
        </p:txBody>
      </p:sp>
      <p:sp>
        <p:nvSpPr>
          <p:cNvPr id="9" name="Content Placeholder 3">
            <a:extLst>
              <a:ext uri="{FF2B5EF4-FFF2-40B4-BE49-F238E27FC236}">
                <a16:creationId xmlns:a16="http://schemas.microsoft.com/office/drawing/2014/main" id="{5B429B10-EF4E-9109-5450-99D9F8C2D0DB}"/>
              </a:ext>
            </a:extLst>
          </p:cNvPr>
          <p:cNvSpPr>
            <a:spLocks noGrp="1"/>
          </p:cNvSpPr>
          <p:nvPr>
            <p:ph sz="quarter" idx="27" hasCustomPrompt="1"/>
          </p:nvPr>
        </p:nvSpPr>
        <p:spPr>
          <a:xfrm>
            <a:off x="4724400" y="4711885"/>
            <a:ext cx="2743200" cy="1544638"/>
          </a:xfrm>
          <a:effectLst/>
        </p:spPr>
        <p:txBody>
          <a:bodyPr anchor="ctr"/>
          <a:lstStyle>
            <a:lvl1pPr marL="0" indent="0" algn="ctr">
              <a:buNone/>
              <a:defRPr/>
            </a:lvl1pPr>
          </a:lstStyle>
          <a:p>
            <a:pPr lvl="0"/>
            <a:r>
              <a:rPr lang="en-US"/>
              <a:t>Add text or image</a:t>
            </a:r>
          </a:p>
        </p:txBody>
      </p:sp>
      <p:sp>
        <p:nvSpPr>
          <p:cNvPr id="6" name="Content Placeholder 3">
            <a:extLst>
              <a:ext uri="{FF2B5EF4-FFF2-40B4-BE49-F238E27FC236}">
                <a16:creationId xmlns:a16="http://schemas.microsoft.com/office/drawing/2014/main" id="{A9C20221-E3BA-1507-13FA-7FE1A034073D}"/>
              </a:ext>
            </a:extLst>
          </p:cNvPr>
          <p:cNvSpPr>
            <a:spLocks noGrp="1"/>
          </p:cNvSpPr>
          <p:nvPr>
            <p:ph sz="quarter" idx="26" hasCustomPrompt="1"/>
          </p:nvPr>
        </p:nvSpPr>
        <p:spPr>
          <a:xfrm>
            <a:off x="8616696" y="4711885"/>
            <a:ext cx="2743200" cy="1544638"/>
          </a:xfrm>
          <a:effectLst/>
        </p:spPr>
        <p:txBody>
          <a:bodyPr anchor="ctr"/>
          <a:lstStyle>
            <a:lvl1pPr marL="0" indent="0" algn="ctr">
              <a:buNone/>
              <a:defRPr/>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27700457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ulti image 8">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3C07A582-CD87-A189-D6AD-EAAC5B7FF44A}"/>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26" name="Straight Connector 25">
              <a:extLst>
                <a:ext uri="{FF2B5EF4-FFF2-40B4-BE49-F238E27FC236}">
                  <a16:creationId xmlns:a16="http://schemas.microsoft.com/office/drawing/2014/main" id="{CB4A0F5F-4D38-BB3A-74C0-03CCE408CBDC}"/>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27" name="Isosceles Triangle 26">
              <a:extLst>
                <a:ext uri="{FF2B5EF4-FFF2-40B4-BE49-F238E27FC236}">
                  <a16:creationId xmlns:a16="http://schemas.microsoft.com/office/drawing/2014/main" id="{A86DD342-6504-D3DC-D577-E0DE1D299CE3}"/>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2093FC-D776-EBE4-5D5F-632B50086F5F}"/>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A921798E-2B93-3458-8E93-29F46FAB2E0C}"/>
              </a:ext>
            </a:extLst>
          </p:cNvPr>
          <p:cNvSpPr>
            <a:spLocks noGrp="1"/>
          </p:cNvSpPr>
          <p:nvPr>
            <p:ph type="title" hasCustomPrompt="1"/>
          </p:nvPr>
        </p:nvSpPr>
        <p:spPr/>
        <p:txBody>
          <a:bodyPr/>
          <a:lstStyle/>
          <a:p>
            <a:r>
              <a:rPr lang="en-US"/>
              <a:t>Click to edit title</a:t>
            </a:r>
          </a:p>
        </p:txBody>
      </p:sp>
      <p:sp>
        <p:nvSpPr>
          <p:cNvPr id="22" name="Text Placeholder 21">
            <a:extLst>
              <a:ext uri="{FF2B5EF4-FFF2-40B4-BE49-F238E27FC236}">
                <a16:creationId xmlns:a16="http://schemas.microsoft.com/office/drawing/2014/main" id="{C564B0F3-0A9C-B646-EC6C-7D0D431F5E5C}"/>
              </a:ext>
            </a:extLst>
          </p:cNvPr>
          <p:cNvSpPr>
            <a:spLocks noGrp="1"/>
          </p:cNvSpPr>
          <p:nvPr>
            <p:ph type="body" sz="quarter" idx="10" hasCustomPrompt="1"/>
          </p:nvPr>
        </p:nvSpPr>
        <p:spPr>
          <a:xfrm>
            <a:off x="838200" y="1864865"/>
            <a:ext cx="10731500" cy="1141564"/>
          </a:xfrm>
        </p:spPr>
        <p:txBody>
          <a:bodyPr>
            <a:normAutofit/>
          </a:bodyPr>
          <a:lstStyle>
            <a:lvl1pPr marL="0" indent="0">
              <a:buNone/>
              <a:defRPr sz="1800"/>
            </a:lvl1pPr>
            <a:lvl2pPr marL="457200" indent="0">
              <a:buNone/>
              <a:defRPr/>
            </a:lvl2pPr>
            <a:lvl3pPr marL="822960" indent="0">
              <a:buNone/>
              <a:defRPr/>
            </a:lvl3pPr>
            <a:lvl4pPr marL="1188720" indent="0">
              <a:buNone/>
              <a:defRPr/>
            </a:lvl4pPr>
            <a:lvl5pPr marL="1554480" indent="0">
              <a:buNone/>
              <a:defRPr/>
            </a:lvl5pPr>
          </a:lstStyle>
          <a:p>
            <a:pPr lvl="0"/>
            <a:r>
              <a:rPr lang="en-US"/>
              <a:t>Click to edit text</a:t>
            </a:r>
          </a:p>
        </p:txBody>
      </p:sp>
      <p:sp>
        <p:nvSpPr>
          <p:cNvPr id="13" name="Content Placeholder 3">
            <a:extLst>
              <a:ext uri="{FF2B5EF4-FFF2-40B4-BE49-F238E27FC236}">
                <a16:creationId xmlns:a16="http://schemas.microsoft.com/office/drawing/2014/main" id="{AC5DF33F-8E74-45AE-9BFA-E0956DE6D254}"/>
              </a:ext>
            </a:extLst>
          </p:cNvPr>
          <p:cNvSpPr>
            <a:spLocks noGrp="1"/>
          </p:cNvSpPr>
          <p:nvPr>
            <p:ph sz="quarter" idx="31" hasCustomPrompt="1"/>
          </p:nvPr>
        </p:nvSpPr>
        <p:spPr>
          <a:xfrm>
            <a:off x="380198" y="3029008"/>
            <a:ext cx="2743200" cy="1544638"/>
          </a:xfrm>
        </p:spPr>
        <p:txBody>
          <a:bodyPr anchor="ctr"/>
          <a:lstStyle>
            <a:lvl1pPr marL="0" indent="0" algn="ctr">
              <a:buNone/>
              <a:defRPr/>
            </a:lvl1pPr>
          </a:lstStyle>
          <a:p>
            <a:pPr lvl="0"/>
            <a:r>
              <a:rPr lang="en-US"/>
              <a:t>Add text or image</a:t>
            </a:r>
          </a:p>
        </p:txBody>
      </p:sp>
      <p:sp>
        <p:nvSpPr>
          <p:cNvPr id="12" name="Content Placeholder 3">
            <a:extLst>
              <a:ext uri="{FF2B5EF4-FFF2-40B4-BE49-F238E27FC236}">
                <a16:creationId xmlns:a16="http://schemas.microsoft.com/office/drawing/2014/main" id="{7EF1EB41-68B6-A856-901E-6C4616997DB5}"/>
              </a:ext>
            </a:extLst>
          </p:cNvPr>
          <p:cNvSpPr>
            <a:spLocks noGrp="1"/>
          </p:cNvSpPr>
          <p:nvPr>
            <p:ph sz="quarter" idx="30" hasCustomPrompt="1"/>
          </p:nvPr>
        </p:nvSpPr>
        <p:spPr>
          <a:xfrm>
            <a:off x="3268462" y="3029008"/>
            <a:ext cx="2743200" cy="1544638"/>
          </a:xfrm>
        </p:spPr>
        <p:txBody>
          <a:bodyPr anchor="ctr"/>
          <a:lstStyle>
            <a:lvl1pPr marL="0" indent="0" algn="ctr">
              <a:buNone/>
              <a:defRPr/>
            </a:lvl1pPr>
          </a:lstStyle>
          <a:p>
            <a:pPr lvl="0"/>
            <a:r>
              <a:rPr lang="en-US"/>
              <a:t>Add text or image</a:t>
            </a:r>
          </a:p>
        </p:txBody>
      </p:sp>
      <p:sp>
        <p:nvSpPr>
          <p:cNvPr id="11" name="Content Placeholder 3">
            <a:extLst>
              <a:ext uri="{FF2B5EF4-FFF2-40B4-BE49-F238E27FC236}">
                <a16:creationId xmlns:a16="http://schemas.microsoft.com/office/drawing/2014/main" id="{E36EA961-1662-73ED-3559-4BF63A72C3EB}"/>
              </a:ext>
            </a:extLst>
          </p:cNvPr>
          <p:cNvSpPr>
            <a:spLocks noGrp="1"/>
          </p:cNvSpPr>
          <p:nvPr>
            <p:ph sz="quarter" idx="29" hasCustomPrompt="1"/>
          </p:nvPr>
        </p:nvSpPr>
        <p:spPr>
          <a:xfrm>
            <a:off x="6203950" y="3022119"/>
            <a:ext cx="2743200" cy="1544638"/>
          </a:xfrm>
        </p:spPr>
        <p:txBody>
          <a:bodyPr anchor="ctr"/>
          <a:lstStyle>
            <a:lvl1pPr marL="0" indent="0" algn="ctr">
              <a:buNone/>
              <a:defRPr/>
            </a:lvl1pPr>
          </a:lstStyle>
          <a:p>
            <a:pPr lvl="0"/>
            <a:r>
              <a:rPr lang="en-US"/>
              <a:t>Add text or image</a:t>
            </a:r>
          </a:p>
        </p:txBody>
      </p:sp>
      <p:sp>
        <p:nvSpPr>
          <p:cNvPr id="10" name="Content Placeholder 3">
            <a:extLst>
              <a:ext uri="{FF2B5EF4-FFF2-40B4-BE49-F238E27FC236}">
                <a16:creationId xmlns:a16="http://schemas.microsoft.com/office/drawing/2014/main" id="{0F7A9F1E-8D39-9C57-37F9-8C73E96C45FE}"/>
              </a:ext>
            </a:extLst>
          </p:cNvPr>
          <p:cNvSpPr>
            <a:spLocks noGrp="1"/>
          </p:cNvSpPr>
          <p:nvPr>
            <p:ph sz="quarter" idx="28" hasCustomPrompt="1"/>
          </p:nvPr>
        </p:nvSpPr>
        <p:spPr>
          <a:xfrm>
            <a:off x="9092214" y="3022119"/>
            <a:ext cx="2743200" cy="1544638"/>
          </a:xfrm>
        </p:spPr>
        <p:txBody>
          <a:bodyPr anchor="ctr"/>
          <a:lstStyle>
            <a:lvl1pPr marL="0" indent="0" algn="ctr">
              <a:buNone/>
              <a:defRPr/>
            </a:lvl1pPr>
          </a:lstStyle>
          <a:p>
            <a:pPr lvl="0"/>
            <a:r>
              <a:rPr lang="en-US"/>
              <a:t>Add text or image</a:t>
            </a:r>
          </a:p>
        </p:txBody>
      </p:sp>
      <p:sp>
        <p:nvSpPr>
          <p:cNvPr id="9" name="Content Placeholder 3">
            <a:extLst>
              <a:ext uri="{FF2B5EF4-FFF2-40B4-BE49-F238E27FC236}">
                <a16:creationId xmlns:a16="http://schemas.microsoft.com/office/drawing/2014/main" id="{5B429B10-EF4E-9109-5450-99D9F8C2D0DB}"/>
              </a:ext>
            </a:extLst>
          </p:cNvPr>
          <p:cNvSpPr>
            <a:spLocks noGrp="1"/>
          </p:cNvSpPr>
          <p:nvPr>
            <p:ph sz="quarter" idx="27" hasCustomPrompt="1"/>
          </p:nvPr>
        </p:nvSpPr>
        <p:spPr>
          <a:xfrm>
            <a:off x="380198" y="4711885"/>
            <a:ext cx="2743200" cy="1544638"/>
          </a:xfrm>
        </p:spPr>
        <p:txBody>
          <a:bodyPr anchor="ctr"/>
          <a:lstStyle>
            <a:lvl1pPr marL="0" indent="0" algn="ctr">
              <a:buNone/>
              <a:defRPr/>
            </a:lvl1pPr>
          </a:lstStyle>
          <a:p>
            <a:pPr lvl="0"/>
            <a:r>
              <a:rPr lang="en-US"/>
              <a:t>Add text or image</a:t>
            </a:r>
          </a:p>
        </p:txBody>
      </p:sp>
      <p:sp>
        <p:nvSpPr>
          <p:cNvPr id="6" name="Content Placeholder 3">
            <a:extLst>
              <a:ext uri="{FF2B5EF4-FFF2-40B4-BE49-F238E27FC236}">
                <a16:creationId xmlns:a16="http://schemas.microsoft.com/office/drawing/2014/main" id="{A9C20221-E3BA-1507-13FA-7FE1A034073D}"/>
              </a:ext>
            </a:extLst>
          </p:cNvPr>
          <p:cNvSpPr>
            <a:spLocks noGrp="1"/>
          </p:cNvSpPr>
          <p:nvPr>
            <p:ph sz="quarter" idx="26" hasCustomPrompt="1"/>
          </p:nvPr>
        </p:nvSpPr>
        <p:spPr>
          <a:xfrm>
            <a:off x="3268462" y="4711885"/>
            <a:ext cx="2743200" cy="1544638"/>
          </a:xfrm>
        </p:spPr>
        <p:txBody>
          <a:bodyPr anchor="ctr"/>
          <a:lstStyle>
            <a:lvl1pPr marL="0" indent="0" algn="ctr">
              <a:buNone/>
              <a:defRPr/>
            </a:lvl1pPr>
          </a:lstStyle>
          <a:p>
            <a:pPr lvl="0"/>
            <a:r>
              <a:rPr lang="en-US"/>
              <a:t>Add text or image</a:t>
            </a:r>
          </a:p>
        </p:txBody>
      </p:sp>
      <p:sp>
        <p:nvSpPr>
          <p:cNvPr id="5" name="Content Placeholder 3">
            <a:extLst>
              <a:ext uri="{FF2B5EF4-FFF2-40B4-BE49-F238E27FC236}">
                <a16:creationId xmlns:a16="http://schemas.microsoft.com/office/drawing/2014/main" id="{E525F061-3672-AB29-9CBB-C35FA309F834}"/>
              </a:ext>
            </a:extLst>
          </p:cNvPr>
          <p:cNvSpPr>
            <a:spLocks noGrp="1"/>
          </p:cNvSpPr>
          <p:nvPr>
            <p:ph sz="quarter" idx="25" hasCustomPrompt="1"/>
          </p:nvPr>
        </p:nvSpPr>
        <p:spPr>
          <a:xfrm>
            <a:off x="6203950" y="4704996"/>
            <a:ext cx="2743200" cy="1544638"/>
          </a:xfrm>
        </p:spPr>
        <p:txBody>
          <a:bodyPr anchor="ctr"/>
          <a:lstStyle>
            <a:lvl1pPr marL="0" indent="0" algn="ctr">
              <a:buNone/>
              <a:defRPr/>
            </a:lvl1pPr>
          </a:lstStyle>
          <a:p>
            <a:pPr lvl="0"/>
            <a:r>
              <a:rPr lang="en-US"/>
              <a:t>Add text or image</a:t>
            </a:r>
          </a:p>
        </p:txBody>
      </p:sp>
      <p:sp>
        <p:nvSpPr>
          <p:cNvPr id="4" name="Content Placeholder 3">
            <a:extLst>
              <a:ext uri="{FF2B5EF4-FFF2-40B4-BE49-F238E27FC236}">
                <a16:creationId xmlns:a16="http://schemas.microsoft.com/office/drawing/2014/main" id="{AB3B4191-256C-FC1B-A545-51C314FFD6CA}"/>
              </a:ext>
            </a:extLst>
          </p:cNvPr>
          <p:cNvSpPr>
            <a:spLocks noGrp="1"/>
          </p:cNvSpPr>
          <p:nvPr>
            <p:ph sz="quarter" idx="24" hasCustomPrompt="1"/>
          </p:nvPr>
        </p:nvSpPr>
        <p:spPr>
          <a:xfrm>
            <a:off x="9092214" y="4704996"/>
            <a:ext cx="2743200" cy="1544638"/>
          </a:xfrm>
        </p:spPr>
        <p:txBody>
          <a:bodyPr anchor="ctr"/>
          <a:lstStyle>
            <a:lvl1pPr marL="0" indent="0" algn="ctr">
              <a:buNone/>
              <a:defRPr/>
            </a:lvl1pPr>
          </a:lstStyle>
          <a:p>
            <a:pPr lvl="0"/>
            <a:r>
              <a:rPr lang="en-US"/>
              <a:t>Add text or image</a:t>
            </a:r>
          </a:p>
        </p:txBody>
      </p:sp>
      <p:pic>
        <p:nvPicPr>
          <p:cNvPr id="8" name="Picture 7" descr="Minnesota State logo.">
            <a:extLst>
              <a:ext uri="{FF2B5EF4-FFF2-40B4-BE49-F238E27FC236}">
                <a16:creationId xmlns:a16="http://schemas.microsoft.com/office/drawing/2014/main" id="{24F6401E-E9D4-01F4-FA60-52E40AC7EB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7" name="TextBox 6">
            <a:extLst>
              <a:ext uri="{FF2B5EF4-FFF2-40B4-BE49-F238E27FC236}">
                <a16:creationId xmlns:a16="http://schemas.microsoft.com/office/drawing/2014/main" id="{0C4ED0D2-716A-E12B-035E-26A8BD9AAF35}"/>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1013727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navy on white">
    <p:bg>
      <p:bgRef idx="1001">
        <a:schemeClr val="bg1"/>
      </p:bgRef>
    </p:bg>
    <p:spTree>
      <p:nvGrpSpPr>
        <p:cNvPr id="1" name=""/>
        <p:cNvGrpSpPr/>
        <p:nvPr/>
      </p:nvGrpSpPr>
      <p:grpSpPr>
        <a:xfrm>
          <a:off x="0" y="0"/>
          <a:ext cx="0" cy="0"/>
          <a:chOff x="0" y="0"/>
          <a:chExt cx="0" cy="0"/>
        </a:xfrm>
      </p:grpSpPr>
      <p:sp>
        <p:nvSpPr>
          <p:cNvPr id="3" name="Speech Bubble: Rectangle with Corners Rounded 2">
            <a:extLst>
              <a:ext uri="{FF2B5EF4-FFF2-40B4-BE49-F238E27FC236}">
                <a16:creationId xmlns:a16="http://schemas.microsoft.com/office/drawing/2014/main" id="{0FCCE622-B043-E06D-6E10-F5DE46595C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362339" y="346539"/>
            <a:ext cx="11467322" cy="5303520"/>
          </a:xfrm>
          <a:prstGeom prst="wedgeRoundRectCallout">
            <a:avLst>
              <a:gd name="adj1" fmla="val -20356"/>
              <a:gd name="adj2" fmla="val 65922"/>
              <a:gd name="adj3" fmla="val 16667"/>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577D-5589-16E1-24DD-5F2DB78F9703}"/>
              </a:ext>
            </a:extLst>
          </p:cNvPr>
          <p:cNvSpPr>
            <a:spLocks noGrp="1"/>
          </p:cNvSpPr>
          <p:nvPr>
            <p:ph type="title" hasCustomPrompt="1"/>
          </p:nvPr>
        </p:nvSpPr>
        <p:spPr>
          <a:xfrm>
            <a:off x="784860" y="789408"/>
            <a:ext cx="10607040" cy="4389120"/>
          </a:xfrm>
        </p:spPr>
        <p:txBody>
          <a:bodyPr>
            <a:normAutofit/>
          </a:bodyPr>
          <a:lstStyle>
            <a:lvl1pPr algn="ctr">
              <a:defRPr sz="3600" b="0">
                <a:solidFill>
                  <a:schemeClr val="bg2"/>
                </a:solidFill>
              </a:defRPr>
            </a:lvl1pPr>
          </a:lstStyle>
          <a:p>
            <a:pPr lvl="0"/>
            <a:r>
              <a:rPr lang="en-US"/>
              <a:t>“This is a quote layout feature with a navy bubble and a white background.”</a:t>
            </a:r>
          </a:p>
        </p:txBody>
      </p:sp>
      <p:sp>
        <p:nvSpPr>
          <p:cNvPr id="6" name="Text Placeholder 4">
            <a:extLst>
              <a:ext uri="{FF2B5EF4-FFF2-40B4-BE49-F238E27FC236}">
                <a16:creationId xmlns:a16="http://schemas.microsoft.com/office/drawing/2014/main" id="{38B3FD9C-C3F6-B981-9E85-5BAA70E26C12}"/>
              </a:ext>
            </a:extLst>
          </p:cNvPr>
          <p:cNvSpPr>
            <a:spLocks noGrp="1"/>
          </p:cNvSpPr>
          <p:nvPr>
            <p:ph type="body" sz="quarter" idx="11" hasCustomPrompt="1"/>
          </p:nvPr>
        </p:nvSpPr>
        <p:spPr>
          <a:xfrm>
            <a:off x="4692023" y="5621397"/>
            <a:ext cx="6699877" cy="1236603"/>
          </a:xfrm>
        </p:spPr>
        <p:txBody>
          <a:bodyPr anchor="ctr">
            <a:normAutofit/>
          </a:bodyPr>
          <a:lstStyle>
            <a:lvl1pPr marL="0" indent="0" algn="r">
              <a:spcBef>
                <a:spcPts val="0"/>
              </a:spcBef>
              <a:spcAft>
                <a:spcPts val="0"/>
              </a:spcAft>
              <a:buNone/>
              <a:defRPr sz="2000" i="1">
                <a:solidFill>
                  <a:schemeClr val="tx2"/>
                </a:solidFill>
              </a:defRPr>
            </a:lvl1pPr>
            <a:lvl2pPr marL="457200" indent="0">
              <a:buNone/>
              <a:defRPr/>
            </a:lvl2pPr>
            <a:lvl3pPr marL="822960" indent="0">
              <a:buNone/>
              <a:defRPr/>
            </a:lvl3pPr>
            <a:lvl4pPr marL="1188720" indent="0">
              <a:buNone/>
              <a:defRPr/>
            </a:lvl4pPr>
            <a:lvl5pPr marL="1554480" indent="0">
              <a:buNone/>
              <a:defRPr/>
            </a:lvl5pPr>
          </a:lstStyle>
          <a:p>
            <a:pPr lvl="0"/>
            <a:r>
              <a:rPr lang="en-US"/>
              <a:t> Add your quote attribution here</a:t>
            </a:r>
          </a:p>
        </p:txBody>
      </p:sp>
    </p:spTree>
    <p:extLst>
      <p:ext uri="{BB962C8B-B14F-4D97-AF65-F5344CB8AC3E}">
        <p14:creationId xmlns:p14="http://schemas.microsoft.com/office/powerpoint/2010/main" val="372583236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green on white">
    <p:bg>
      <p:bgRef idx="1001">
        <a:schemeClr val="bg1"/>
      </p:bgRef>
    </p:bg>
    <p:spTree>
      <p:nvGrpSpPr>
        <p:cNvPr id="1" name=""/>
        <p:cNvGrpSpPr/>
        <p:nvPr/>
      </p:nvGrpSpPr>
      <p:grpSpPr>
        <a:xfrm>
          <a:off x="0" y="0"/>
          <a:ext cx="0" cy="0"/>
          <a:chOff x="0" y="0"/>
          <a:chExt cx="0" cy="0"/>
        </a:xfrm>
      </p:grpSpPr>
      <p:sp>
        <p:nvSpPr>
          <p:cNvPr id="3" name="Speech Bubble: Rectangle with Corners Rounded 2">
            <a:extLst>
              <a:ext uri="{FF2B5EF4-FFF2-40B4-BE49-F238E27FC236}">
                <a16:creationId xmlns:a16="http://schemas.microsoft.com/office/drawing/2014/main" id="{0FCCE622-B043-E06D-6E10-F5DE46595C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362339" y="346539"/>
            <a:ext cx="11467322" cy="5236181"/>
          </a:xfrm>
          <a:prstGeom prst="wedgeRoundRectCallout">
            <a:avLst>
              <a:gd name="adj1" fmla="val -20356"/>
              <a:gd name="adj2" fmla="val 65922"/>
              <a:gd name="adj3" fmla="val 16667"/>
            </a:avLst>
          </a:prstGeom>
          <a:solidFill>
            <a:srgbClr val="0080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E2577D-5589-16E1-24DD-5F2DB78F9703}"/>
              </a:ext>
            </a:extLst>
          </p:cNvPr>
          <p:cNvSpPr>
            <a:spLocks noGrp="1"/>
          </p:cNvSpPr>
          <p:nvPr>
            <p:ph type="title" hasCustomPrompt="1"/>
          </p:nvPr>
        </p:nvSpPr>
        <p:spPr>
          <a:xfrm>
            <a:off x="975360" y="770069"/>
            <a:ext cx="10241280" cy="4389120"/>
          </a:xfrm>
        </p:spPr>
        <p:txBody>
          <a:bodyPr>
            <a:normAutofit/>
          </a:bodyPr>
          <a:lstStyle>
            <a:lvl1pPr algn="ctr">
              <a:defRPr sz="3600" b="0">
                <a:solidFill>
                  <a:schemeClr val="bg2"/>
                </a:solidFill>
              </a:defRPr>
            </a:lvl1pPr>
          </a:lstStyle>
          <a:p>
            <a:r>
              <a:rPr lang="en-US"/>
              <a:t>“This is a quote layout feature with a green bubble and a white background.”</a:t>
            </a:r>
          </a:p>
        </p:txBody>
      </p:sp>
      <p:sp>
        <p:nvSpPr>
          <p:cNvPr id="6" name="Text Placeholder 4">
            <a:extLst>
              <a:ext uri="{FF2B5EF4-FFF2-40B4-BE49-F238E27FC236}">
                <a16:creationId xmlns:a16="http://schemas.microsoft.com/office/drawing/2014/main" id="{38B3FD9C-C3F6-B981-9E85-5BAA70E26C12}"/>
              </a:ext>
            </a:extLst>
          </p:cNvPr>
          <p:cNvSpPr>
            <a:spLocks noGrp="1"/>
          </p:cNvSpPr>
          <p:nvPr>
            <p:ph type="body" sz="quarter" idx="11" hasCustomPrompt="1"/>
          </p:nvPr>
        </p:nvSpPr>
        <p:spPr>
          <a:xfrm>
            <a:off x="4692023" y="5621398"/>
            <a:ext cx="6699877" cy="1236602"/>
          </a:xfrm>
        </p:spPr>
        <p:txBody>
          <a:bodyPr anchor="ctr">
            <a:normAutofit/>
          </a:bodyPr>
          <a:lstStyle>
            <a:lvl1pPr marL="0" indent="0" algn="r">
              <a:spcBef>
                <a:spcPts val="0"/>
              </a:spcBef>
              <a:spcAft>
                <a:spcPts val="0"/>
              </a:spcAft>
              <a:buNone/>
              <a:defRPr sz="2000" i="1">
                <a:solidFill>
                  <a:schemeClr val="accent1"/>
                </a:solidFill>
              </a:defRPr>
            </a:lvl1pPr>
            <a:lvl2pPr marL="457200" indent="0">
              <a:buNone/>
              <a:defRPr/>
            </a:lvl2pPr>
            <a:lvl3pPr marL="822960" indent="0">
              <a:buNone/>
              <a:defRPr/>
            </a:lvl3pPr>
            <a:lvl4pPr marL="1188720" indent="0">
              <a:buNone/>
              <a:defRPr/>
            </a:lvl4pPr>
            <a:lvl5pPr marL="1554480" indent="0">
              <a:buNone/>
              <a:defRPr/>
            </a:lvl5pPr>
          </a:lstStyle>
          <a:p>
            <a:pPr lvl="0"/>
            <a:r>
              <a:rPr lang="en-US"/>
              <a:t> Add your quote attribution here</a:t>
            </a:r>
          </a:p>
        </p:txBody>
      </p:sp>
    </p:spTree>
    <p:extLst>
      <p:ext uri="{BB962C8B-B14F-4D97-AF65-F5344CB8AC3E}">
        <p14:creationId xmlns:p14="http://schemas.microsoft.com/office/powerpoint/2010/main" val="495417748"/>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white on navy">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3" name="Speech Bubble: Rectangle with Corners Rounded 2">
            <a:extLst>
              <a:ext uri="{FF2B5EF4-FFF2-40B4-BE49-F238E27FC236}">
                <a16:creationId xmlns:a16="http://schemas.microsoft.com/office/drawing/2014/main" id="{0FCCE622-B043-E06D-6E10-F5DE46595C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362339" y="346539"/>
            <a:ext cx="11467322" cy="5236181"/>
          </a:xfrm>
          <a:prstGeom prst="wedgeRoundRectCallout">
            <a:avLst>
              <a:gd name="adj1" fmla="val -20356"/>
              <a:gd name="adj2" fmla="val 65922"/>
              <a:gd name="adj3" fmla="val 16667"/>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9E2577D-5589-16E1-24DD-5F2DB78F9703}"/>
              </a:ext>
            </a:extLst>
          </p:cNvPr>
          <p:cNvSpPr>
            <a:spLocks noGrp="1"/>
          </p:cNvSpPr>
          <p:nvPr>
            <p:ph type="title" hasCustomPrompt="1"/>
          </p:nvPr>
        </p:nvSpPr>
        <p:spPr>
          <a:xfrm>
            <a:off x="975360" y="770069"/>
            <a:ext cx="10241280" cy="4389120"/>
          </a:xfrm>
        </p:spPr>
        <p:txBody>
          <a:bodyPr>
            <a:normAutofit/>
          </a:bodyPr>
          <a:lstStyle>
            <a:lvl1pPr algn="ctr">
              <a:defRPr sz="3600" b="0">
                <a:solidFill>
                  <a:schemeClr val="bg2"/>
                </a:solidFill>
              </a:defRPr>
            </a:lvl1pPr>
          </a:lstStyle>
          <a:p>
            <a:r>
              <a:rPr lang="en-US"/>
              <a:t>“This is a quote layout feature with a white bubble and a navy background.”</a:t>
            </a:r>
          </a:p>
        </p:txBody>
      </p:sp>
      <p:sp>
        <p:nvSpPr>
          <p:cNvPr id="6" name="Text Placeholder 4">
            <a:extLst>
              <a:ext uri="{FF2B5EF4-FFF2-40B4-BE49-F238E27FC236}">
                <a16:creationId xmlns:a16="http://schemas.microsoft.com/office/drawing/2014/main" id="{38B3FD9C-C3F6-B981-9E85-5BAA70E26C12}"/>
              </a:ext>
            </a:extLst>
          </p:cNvPr>
          <p:cNvSpPr>
            <a:spLocks noGrp="1"/>
          </p:cNvSpPr>
          <p:nvPr>
            <p:ph type="body" sz="quarter" idx="11" hasCustomPrompt="1"/>
          </p:nvPr>
        </p:nvSpPr>
        <p:spPr>
          <a:xfrm>
            <a:off x="975361" y="4930589"/>
            <a:ext cx="10241280" cy="457200"/>
          </a:xfrm>
        </p:spPr>
        <p:txBody>
          <a:bodyPr anchor="ctr">
            <a:normAutofit/>
          </a:bodyPr>
          <a:lstStyle>
            <a:lvl1pPr marL="0" indent="0" algn="r">
              <a:spcBef>
                <a:spcPts val="0"/>
              </a:spcBef>
              <a:spcAft>
                <a:spcPts val="0"/>
              </a:spcAft>
              <a:buNone/>
              <a:defRPr sz="2000" i="1">
                <a:solidFill>
                  <a:schemeClr val="bg2"/>
                </a:solidFill>
              </a:defRPr>
            </a:lvl1pPr>
            <a:lvl2pPr marL="457200" indent="0">
              <a:buNone/>
              <a:defRPr/>
            </a:lvl2pPr>
            <a:lvl3pPr marL="822960" indent="0">
              <a:buNone/>
              <a:defRPr/>
            </a:lvl3pPr>
            <a:lvl4pPr marL="1188720" indent="0">
              <a:buNone/>
              <a:defRPr/>
            </a:lvl4pPr>
            <a:lvl5pPr marL="1554480" indent="0">
              <a:buNone/>
              <a:defRPr/>
            </a:lvl5pPr>
          </a:lstStyle>
          <a:p>
            <a:pPr lvl="0"/>
            <a:r>
              <a:rPr lang="en-US"/>
              <a:t> Add your quote attribution here</a:t>
            </a:r>
          </a:p>
        </p:txBody>
      </p:sp>
    </p:spTree>
    <p:extLst>
      <p:ext uri="{BB962C8B-B14F-4D97-AF65-F5344CB8AC3E}">
        <p14:creationId xmlns:p14="http://schemas.microsoft.com/office/powerpoint/2010/main" val="4232967321"/>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white on green">
    <p:bg>
      <p:bgPr>
        <a:pattFill prst="pct5">
          <a:fgClr>
            <a:schemeClr val="bg2"/>
          </a:fgClr>
          <a:bgClr>
            <a:schemeClr val="accent1"/>
          </a:bgClr>
        </a:pattFill>
        <a:effectLst/>
      </p:bgPr>
    </p:bg>
    <p:spTree>
      <p:nvGrpSpPr>
        <p:cNvPr id="1" name=""/>
        <p:cNvGrpSpPr/>
        <p:nvPr/>
      </p:nvGrpSpPr>
      <p:grpSpPr>
        <a:xfrm>
          <a:off x="0" y="0"/>
          <a:ext cx="0" cy="0"/>
          <a:chOff x="0" y="0"/>
          <a:chExt cx="0" cy="0"/>
        </a:xfrm>
      </p:grpSpPr>
      <p:sp>
        <p:nvSpPr>
          <p:cNvPr id="3" name="Speech Bubble: Rectangle with Corners Rounded 2">
            <a:extLst>
              <a:ext uri="{FF2B5EF4-FFF2-40B4-BE49-F238E27FC236}">
                <a16:creationId xmlns:a16="http://schemas.microsoft.com/office/drawing/2014/main" id="{0FCCE622-B043-E06D-6E10-F5DE46595C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362339" y="346539"/>
            <a:ext cx="11467322" cy="5236181"/>
          </a:xfrm>
          <a:prstGeom prst="wedgeRoundRectCallout">
            <a:avLst>
              <a:gd name="adj1" fmla="val -20356"/>
              <a:gd name="adj2" fmla="val 65922"/>
              <a:gd name="adj3" fmla="val 16667"/>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2"/>
              </a:solidFill>
            </a:endParaRPr>
          </a:p>
        </p:txBody>
      </p:sp>
      <p:sp>
        <p:nvSpPr>
          <p:cNvPr id="2" name="Title 1">
            <a:extLst>
              <a:ext uri="{FF2B5EF4-FFF2-40B4-BE49-F238E27FC236}">
                <a16:creationId xmlns:a16="http://schemas.microsoft.com/office/drawing/2014/main" id="{E9E2577D-5589-16E1-24DD-5F2DB78F9703}"/>
              </a:ext>
            </a:extLst>
          </p:cNvPr>
          <p:cNvSpPr>
            <a:spLocks noGrp="1"/>
          </p:cNvSpPr>
          <p:nvPr>
            <p:ph type="title" hasCustomPrompt="1"/>
          </p:nvPr>
        </p:nvSpPr>
        <p:spPr>
          <a:xfrm>
            <a:off x="975360" y="770069"/>
            <a:ext cx="10241280" cy="4389120"/>
          </a:xfrm>
        </p:spPr>
        <p:txBody>
          <a:bodyPr>
            <a:normAutofit/>
          </a:bodyPr>
          <a:lstStyle>
            <a:lvl1pPr algn="ctr">
              <a:defRPr sz="3600" b="0">
                <a:solidFill>
                  <a:schemeClr val="accent1"/>
                </a:solidFill>
              </a:defRPr>
            </a:lvl1pPr>
          </a:lstStyle>
          <a:p>
            <a:r>
              <a:rPr lang="en-US"/>
              <a:t>“This is a quote layout feature with a white bubble and a green background.”</a:t>
            </a:r>
          </a:p>
        </p:txBody>
      </p:sp>
      <p:sp>
        <p:nvSpPr>
          <p:cNvPr id="6" name="Text Placeholder 4">
            <a:extLst>
              <a:ext uri="{FF2B5EF4-FFF2-40B4-BE49-F238E27FC236}">
                <a16:creationId xmlns:a16="http://schemas.microsoft.com/office/drawing/2014/main" id="{38B3FD9C-C3F6-B981-9E85-5BAA70E26C12}"/>
              </a:ext>
            </a:extLst>
          </p:cNvPr>
          <p:cNvSpPr>
            <a:spLocks noGrp="1"/>
          </p:cNvSpPr>
          <p:nvPr>
            <p:ph type="body" sz="quarter" idx="11" hasCustomPrompt="1"/>
          </p:nvPr>
        </p:nvSpPr>
        <p:spPr>
          <a:xfrm>
            <a:off x="975361" y="4930589"/>
            <a:ext cx="10241280" cy="457200"/>
          </a:xfrm>
        </p:spPr>
        <p:txBody>
          <a:bodyPr anchor="ctr">
            <a:normAutofit/>
          </a:bodyPr>
          <a:lstStyle>
            <a:lvl1pPr marL="0" indent="0" algn="r">
              <a:spcBef>
                <a:spcPts val="0"/>
              </a:spcBef>
              <a:spcAft>
                <a:spcPts val="0"/>
              </a:spcAft>
              <a:buNone/>
              <a:defRPr sz="2000" i="1">
                <a:solidFill>
                  <a:schemeClr val="accent1"/>
                </a:solidFill>
              </a:defRPr>
            </a:lvl1pPr>
            <a:lvl2pPr marL="457200" indent="0">
              <a:buNone/>
              <a:defRPr/>
            </a:lvl2pPr>
            <a:lvl3pPr marL="822960" indent="0">
              <a:buNone/>
              <a:defRPr/>
            </a:lvl3pPr>
            <a:lvl4pPr marL="1188720" indent="0">
              <a:buNone/>
              <a:defRPr/>
            </a:lvl4pPr>
            <a:lvl5pPr marL="1554480" indent="0">
              <a:buNone/>
              <a:defRPr/>
            </a:lvl5pPr>
          </a:lstStyle>
          <a:p>
            <a:pPr lvl="0"/>
            <a:r>
              <a:rPr lang="en-US"/>
              <a:t> Add your quote attribution here</a:t>
            </a:r>
          </a:p>
        </p:txBody>
      </p:sp>
    </p:spTree>
    <p:extLst>
      <p:ext uri="{BB962C8B-B14F-4D97-AF65-F5344CB8AC3E}">
        <p14:creationId xmlns:p14="http://schemas.microsoft.com/office/powerpoint/2010/main" val="2457126663"/>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6563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4666-F8C9-94C8-ABBD-CD5DE4314E68}"/>
              </a:ext>
            </a:extLst>
          </p:cNvPr>
          <p:cNvSpPr>
            <a:spLocks noGrp="1"/>
          </p:cNvSpPr>
          <p:nvPr>
            <p:ph type="title" hasCustomPrompt="1"/>
          </p:nvPr>
        </p:nvSpPr>
        <p:spPr>
          <a:xfrm>
            <a:off x="831850" y="2651847"/>
            <a:ext cx="10515600" cy="1714874"/>
          </a:xfrm>
        </p:spPr>
        <p:txBody>
          <a:bodyPr anchor="b"/>
          <a:lstStyle>
            <a:lvl1pPr algn="ctr">
              <a:defRPr sz="6000"/>
            </a:lvl1pPr>
          </a:lstStyle>
          <a:p>
            <a:r>
              <a:rPr lang="en-US"/>
              <a:t>Click to edit section</a:t>
            </a:r>
          </a:p>
        </p:txBody>
      </p:sp>
      <p:sp>
        <p:nvSpPr>
          <p:cNvPr id="3" name="Text Placeholder 2">
            <a:extLst>
              <a:ext uri="{FF2B5EF4-FFF2-40B4-BE49-F238E27FC236}">
                <a16:creationId xmlns:a16="http://schemas.microsoft.com/office/drawing/2014/main" id="{BFA70C13-D968-B83E-ED69-6D5886AFAFBB}"/>
              </a:ext>
            </a:extLst>
          </p:cNvPr>
          <p:cNvSpPr>
            <a:spLocks noGrp="1"/>
          </p:cNvSpPr>
          <p:nvPr>
            <p:ph type="body" idx="1" hasCustomPrompt="1"/>
          </p:nvPr>
        </p:nvSpPr>
        <p:spPr>
          <a:xfrm>
            <a:off x="831850" y="4382624"/>
            <a:ext cx="10515600" cy="1500187"/>
          </a:xfrm>
        </p:spPr>
        <p:txBody>
          <a:bodyPr/>
          <a:lstStyle>
            <a:lvl1pPr marL="0" indent="0" algn="ctr">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subhead</a:t>
            </a:r>
          </a:p>
        </p:txBody>
      </p:sp>
      <p:pic>
        <p:nvPicPr>
          <p:cNvPr id="12" name="Picture 11" descr="Minnesota State logo.">
            <a:extLst>
              <a:ext uri="{FF2B5EF4-FFF2-40B4-BE49-F238E27FC236}">
                <a16:creationId xmlns:a16="http://schemas.microsoft.com/office/drawing/2014/main" id="{49F64128-6048-E53E-B9F6-3301E620D1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11" name="TextBox 10">
            <a:extLst>
              <a:ext uri="{FF2B5EF4-FFF2-40B4-BE49-F238E27FC236}">
                <a16:creationId xmlns:a16="http://schemas.microsoft.com/office/drawing/2014/main" id="{33412D47-DCC0-92E8-1A1C-0F237A4F045C}"/>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grpSp>
        <p:nvGrpSpPr>
          <p:cNvPr id="5" name="Group 4">
            <a:extLst>
              <a:ext uri="{FF2B5EF4-FFF2-40B4-BE49-F238E27FC236}">
                <a16:creationId xmlns:a16="http://schemas.microsoft.com/office/drawing/2014/main" id="{A3FC2FB5-511D-CF7C-4BBC-79730F8DBCF2}"/>
              </a:ext>
              <a:ext uri="{C183D7F6-B498-43B3-948B-1728B52AA6E4}">
                <adec:decorative xmlns:adec="http://schemas.microsoft.com/office/drawing/2017/decorative" val="1"/>
              </a:ext>
            </a:extLst>
          </p:cNvPr>
          <p:cNvGrpSpPr/>
          <p:nvPr userDrawn="1"/>
        </p:nvGrpSpPr>
        <p:grpSpPr>
          <a:xfrm>
            <a:off x="0" y="2057400"/>
            <a:ext cx="12192000" cy="594447"/>
            <a:chOff x="0" y="-15903"/>
            <a:chExt cx="12192000" cy="594447"/>
          </a:xfrm>
        </p:grpSpPr>
        <p:cxnSp>
          <p:nvCxnSpPr>
            <p:cNvPr id="6" name="Straight Connector 5">
              <a:extLst>
                <a:ext uri="{FF2B5EF4-FFF2-40B4-BE49-F238E27FC236}">
                  <a16:creationId xmlns:a16="http://schemas.microsoft.com/office/drawing/2014/main" id="{18CB198D-A13E-83C8-6DE9-BAF3666FC1F2}"/>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7" name="Isosceles Triangle 6">
              <a:extLst>
                <a:ext uri="{FF2B5EF4-FFF2-40B4-BE49-F238E27FC236}">
                  <a16:creationId xmlns:a16="http://schemas.microsoft.com/office/drawing/2014/main" id="{33738316-590C-06F1-7DEF-C06661C6A6F2}"/>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92D985-4251-9CE8-B366-413CADE73019}"/>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Tree>
    <p:extLst>
      <p:ext uri="{BB962C8B-B14F-4D97-AF65-F5344CB8AC3E}">
        <p14:creationId xmlns:p14="http://schemas.microsoft.com/office/powerpoint/2010/main" val="477272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with times">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BA5EA6-4AA3-C5DF-E1E1-D57652CC3D71}"/>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7" name="Straight Connector 6">
              <a:extLst>
                <a:ext uri="{FF2B5EF4-FFF2-40B4-BE49-F238E27FC236}">
                  <a16:creationId xmlns:a16="http://schemas.microsoft.com/office/drawing/2014/main" id="{D1D887A6-464F-EB96-A2EB-9A534C0E935B}"/>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Isosceles Triangle 7">
              <a:extLst>
                <a:ext uri="{FF2B5EF4-FFF2-40B4-BE49-F238E27FC236}">
                  <a16:creationId xmlns:a16="http://schemas.microsoft.com/office/drawing/2014/main" id="{5FAF9DB5-9F16-94D4-A73C-4B1C63C379EC}"/>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02C3037-D530-E4C7-2AEE-DAA7B8F79FD8}"/>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401A054B-E5F9-2DEA-30AB-31A500445514}"/>
              </a:ext>
            </a:extLst>
          </p:cNvPr>
          <p:cNvSpPr>
            <a:spLocks noGrp="1"/>
          </p:cNvSpPr>
          <p:nvPr>
            <p:ph type="title" hasCustomPrompt="1"/>
          </p:nvPr>
        </p:nvSpPr>
        <p:spPr/>
        <p:txBody>
          <a:bodyPr/>
          <a:lstStyle>
            <a:lvl1pPr>
              <a:defRPr/>
            </a:lvl1pPr>
          </a:lstStyle>
          <a:p>
            <a:r>
              <a:rPr lang="en-US"/>
              <a:t>Agenda with times</a:t>
            </a:r>
          </a:p>
        </p:txBody>
      </p:sp>
      <p:sp>
        <p:nvSpPr>
          <p:cNvPr id="4" name="Content Placeholder 2">
            <a:extLst>
              <a:ext uri="{FF2B5EF4-FFF2-40B4-BE49-F238E27FC236}">
                <a16:creationId xmlns:a16="http://schemas.microsoft.com/office/drawing/2014/main" id="{703BE456-CD04-D0F0-FBEA-FCB6E99B072C}"/>
              </a:ext>
            </a:extLst>
          </p:cNvPr>
          <p:cNvSpPr>
            <a:spLocks noGrp="1"/>
          </p:cNvSpPr>
          <p:nvPr>
            <p:ph idx="1" hasCustomPrompt="1"/>
          </p:nvPr>
        </p:nvSpPr>
        <p:spPr>
          <a:xfrm>
            <a:off x="838200" y="1825625"/>
            <a:ext cx="10515600" cy="4351338"/>
          </a:xfrm>
        </p:spPr>
        <p:txBody>
          <a:bodyPr rIns="0"/>
          <a:lstStyle>
            <a:lvl1pPr marL="0" indent="0" algn="l">
              <a:buNone/>
              <a:defRPr/>
            </a:lvl1pPr>
            <a:lvl2pPr marL="457200" indent="0" algn="r">
              <a:buNone/>
              <a:defRPr/>
            </a:lvl2pPr>
            <a:lvl3pPr marL="822960" indent="0" algn="r">
              <a:buNone/>
              <a:defRPr/>
            </a:lvl3pPr>
            <a:lvl4pPr marL="1188720" indent="0" algn="r">
              <a:buNone/>
              <a:defRPr/>
            </a:lvl4pPr>
            <a:lvl5pPr marL="1554480" indent="0" algn="r">
              <a:buNone/>
              <a:defRPr/>
            </a:lvl5pPr>
          </a:lstStyle>
          <a:p>
            <a:pPr lvl="0"/>
            <a:r>
              <a:rPr lang="en-US"/>
              <a:t>9-9:15 a.m. – First item</a:t>
            </a:r>
          </a:p>
        </p:txBody>
      </p:sp>
      <p:pic>
        <p:nvPicPr>
          <p:cNvPr id="11" name="Picture 10" descr="Minnesota State logo.">
            <a:extLst>
              <a:ext uri="{FF2B5EF4-FFF2-40B4-BE49-F238E27FC236}">
                <a16:creationId xmlns:a16="http://schemas.microsoft.com/office/drawing/2014/main" id="{30F5C470-C0F2-E5D7-E1E4-290900FF0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10" name="TextBox 9">
            <a:extLst>
              <a:ext uri="{FF2B5EF4-FFF2-40B4-BE49-F238E27FC236}">
                <a16:creationId xmlns:a16="http://schemas.microsoft.com/office/drawing/2014/main" id="{D02CAB31-D831-7945-33C4-67731F97EA71}"/>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10935435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with bullets">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BA5EA6-4AA3-C5DF-E1E1-D57652CC3D71}"/>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7" name="Straight Connector 6">
              <a:extLst>
                <a:ext uri="{FF2B5EF4-FFF2-40B4-BE49-F238E27FC236}">
                  <a16:creationId xmlns:a16="http://schemas.microsoft.com/office/drawing/2014/main" id="{D1D887A6-464F-EB96-A2EB-9A534C0E935B}"/>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Isosceles Triangle 7">
              <a:extLst>
                <a:ext uri="{FF2B5EF4-FFF2-40B4-BE49-F238E27FC236}">
                  <a16:creationId xmlns:a16="http://schemas.microsoft.com/office/drawing/2014/main" id="{5FAF9DB5-9F16-94D4-A73C-4B1C63C379EC}"/>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02C3037-D530-E4C7-2AEE-DAA7B8F79FD8}"/>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401A054B-E5F9-2DEA-30AB-31A500445514}"/>
              </a:ext>
            </a:extLst>
          </p:cNvPr>
          <p:cNvSpPr>
            <a:spLocks noGrp="1"/>
          </p:cNvSpPr>
          <p:nvPr>
            <p:ph type="title" hasCustomPrompt="1"/>
          </p:nvPr>
        </p:nvSpPr>
        <p:spPr/>
        <p:txBody>
          <a:bodyPr/>
          <a:lstStyle>
            <a:lvl1pPr>
              <a:defRPr/>
            </a:lvl1pPr>
          </a:lstStyle>
          <a:p>
            <a:r>
              <a:rPr lang="en-US"/>
              <a:t>Agenda with bullets</a:t>
            </a:r>
          </a:p>
        </p:txBody>
      </p:sp>
      <p:sp>
        <p:nvSpPr>
          <p:cNvPr id="4" name="Content Placeholder 2">
            <a:extLst>
              <a:ext uri="{FF2B5EF4-FFF2-40B4-BE49-F238E27FC236}">
                <a16:creationId xmlns:a16="http://schemas.microsoft.com/office/drawing/2014/main" id="{703BE456-CD04-D0F0-FBEA-FCB6E99B072C}"/>
              </a:ext>
            </a:extLst>
          </p:cNvPr>
          <p:cNvSpPr>
            <a:spLocks noGrp="1"/>
          </p:cNvSpPr>
          <p:nvPr>
            <p:ph idx="1" hasCustomPrompt="1"/>
          </p:nvPr>
        </p:nvSpPr>
        <p:spPr>
          <a:xfrm>
            <a:off x="838200" y="1825625"/>
            <a:ext cx="10515600" cy="4351338"/>
          </a:xfrm>
        </p:spPr>
        <p:txBody>
          <a:bodyPr rIns="0"/>
          <a:lstStyle>
            <a:lvl1pPr marL="457200" indent="-457200" algn="l">
              <a:buFont typeface="Calibri" panose="020F0502020204030204" pitchFamily="34" charset="0"/>
              <a:buChar char="»"/>
              <a:defRPr lang="en-US" dirty="0"/>
            </a:lvl1pPr>
            <a:lvl2pPr marL="457200" indent="0" algn="r">
              <a:buNone/>
              <a:defRPr/>
            </a:lvl2pPr>
            <a:lvl3pPr marL="822960" indent="0" algn="r">
              <a:buNone/>
              <a:defRPr/>
            </a:lvl3pPr>
            <a:lvl4pPr marL="1188720" indent="0" algn="r">
              <a:buNone/>
              <a:defRPr/>
            </a:lvl4pPr>
            <a:lvl5pPr marL="1554480" indent="0" algn="r">
              <a:buNone/>
              <a:defRPr/>
            </a:lvl5pPr>
          </a:lstStyle>
          <a:p>
            <a:pPr lvl="0"/>
            <a:r>
              <a:rPr lang="en-US"/>
              <a:t>First item</a:t>
            </a:r>
          </a:p>
          <a:p>
            <a:pPr lvl="0"/>
            <a:r>
              <a:rPr lang="en-US"/>
              <a:t>Second item</a:t>
            </a:r>
          </a:p>
          <a:p>
            <a:pPr lvl="0"/>
            <a:r>
              <a:rPr lang="en-US"/>
              <a:t>Third item</a:t>
            </a:r>
          </a:p>
        </p:txBody>
      </p:sp>
      <p:pic>
        <p:nvPicPr>
          <p:cNvPr id="11" name="Picture 10" descr="Minnesota State logo.">
            <a:extLst>
              <a:ext uri="{FF2B5EF4-FFF2-40B4-BE49-F238E27FC236}">
                <a16:creationId xmlns:a16="http://schemas.microsoft.com/office/drawing/2014/main" id="{30F5C470-C0F2-E5D7-E1E4-290900FF0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10" name="TextBox 9">
            <a:extLst>
              <a:ext uri="{FF2B5EF4-FFF2-40B4-BE49-F238E27FC236}">
                <a16:creationId xmlns:a16="http://schemas.microsoft.com/office/drawing/2014/main" id="{D02CAB31-D831-7945-33C4-67731F97EA71}"/>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3583408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with numbers">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BA5EA6-4AA3-C5DF-E1E1-D57652CC3D71}"/>
              </a:ext>
              <a:ext uri="{C183D7F6-B498-43B3-948B-1728B52AA6E4}">
                <adec:decorative xmlns:adec="http://schemas.microsoft.com/office/drawing/2017/decorative" val="1"/>
              </a:ext>
            </a:extLst>
          </p:cNvPr>
          <p:cNvGrpSpPr/>
          <p:nvPr userDrawn="1"/>
        </p:nvGrpSpPr>
        <p:grpSpPr>
          <a:xfrm>
            <a:off x="0" y="-91440"/>
            <a:ext cx="12192000" cy="594447"/>
            <a:chOff x="0" y="-15903"/>
            <a:chExt cx="12192000" cy="594447"/>
          </a:xfrm>
        </p:grpSpPr>
        <p:cxnSp>
          <p:nvCxnSpPr>
            <p:cNvPr id="7" name="Straight Connector 6">
              <a:extLst>
                <a:ext uri="{FF2B5EF4-FFF2-40B4-BE49-F238E27FC236}">
                  <a16:creationId xmlns:a16="http://schemas.microsoft.com/office/drawing/2014/main" id="{D1D887A6-464F-EB96-A2EB-9A534C0E935B}"/>
                </a:ext>
              </a:extLst>
            </p:cNvPr>
            <p:cNvCxnSpPr>
              <a:cxnSpLocks/>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Isosceles Triangle 7">
              <a:extLst>
                <a:ext uri="{FF2B5EF4-FFF2-40B4-BE49-F238E27FC236}">
                  <a16:creationId xmlns:a16="http://schemas.microsoft.com/office/drawing/2014/main" id="{5FAF9DB5-9F16-94D4-A73C-4B1C63C379EC}"/>
                </a:ext>
              </a:extLst>
            </p:cNvPr>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02C3037-D530-E4C7-2AEE-DAA7B8F79FD8}"/>
                </a:ext>
              </a:extLst>
            </p:cNvPr>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2" name="Title 1">
            <a:extLst>
              <a:ext uri="{FF2B5EF4-FFF2-40B4-BE49-F238E27FC236}">
                <a16:creationId xmlns:a16="http://schemas.microsoft.com/office/drawing/2014/main" id="{401A054B-E5F9-2DEA-30AB-31A500445514}"/>
              </a:ext>
            </a:extLst>
          </p:cNvPr>
          <p:cNvSpPr>
            <a:spLocks noGrp="1"/>
          </p:cNvSpPr>
          <p:nvPr>
            <p:ph type="title" hasCustomPrompt="1"/>
          </p:nvPr>
        </p:nvSpPr>
        <p:spPr/>
        <p:txBody>
          <a:bodyPr/>
          <a:lstStyle>
            <a:lvl1pPr>
              <a:defRPr/>
            </a:lvl1pPr>
          </a:lstStyle>
          <a:p>
            <a:r>
              <a:rPr lang="en-US"/>
              <a:t>Agenda with numbers</a:t>
            </a:r>
          </a:p>
        </p:txBody>
      </p:sp>
      <p:sp>
        <p:nvSpPr>
          <p:cNvPr id="4" name="Content Placeholder 2">
            <a:extLst>
              <a:ext uri="{FF2B5EF4-FFF2-40B4-BE49-F238E27FC236}">
                <a16:creationId xmlns:a16="http://schemas.microsoft.com/office/drawing/2014/main" id="{703BE456-CD04-D0F0-FBEA-FCB6E99B072C}"/>
              </a:ext>
            </a:extLst>
          </p:cNvPr>
          <p:cNvSpPr>
            <a:spLocks noGrp="1"/>
          </p:cNvSpPr>
          <p:nvPr>
            <p:ph idx="1" hasCustomPrompt="1"/>
          </p:nvPr>
        </p:nvSpPr>
        <p:spPr>
          <a:xfrm>
            <a:off x="838200" y="1825625"/>
            <a:ext cx="10515600" cy="4351338"/>
          </a:xfrm>
        </p:spPr>
        <p:txBody>
          <a:bodyPr rIns="0"/>
          <a:lstStyle>
            <a:lvl1pPr marL="514350" indent="-514350" algn="l">
              <a:buFont typeface="+mj-lt"/>
              <a:buAutoNum type="arabicPeriod"/>
              <a:defRPr lang="en-US" dirty="0"/>
            </a:lvl1pPr>
            <a:lvl2pPr marL="457200" indent="0" algn="r">
              <a:buNone/>
              <a:defRPr/>
            </a:lvl2pPr>
            <a:lvl3pPr marL="822960" indent="0" algn="r">
              <a:buNone/>
              <a:defRPr/>
            </a:lvl3pPr>
            <a:lvl4pPr marL="1188720" indent="0" algn="r">
              <a:buNone/>
              <a:defRPr/>
            </a:lvl4pPr>
            <a:lvl5pPr marL="1554480" indent="0" algn="r">
              <a:buNone/>
              <a:defRPr/>
            </a:lvl5pPr>
          </a:lstStyle>
          <a:p>
            <a:pPr lvl="0"/>
            <a:r>
              <a:rPr lang="en-US"/>
              <a:t>First item</a:t>
            </a:r>
          </a:p>
          <a:p>
            <a:pPr lvl="0"/>
            <a:r>
              <a:rPr lang="en-US"/>
              <a:t>Second item</a:t>
            </a:r>
          </a:p>
          <a:p>
            <a:pPr lvl="0"/>
            <a:r>
              <a:rPr lang="en-US"/>
              <a:t>Third item</a:t>
            </a:r>
          </a:p>
        </p:txBody>
      </p:sp>
      <p:pic>
        <p:nvPicPr>
          <p:cNvPr id="11" name="Picture 10" descr="Minnesota State logo.">
            <a:extLst>
              <a:ext uri="{FF2B5EF4-FFF2-40B4-BE49-F238E27FC236}">
                <a16:creationId xmlns:a16="http://schemas.microsoft.com/office/drawing/2014/main" id="{30F5C470-C0F2-E5D7-E1E4-290900FF0C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7580" y="6272213"/>
            <a:ext cx="1188720" cy="402335"/>
          </a:xfrm>
          <a:prstGeom prst="rect">
            <a:avLst/>
          </a:prstGeom>
        </p:spPr>
      </p:pic>
      <p:sp>
        <p:nvSpPr>
          <p:cNvPr id="10" name="TextBox 9">
            <a:extLst>
              <a:ext uri="{FF2B5EF4-FFF2-40B4-BE49-F238E27FC236}">
                <a16:creationId xmlns:a16="http://schemas.microsoft.com/office/drawing/2014/main" id="{D02CAB31-D831-7945-33C4-67731F97EA71}"/>
              </a:ext>
            </a:extLst>
          </p:cNvPr>
          <p:cNvSpPr txBox="1"/>
          <p:nvPr userDrawn="1"/>
        </p:nvSpPr>
        <p:spPr>
          <a:xfrm>
            <a:off x="11498580" y="6620947"/>
            <a:ext cx="457200" cy="200055"/>
          </a:xfrm>
          <a:prstGeom prst="rect">
            <a:avLst/>
          </a:prstGeom>
          <a:noFill/>
        </p:spPr>
        <p:txBody>
          <a:bodyPr wrap="square" rtlCol="0">
            <a:spAutoFit/>
          </a:bodyPr>
          <a:lstStyle/>
          <a:p>
            <a:pPr algn="ctr"/>
            <a:fld id="{D83FE643-7C41-44D2-A7F3-B4EB1EC4DD70}" type="slidenum">
              <a:rPr lang="en-US" sz="700" b="1" smtClean="0">
                <a:solidFill>
                  <a:srgbClr val="003C66"/>
                </a:solidFill>
              </a:rPr>
              <a:t>‹#›</a:t>
            </a:fld>
            <a:endParaRPr lang="en-US" sz="700" b="1">
              <a:solidFill>
                <a:srgbClr val="003C66"/>
              </a:solidFill>
            </a:endParaRPr>
          </a:p>
        </p:txBody>
      </p:sp>
    </p:spTree>
    <p:extLst>
      <p:ext uri="{BB962C8B-B14F-4D97-AF65-F5344CB8AC3E}">
        <p14:creationId xmlns:p14="http://schemas.microsoft.com/office/powerpoint/2010/main" val="20038761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e are Minnesota Stat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BA5EA6-4AA3-C5DF-E1E1-D57652CC3D71}"/>
              </a:ext>
              <a:ext uri="{C183D7F6-B498-43B3-948B-1728B52AA6E4}">
                <adec:decorative xmlns:adec="http://schemas.microsoft.com/office/drawing/2017/decorative" val="1"/>
              </a:ext>
            </a:extLst>
          </p:cNvPr>
          <p:cNvGrpSpPr>
            <a:grpSpLocks noGrp="1" noUngrp="1" noRot="1" noMove="1" noResize="1"/>
          </p:cNvGrpSpPr>
          <p:nvPr userDrawn="1"/>
        </p:nvGrpSpPr>
        <p:grpSpPr>
          <a:xfrm>
            <a:off x="0" y="-91440"/>
            <a:ext cx="12192000" cy="594447"/>
            <a:chOff x="0" y="-15903"/>
            <a:chExt cx="12192000" cy="594447"/>
          </a:xfrm>
        </p:grpSpPr>
        <p:cxnSp>
          <p:nvCxnSpPr>
            <p:cNvPr id="7" name="Straight Connector 6">
              <a:extLst>
                <a:ext uri="{FF2B5EF4-FFF2-40B4-BE49-F238E27FC236}">
                  <a16:creationId xmlns:a16="http://schemas.microsoft.com/office/drawing/2014/main" id="{D1D887A6-464F-EB96-A2EB-9A534C0E935B}"/>
                </a:ext>
              </a:extLst>
            </p:cNvPr>
            <p:cNvCxnSpPr>
              <a:cxnSpLocks noGrp="1" noRot="1" noMove="1" noResize="1" noEditPoints="1" noAdjustHandles="1" noChangeArrowheads="1" noChangeShapeType="1"/>
            </p:cNvCxnSpPr>
            <p:nvPr userDrawn="1"/>
          </p:nvCxnSpPr>
          <p:spPr>
            <a:xfrm>
              <a:off x="0" y="365125"/>
              <a:ext cx="12192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8" name="Isosceles Triangle 7">
              <a:extLst>
                <a:ext uri="{FF2B5EF4-FFF2-40B4-BE49-F238E27FC236}">
                  <a16:creationId xmlns:a16="http://schemas.microsoft.com/office/drawing/2014/main" id="{5FAF9DB5-9F16-94D4-A73C-4B1C63C379EC}"/>
                </a:ext>
              </a:extLst>
            </p:cNvPr>
            <p:cNvSpPr>
              <a:spLocks noGrp="1" noRot="1" noMove="1" noResize="1" noEditPoints="1" noAdjustHandles="1" noChangeArrowheads="1" noChangeShapeType="1"/>
            </p:cNvSpPr>
            <p:nvPr userDrawn="1"/>
          </p:nvSpPr>
          <p:spPr>
            <a:xfrm rot="10800000">
              <a:off x="356586" y="213420"/>
              <a:ext cx="963228" cy="365124"/>
            </a:xfrm>
            <a:prstGeom prst="triangle">
              <a:avLst/>
            </a:prstGeom>
            <a:solidFill>
              <a:schemeClr val="tx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02C3037-D530-E4C7-2AEE-DAA7B8F79FD8}"/>
                </a:ext>
              </a:extLst>
            </p:cNvPr>
            <p:cNvSpPr>
              <a:spLocks noGrp="1" noRot="1" noMove="1" noResize="1" noEditPoints="1" noAdjustHandles="1" noChangeArrowheads="1" noChangeShapeType="1"/>
            </p:cNvSpPr>
            <p:nvPr userDrawn="1"/>
          </p:nvSpPr>
          <p:spPr>
            <a:xfrm>
              <a:off x="0" y="-15903"/>
              <a:ext cx="12192000" cy="36512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grpSp>
      <p:sp>
        <p:nvSpPr>
          <p:cNvPr id="3" name="Lake Superior" descr="Minnesota State">
            <a:extLst>
              <a:ext uri="{FF2B5EF4-FFF2-40B4-BE49-F238E27FC236}">
                <a16:creationId xmlns:a16="http://schemas.microsoft.com/office/drawing/2014/main" id="{0239304D-1226-6145-00B5-550A7F3612B7}"/>
              </a:ext>
            </a:extLst>
          </p:cNvPr>
          <p:cNvSpPr>
            <a:spLocks noGrp="1"/>
          </p:cNvSpPr>
          <p:nvPr>
            <p:ph type="pic" sz="quarter" idx="44"/>
          </p:nvPr>
        </p:nvSpPr>
        <p:spPr>
          <a:xfrm>
            <a:off x="166265" y="-91440"/>
            <a:ext cx="2121408" cy="3675888"/>
          </a:xfrm>
        </p:spPr>
        <p:txBody>
          <a:bodyPr/>
          <a:lstStyle>
            <a:lvl1pPr marL="0" indent="0">
              <a:buNone/>
              <a:defRPr/>
            </a:lvl1pPr>
          </a:lstStyle>
          <a:p>
            <a:r>
              <a:rPr lang="en-US"/>
              <a:t>Click icon to add picture</a:t>
            </a:r>
          </a:p>
        </p:txBody>
      </p:sp>
      <p:sp>
        <p:nvSpPr>
          <p:cNvPr id="2" name="Title 1">
            <a:extLst>
              <a:ext uri="{FF2B5EF4-FFF2-40B4-BE49-F238E27FC236}">
                <a16:creationId xmlns:a16="http://schemas.microsoft.com/office/drawing/2014/main" id="{401A054B-E5F9-2DEA-30AB-31A500445514}"/>
              </a:ext>
            </a:extLst>
          </p:cNvPr>
          <p:cNvSpPr>
            <a:spLocks noGrp="1"/>
          </p:cNvSpPr>
          <p:nvPr>
            <p:ph type="title" hasCustomPrompt="1"/>
          </p:nvPr>
        </p:nvSpPr>
        <p:spPr>
          <a:xfrm>
            <a:off x="2436933" y="365125"/>
            <a:ext cx="5805196" cy="1325563"/>
          </a:xfrm>
        </p:spPr>
        <p:txBody>
          <a:bodyPr/>
          <a:lstStyle>
            <a:lvl1pPr>
              <a:defRPr/>
            </a:lvl1pPr>
          </a:lstStyle>
          <a:p>
            <a:r>
              <a:rPr lang="en-US"/>
              <a:t>We are Minnesota State</a:t>
            </a:r>
          </a:p>
        </p:txBody>
      </p:sp>
      <p:sp>
        <p:nvSpPr>
          <p:cNvPr id="4" name="Content Placeholder 2">
            <a:extLst>
              <a:ext uri="{FF2B5EF4-FFF2-40B4-BE49-F238E27FC236}">
                <a16:creationId xmlns:a16="http://schemas.microsoft.com/office/drawing/2014/main" id="{703BE456-CD04-D0F0-FBEA-FCB6E99B072C}"/>
              </a:ext>
            </a:extLst>
          </p:cNvPr>
          <p:cNvSpPr>
            <a:spLocks noGrp="1"/>
          </p:cNvSpPr>
          <p:nvPr>
            <p:ph idx="1" hasCustomPrompt="1"/>
          </p:nvPr>
        </p:nvSpPr>
        <p:spPr>
          <a:xfrm>
            <a:off x="2436933" y="1447880"/>
            <a:ext cx="5806440" cy="2564688"/>
          </a:xfrm>
        </p:spPr>
        <p:txBody>
          <a:bodyPr rIns="0">
            <a:normAutofit/>
          </a:bodyPr>
          <a:lstStyle>
            <a:lvl1pPr marL="457200" indent="-457200" algn="l">
              <a:lnSpc>
                <a:spcPts val="3000"/>
              </a:lnSpc>
              <a:spcBef>
                <a:spcPts val="0"/>
              </a:spcBef>
              <a:spcAft>
                <a:spcPts val="0"/>
              </a:spcAft>
              <a:buFont typeface="Arial" panose="020B0604020202020204" pitchFamily="34" charset="0"/>
              <a:buChar char="•"/>
              <a:defRPr lang="en-US" sz="2400" dirty="0"/>
            </a:lvl1pPr>
            <a:lvl2pPr marL="457200" indent="0" algn="r">
              <a:buNone/>
              <a:defRPr/>
            </a:lvl2pPr>
            <a:lvl3pPr marL="822960" indent="0" algn="r">
              <a:buNone/>
              <a:defRPr/>
            </a:lvl3pPr>
            <a:lvl4pPr marL="1188720" indent="0" algn="r">
              <a:buNone/>
              <a:defRPr/>
            </a:lvl4pPr>
            <a:lvl5pPr marL="1554480" indent="0" algn="r">
              <a:buNone/>
              <a:defRPr/>
            </a:lvl5pPr>
          </a:lstStyle>
          <a:p>
            <a:pPr marL="0" marR="0" lvl="0" indent="0" algn="l" defTabSz="914400" rtl="0" eaLnBrk="1" fontAlgn="auto" latinLnBrk="0" hangingPunct="1">
              <a:lnSpc>
                <a:spcPts val="3000"/>
              </a:lnSpc>
              <a:spcBef>
                <a:spcPts val="0"/>
              </a:spcBef>
              <a:spcAft>
                <a:spcPts val="0"/>
              </a:spcAft>
              <a:buClr>
                <a:schemeClr val="accent1"/>
              </a:buClr>
              <a:buSzTx/>
              <a:buFont typeface="Arial" panose="020B0604020202020204" pitchFamily="34" charset="0"/>
              <a:buNone/>
              <a:tabLst/>
              <a:defRPr/>
            </a:pPr>
            <a:r>
              <a:rPr lang="en-US"/>
              <a:t>Enter text</a:t>
            </a:r>
          </a:p>
        </p:txBody>
      </p:sp>
      <p:sp>
        <p:nvSpPr>
          <p:cNvPr id="46" name="Alexandria">
            <a:extLst>
              <a:ext uri="{FF2B5EF4-FFF2-40B4-BE49-F238E27FC236}">
                <a16:creationId xmlns:a16="http://schemas.microsoft.com/office/drawing/2014/main" id="{4FB23F78-D188-2DFB-1FBD-7E17D6765BF2}"/>
              </a:ext>
            </a:extLst>
          </p:cNvPr>
          <p:cNvSpPr>
            <a:spLocks noGrp="1"/>
          </p:cNvSpPr>
          <p:nvPr>
            <p:ph type="pic" sz="quarter" idx="43"/>
          </p:nvPr>
        </p:nvSpPr>
        <p:spPr>
          <a:xfrm>
            <a:off x="9298648" y="1288855"/>
            <a:ext cx="914400" cy="914400"/>
          </a:xfrm>
        </p:spPr>
        <p:txBody>
          <a:bodyPr/>
          <a:lstStyle>
            <a:lvl1pPr marL="0" indent="0">
              <a:buNone/>
              <a:defRPr/>
            </a:lvl1pPr>
          </a:lstStyle>
          <a:p>
            <a:r>
              <a:rPr lang="en-US"/>
              <a:t>Click icon to add picture</a:t>
            </a:r>
          </a:p>
        </p:txBody>
      </p:sp>
      <p:sp>
        <p:nvSpPr>
          <p:cNvPr id="45" name="Anoka Tech">
            <a:extLst>
              <a:ext uri="{FF2B5EF4-FFF2-40B4-BE49-F238E27FC236}">
                <a16:creationId xmlns:a16="http://schemas.microsoft.com/office/drawing/2014/main" id="{E745E7E8-7542-EBC1-4A70-219802A95A4F}"/>
              </a:ext>
            </a:extLst>
          </p:cNvPr>
          <p:cNvSpPr>
            <a:spLocks noGrp="1"/>
          </p:cNvSpPr>
          <p:nvPr>
            <p:ph type="pic" sz="quarter" idx="42"/>
          </p:nvPr>
        </p:nvSpPr>
        <p:spPr>
          <a:xfrm>
            <a:off x="10088647" y="442949"/>
            <a:ext cx="914400" cy="914400"/>
          </a:xfrm>
        </p:spPr>
        <p:txBody>
          <a:bodyPr/>
          <a:lstStyle>
            <a:lvl1pPr marL="0" indent="0">
              <a:buNone/>
              <a:defRPr/>
            </a:lvl1pPr>
          </a:lstStyle>
          <a:p>
            <a:r>
              <a:rPr lang="en-US"/>
              <a:t>Click icon to add picture</a:t>
            </a:r>
          </a:p>
        </p:txBody>
      </p:sp>
      <p:sp>
        <p:nvSpPr>
          <p:cNvPr id="44" name="Anoka-Ramsey">
            <a:extLst>
              <a:ext uri="{FF2B5EF4-FFF2-40B4-BE49-F238E27FC236}">
                <a16:creationId xmlns:a16="http://schemas.microsoft.com/office/drawing/2014/main" id="{7D4DEA53-1E38-A4E5-5B6F-570C8FECBC2F}"/>
              </a:ext>
            </a:extLst>
          </p:cNvPr>
          <p:cNvSpPr>
            <a:spLocks noGrp="1"/>
          </p:cNvSpPr>
          <p:nvPr>
            <p:ph type="pic" sz="quarter" idx="41"/>
          </p:nvPr>
        </p:nvSpPr>
        <p:spPr>
          <a:xfrm>
            <a:off x="8523670" y="442949"/>
            <a:ext cx="914400" cy="914400"/>
          </a:xfrm>
        </p:spPr>
        <p:txBody>
          <a:bodyPr/>
          <a:lstStyle>
            <a:lvl1pPr marL="0" indent="0">
              <a:buNone/>
              <a:defRPr/>
            </a:lvl1pPr>
          </a:lstStyle>
          <a:p>
            <a:r>
              <a:rPr lang="en-US"/>
              <a:t>Click icon to add picture</a:t>
            </a:r>
          </a:p>
        </p:txBody>
      </p:sp>
      <p:sp>
        <p:nvSpPr>
          <p:cNvPr id="41" name="Bemidji State">
            <a:extLst>
              <a:ext uri="{FF2B5EF4-FFF2-40B4-BE49-F238E27FC236}">
                <a16:creationId xmlns:a16="http://schemas.microsoft.com/office/drawing/2014/main" id="{F1EC81EE-FA9A-AD41-3095-A1CBC4E2AF5A}"/>
              </a:ext>
            </a:extLst>
          </p:cNvPr>
          <p:cNvSpPr>
            <a:spLocks noGrp="1"/>
          </p:cNvSpPr>
          <p:nvPr>
            <p:ph type="pic" sz="quarter" idx="38"/>
          </p:nvPr>
        </p:nvSpPr>
        <p:spPr>
          <a:xfrm>
            <a:off x="10862616" y="1279524"/>
            <a:ext cx="914400" cy="914400"/>
          </a:xfrm>
        </p:spPr>
        <p:txBody>
          <a:bodyPr/>
          <a:lstStyle>
            <a:lvl1pPr marL="0" indent="0">
              <a:buNone/>
              <a:defRPr/>
            </a:lvl1pPr>
          </a:lstStyle>
          <a:p>
            <a:r>
              <a:rPr lang="en-US"/>
              <a:t>Click icon to add picture</a:t>
            </a:r>
          </a:p>
        </p:txBody>
      </p:sp>
      <p:sp>
        <p:nvSpPr>
          <p:cNvPr id="42" name="Century College">
            <a:extLst>
              <a:ext uri="{FF2B5EF4-FFF2-40B4-BE49-F238E27FC236}">
                <a16:creationId xmlns:a16="http://schemas.microsoft.com/office/drawing/2014/main" id="{39202918-6A1B-2DE6-2F3C-1CAF43BFCE6F}"/>
              </a:ext>
            </a:extLst>
          </p:cNvPr>
          <p:cNvSpPr>
            <a:spLocks noGrp="1"/>
          </p:cNvSpPr>
          <p:nvPr>
            <p:ph type="pic" sz="quarter" idx="39"/>
          </p:nvPr>
        </p:nvSpPr>
        <p:spPr>
          <a:xfrm>
            <a:off x="8462971" y="2193924"/>
            <a:ext cx="914400" cy="914400"/>
          </a:xfrm>
        </p:spPr>
        <p:txBody>
          <a:bodyPr/>
          <a:lstStyle>
            <a:lvl1pPr marL="0" indent="0">
              <a:buNone/>
              <a:defRPr/>
            </a:lvl1pPr>
          </a:lstStyle>
          <a:p>
            <a:r>
              <a:rPr lang="en-US"/>
              <a:t>Click icon to add picture</a:t>
            </a:r>
          </a:p>
        </p:txBody>
      </p:sp>
      <p:sp>
        <p:nvSpPr>
          <p:cNvPr id="43" name="Central Lakes">
            <a:extLst>
              <a:ext uri="{FF2B5EF4-FFF2-40B4-BE49-F238E27FC236}">
                <a16:creationId xmlns:a16="http://schemas.microsoft.com/office/drawing/2014/main" id="{2B74B782-7D8F-965F-8AEA-05B82EB18F72}"/>
              </a:ext>
            </a:extLst>
          </p:cNvPr>
          <p:cNvSpPr>
            <a:spLocks noGrp="1"/>
          </p:cNvSpPr>
          <p:nvPr>
            <p:ph type="pic" sz="quarter" idx="40"/>
          </p:nvPr>
        </p:nvSpPr>
        <p:spPr>
          <a:xfrm>
            <a:off x="10050631" y="2198692"/>
            <a:ext cx="914400" cy="914400"/>
          </a:xfrm>
        </p:spPr>
        <p:txBody>
          <a:bodyPr/>
          <a:lstStyle>
            <a:lvl1pPr marL="0" indent="0">
              <a:buNone/>
              <a:defRPr/>
            </a:lvl1pPr>
          </a:lstStyle>
          <a:p>
            <a:r>
              <a:rPr lang="en-US"/>
              <a:t>Click icon to add picture</a:t>
            </a:r>
          </a:p>
        </p:txBody>
      </p:sp>
      <p:sp>
        <p:nvSpPr>
          <p:cNvPr id="38" name="Fond du Lac">
            <a:extLst>
              <a:ext uri="{FF2B5EF4-FFF2-40B4-BE49-F238E27FC236}">
                <a16:creationId xmlns:a16="http://schemas.microsoft.com/office/drawing/2014/main" id="{06B2B6B0-914D-3062-4EC7-8D3DFE1DF1EC}"/>
              </a:ext>
            </a:extLst>
          </p:cNvPr>
          <p:cNvSpPr>
            <a:spLocks noGrp="1"/>
          </p:cNvSpPr>
          <p:nvPr>
            <p:ph type="pic" sz="quarter" idx="35"/>
          </p:nvPr>
        </p:nvSpPr>
        <p:spPr>
          <a:xfrm>
            <a:off x="3069637" y="3117860"/>
            <a:ext cx="914400" cy="914400"/>
          </a:xfrm>
        </p:spPr>
        <p:txBody>
          <a:bodyPr/>
          <a:lstStyle>
            <a:lvl1pPr marL="0" indent="0">
              <a:buNone/>
              <a:defRPr/>
            </a:lvl1pPr>
          </a:lstStyle>
          <a:p>
            <a:r>
              <a:rPr lang="en-US"/>
              <a:t>Click icon to add picture</a:t>
            </a:r>
          </a:p>
        </p:txBody>
      </p:sp>
      <p:sp>
        <p:nvSpPr>
          <p:cNvPr id="39" name="Hennepin Tech">
            <a:extLst>
              <a:ext uri="{FF2B5EF4-FFF2-40B4-BE49-F238E27FC236}">
                <a16:creationId xmlns:a16="http://schemas.microsoft.com/office/drawing/2014/main" id="{57F39B7B-0607-517D-4F34-02C6DB00CEDD}"/>
              </a:ext>
            </a:extLst>
          </p:cNvPr>
          <p:cNvSpPr>
            <a:spLocks noGrp="1"/>
          </p:cNvSpPr>
          <p:nvPr>
            <p:ph type="pic" sz="quarter" idx="36"/>
          </p:nvPr>
        </p:nvSpPr>
        <p:spPr>
          <a:xfrm>
            <a:off x="4622140" y="3126205"/>
            <a:ext cx="914400" cy="914400"/>
          </a:xfrm>
        </p:spPr>
        <p:txBody>
          <a:bodyPr/>
          <a:lstStyle>
            <a:lvl1pPr marL="0" indent="0">
              <a:buNone/>
              <a:defRPr/>
            </a:lvl1pPr>
          </a:lstStyle>
          <a:p>
            <a:r>
              <a:rPr lang="en-US"/>
              <a:t>Click icon to add picture</a:t>
            </a:r>
          </a:p>
        </p:txBody>
      </p:sp>
      <p:sp>
        <p:nvSpPr>
          <p:cNvPr id="40" name="DCTC">
            <a:extLst>
              <a:ext uri="{FF2B5EF4-FFF2-40B4-BE49-F238E27FC236}">
                <a16:creationId xmlns:a16="http://schemas.microsoft.com/office/drawing/2014/main" id="{4D1DACED-5FC2-1506-CA55-7D1C227C71CD}"/>
              </a:ext>
            </a:extLst>
          </p:cNvPr>
          <p:cNvSpPr>
            <a:spLocks noGrp="1"/>
          </p:cNvSpPr>
          <p:nvPr>
            <p:ph type="pic" sz="quarter" idx="37"/>
          </p:nvPr>
        </p:nvSpPr>
        <p:spPr>
          <a:xfrm>
            <a:off x="6162170" y="3117860"/>
            <a:ext cx="914400" cy="914400"/>
          </a:xfrm>
        </p:spPr>
        <p:txBody>
          <a:bodyPr/>
          <a:lstStyle>
            <a:lvl1pPr marL="0" indent="0">
              <a:buNone/>
              <a:defRPr/>
            </a:lvl1pPr>
          </a:lstStyle>
          <a:p>
            <a:r>
              <a:rPr lang="en-US"/>
              <a:t>Click icon to add picture</a:t>
            </a:r>
          </a:p>
        </p:txBody>
      </p:sp>
      <p:sp>
        <p:nvSpPr>
          <p:cNvPr id="35" name="Lake Superior">
            <a:extLst>
              <a:ext uri="{FF2B5EF4-FFF2-40B4-BE49-F238E27FC236}">
                <a16:creationId xmlns:a16="http://schemas.microsoft.com/office/drawing/2014/main" id="{A7FFE368-AAA0-CA0C-09FA-99D3DF95279B}"/>
              </a:ext>
            </a:extLst>
          </p:cNvPr>
          <p:cNvSpPr>
            <a:spLocks noGrp="1"/>
          </p:cNvSpPr>
          <p:nvPr>
            <p:ph type="pic" sz="quarter" idx="32"/>
          </p:nvPr>
        </p:nvSpPr>
        <p:spPr>
          <a:xfrm>
            <a:off x="7727147" y="3118067"/>
            <a:ext cx="914400" cy="914400"/>
          </a:xfrm>
        </p:spPr>
        <p:txBody>
          <a:bodyPr/>
          <a:lstStyle>
            <a:lvl1pPr marL="0" indent="0">
              <a:buNone/>
              <a:defRPr/>
            </a:lvl1pPr>
          </a:lstStyle>
          <a:p>
            <a:r>
              <a:rPr lang="en-US"/>
              <a:t>Click icon to add picture</a:t>
            </a:r>
          </a:p>
        </p:txBody>
      </p:sp>
      <p:sp>
        <p:nvSpPr>
          <p:cNvPr id="36" name="Minneapolis College">
            <a:extLst>
              <a:ext uri="{FF2B5EF4-FFF2-40B4-BE49-F238E27FC236}">
                <a16:creationId xmlns:a16="http://schemas.microsoft.com/office/drawing/2014/main" id="{B268ECDD-8F91-55BB-6EE0-C4A3F347302C}"/>
              </a:ext>
            </a:extLst>
          </p:cNvPr>
          <p:cNvSpPr>
            <a:spLocks noGrp="1"/>
          </p:cNvSpPr>
          <p:nvPr>
            <p:ph type="pic" sz="quarter" idx="33"/>
          </p:nvPr>
        </p:nvSpPr>
        <p:spPr>
          <a:xfrm>
            <a:off x="9292124" y="3118067"/>
            <a:ext cx="914400" cy="914400"/>
          </a:xfrm>
        </p:spPr>
        <p:txBody>
          <a:bodyPr/>
          <a:lstStyle>
            <a:lvl1pPr marL="0" indent="0">
              <a:buNone/>
              <a:defRPr/>
            </a:lvl1pPr>
          </a:lstStyle>
          <a:p>
            <a:r>
              <a:rPr lang="en-US"/>
              <a:t>Click icon to add picture</a:t>
            </a:r>
          </a:p>
        </p:txBody>
      </p:sp>
      <p:sp>
        <p:nvSpPr>
          <p:cNvPr id="37" name="Inver Hills">
            <a:extLst>
              <a:ext uri="{FF2B5EF4-FFF2-40B4-BE49-F238E27FC236}">
                <a16:creationId xmlns:a16="http://schemas.microsoft.com/office/drawing/2014/main" id="{076FCC85-903A-13A0-E7F3-3A79D97B914D}"/>
              </a:ext>
            </a:extLst>
          </p:cNvPr>
          <p:cNvSpPr>
            <a:spLocks noGrp="1"/>
          </p:cNvSpPr>
          <p:nvPr>
            <p:ph type="pic" sz="quarter" idx="34"/>
          </p:nvPr>
        </p:nvSpPr>
        <p:spPr>
          <a:xfrm>
            <a:off x="10857101" y="3122629"/>
            <a:ext cx="914400" cy="914400"/>
          </a:xfrm>
        </p:spPr>
        <p:txBody>
          <a:bodyPr/>
          <a:lstStyle>
            <a:lvl1pPr marL="0" indent="0">
              <a:buNone/>
              <a:defRPr/>
            </a:lvl1pPr>
          </a:lstStyle>
          <a:p>
            <a:r>
              <a:rPr lang="en-US"/>
              <a:t>Click icon to add picture</a:t>
            </a:r>
          </a:p>
        </p:txBody>
      </p:sp>
      <p:sp>
        <p:nvSpPr>
          <p:cNvPr id="20" name="Metro State">
            <a:extLst>
              <a:ext uri="{FF2B5EF4-FFF2-40B4-BE49-F238E27FC236}">
                <a16:creationId xmlns:a16="http://schemas.microsoft.com/office/drawing/2014/main" id="{1043A479-86B6-676E-EBE7-D83BE17128C2}"/>
              </a:ext>
            </a:extLst>
          </p:cNvPr>
          <p:cNvSpPr>
            <a:spLocks noGrp="1"/>
          </p:cNvSpPr>
          <p:nvPr>
            <p:ph type="pic" sz="quarter" idx="17"/>
          </p:nvPr>
        </p:nvSpPr>
        <p:spPr>
          <a:xfrm>
            <a:off x="699018" y="4041797"/>
            <a:ext cx="914400" cy="914400"/>
          </a:xfrm>
        </p:spPr>
        <p:txBody>
          <a:bodyPr/>
          <a:lstStyle>
            <a:lvl1pPr marL="0" indent="0">
              <a:buNone/>
              <a:defRPr/>
            </a:lvl1pPr>
          </a:lstStyle>
          <a:p>
            <a:r>
              <a:rPr lang="en-US"/>
              <a:t>Click icon to add picture</a:t>
            </a:r>
          </a:p>
        </p:txBody>
      </p:sp>
      <p:sp>
        <p:nvSpPr>
          <p:cNvPr id="21" name="Minnesota North">
            <a:extLst>
              <a:ext uri="{FF2B5EF4-FFF2-40B4-BE49-F238E27FC236}">
                <a16:creationId xmlns:a16="http://schemas.microsoft.com/office/drawing/2014/main" id="{A4DB2489-B05F-4404-0F8F-682A5CA633A9}"/>
              </a:ext>
            </a:extLst>
          </p:cNvPr>
          <p:cNvSpPr>
            <a:spLocks noGrp="1"/>
          </p:cNvSpPr>
          <p:nvPr>
            <p:ph type="pic" sz="quarter" idx="18"/>
          </p:nvPr>
        </p:nvSpPr>
        <p:spPr>
          <a:xfrm>
            <a:off x="2263762" y="4041797"/>
            <a:ext cx="914400" cy="914400"/>
          </a:xfrm>
        </p:spPr>
        <p:txBody>
          <a:bodyPr/>
          <a:lstStyle>
            <a:lvl1pPr marL="0" indent="0">
              <a:buNone/>
              <a:defRPr/>
            </a:lvl1pPr>
          </a:lstStyle>
          <a:p>
            <a:r>
              <a:rPr lang="en-US"/>
              <a:t>Click icon to add picture</a:t>
            </a:r>
          </a:p>
        </p:txBody>
      </p:sp>
      <p:sp>
        <p:nvSpPr>
          <p:cNvPr id="22" name="MSCS">
            <a:extLst>
              <a:ext uri="{FF2B5EF4-FFF2-40B4-BE49-F238E27FC236}">
                <a16:creationId xmlns:a16="http://schemas.microsoft.com/office/drawing/2014/main" id="{4251DD74-D40A-FEE9-4871-B99B5D86D473}"/>
              </a:ext>
            </a:extLst>
          </p:cNvPr>
          <p:cNvSpPr>
            <a:spLocks noGrp="1"/>
          </p:cNvSpPr>
          <p:nvPr>
            <p:ph type="pic" sz="quarter" idx="19"/>
          </p:nvPr>
        </p:nvSpPr>
        <p:spPr>
          <a:xfrm>
            <a:off x="3828739" y="4041797"/>
            <a:ext cx="914400" cy="914400"/>
          </a:xfrm>
        </p:spPr>
        <p:txBody>
          <a:bodyPr/>
          <a:lstStyle>
            <a:lvl1pPr marL="0" indent="0">
              <a:buNone/>
              <a:defRPr/>
            </a:lvl1pPr>
          </a:lstStyle>
          <a:p>
            <a:r>
              <a:rPr lang="en-US"/>
              <a:t>Click icon to add picture</a:t>
            </a:r>
          </a:p>
        </p:txBody>
      </p:sp>
      <p:sp>
        <p:nvSpPr>
          <p:cNvPr id="23" name="M State">
            <a:extLst>
              <a:ext uri="{FF2B5EF4-FFF2-40B4-BE49-F238E27FC236}">
                <a16:creationId xmlns:a16="http://schemas.microsoft.com/office/drawing/2014/main" id="{C1A19FDE-8D89-2903-2F60-37003C3DFDD0}"/>
              </a:ext>
            </a:extLst>
          </p:cNvPr>
          <p:cNvSpPr>
            <a:spLocks noGrp="1"/>
          </p:cNvSpPr>
          <p:nvPr>
            <p:ph type="pic" sz="quarter" idx="20"/>
          </p:nvPr>
        </p:nvSpPr>
        <p:spPr>
          <a:xfrm>
            <a:off x="5393716" y="4041797"/>
            <a:ext cx="914400" cy="914400"/>
          </a:xfrm>
        </p:spPr>
        <p:txBody>
          <a:bodyPr/>
          <a:lstStyle>
            <a:lvl1pPr marL="0" indent="0">
              <a:buNone/>
              <a:defRPr/>
            </a:lvl1pPr>
          </a:lstStyle>
          <a:p>
            <a:r>
              <a:rPr lang="en-US"/>
              <a:t>Click icon to add picture</a:t>
            </a:r>
          </a:p>
        </p:txBody>
      </p:sp>
      <p:sp>
        <p:nvSpPr>
          <p:cNvPr id="24" name="Mankato">
            <a:extLst>
              <a:ext uri="{FF2B5EF4-FFF2-40B4-BE49-F238E27FC236}">
                <a16:creationId xmlns:a16="http://schemas.microsoft.com/office/drawing/2014/main" id="{A2223B94-7364-9A14-7C41-6FE5D50D8BEA}"/>
              </a:ext>
            </a:extLst>
          </p:cNvPr>
          <p:cNvSpPr>
            <a:spLocks noGrp="1"/>
          </p:cNvSpPr>
          <p:nvPr>
            <p:ph type="pic" sz="quarter" idx="21"/>
          </p:nvPr>
        </p:nvSpPr>
        <p:spPr>
          <a:xfrm>
            <a:off x="6958693" y="4041797"/>
            <a:ext cx="914400" cy="914400"/>
          </a:xfrm>
        </p:spPr>
        <p:txBody>
          <a:bodyPr/>
          <a:lstStyle>
            <a:lvl1pPr marL="0" indent="0">
              <a:buNone/>
              <a:defRPr/>
            </a:lvl1pPr>
          </a:lstStyle>
          <a:p>
            <a:r>
              <a:rPr lang="en-US"/>
              <a:t>Click icon to add picture</a:t>
            </a:r>
          </a:p>
        </p:txBody>
      </p:sp>
      <p:sp>
        <p:nvSpPr>
          <p:cNvPr id="25" name="Moorhead">
            <a:extLst>
              <a:ext uri="{FF2B5EF4-FFF2-40B4-BE49-F238E27FC236}">
                <a16:creationId xmlns:a16="http://schemas.microsoft.com/office/drawing/2014/main" id="{48B9B9F2-E914-2E0F-7294-C8D57EC9069F}"/>
              </a:ext>
            </a:extLst>
          </p:cNvPr>
          <p:cNvSpPr>
            <a:spLocks noGrp="1"/>
          </p:cNvSpPr>
          <p:nvPr>
            <p:ph type="pic" sz="quarter" idx="22"/>
          </p:nvPr>
        </p:nvSpPr>
        <p:spPr>
          <a:xfrm>
            <a:off x="8523670" y="4041797"/>
            <a:ext cx="914400" cy="914400"/>
          </a:xfrm>
        </p:spPr>
        <p:txBody>
          <a:bodyPr/>
          <a:lstStyle>
            <a:lvl1pPr marL="0" indent="0">
              <a:buNone/>
              <a:defRPr/>
            </a:lvl1pPr>
          </a:lstStyle>
          <a:p>
            <a:r>
              <a:rPr lang="en-US"/>
              <a:t>Click icon to add picture</a:t>
            </a:r>
          </a:p>
        </p:txBody>
      </p:sp>
      <p:sp>
        <p:nvSpPr>
          <p:cNvPr id="26" name="MinnWest">
            <a:extLst>
              <a:ext uri="{FF2B5EF4-FFF2-40B4-BE49-F238E27FC236}">
                <a16:creationId xmlns:a16="http://schemas.microsoft.com/office/drawing/2014/main" id="{807D3951-6A18-D444-1C8F-6A6327712403}"/>
              </a:ext>
            </a:extLst>
          </p:cNvPr>
          <p:cNvSpPr>
            <a:spLocks noGrp="1"/>
          </p:cNvSpPr>
          <p:nvPr>
            <p:ph type="pic" sz="quarter" idx="23"/>
          </p:nvPr>
        </p:nvSpPr>
        <p:spPr>
          <a:xfrm>
            <a:off x="10088647" y="4041797"/>
            <a:ext cx="914400" cy="914400"/>
          </a:xfrm>
        </p:spPr>
        <p:txBody>
          <a:bodyPr/>
          <a:lstStyle>
            <a:lvl1pPr marL="0" indent="0">
              <a:buNone/>
              <a:defRPr/>
            </a:lvl1pPr>
          </a:lstStyle>
          <a:p>
            <a:r>
              <a:rPr lang="en-US"/>
              <a:t>Click icon to add picture</a:t>
            </a:r>
          </a:p>
        </p:txBody>
      </p:sp>
      <p:sp>
        <p:nvSpPr>
          <p:cNvPr id="27" name="Normandale">
            <a:extLst>
              <a:ext uri="{FF2B5EF4-FFF2-40B4-BE49-F238E27FC236}">
                <a16:creationId xmlns:a16="http://schemas.microsoft.com/office/drawing/2014/main" id="{60AB0DB6-49F0-0062-60F6-9D12AEE3F4F1}"/>
              </a:ext>
            </a:extLst>
          </p:cNvPr>
          <p:cNvSpPr>
            <a:spLocks noGrp="1"/>
          </p:cNvSpPr>
          <p:nvPr>
            <p:ph type="pic" sz="quarter" idx="24"/>
          </p:nvPr>
        </p:nvSpPr>
        <p:spPr>
          <a:xfrm>
            <a:off x="1467239" y="4963350"/>
            <a:ext cx="914400" cy="914400"/>
          </a:xfrm>
        </p:spPr>
        <p:txBody>
          <a:bodyPr/>
          <a:lstStyle>
            <a:lvl1pPr marL="0" indent="0">
              <a:buNone/>
              <a:defRPr/>
            </a:lvl1pPr>
          </a:lstStyle>
          <a:p>
            <a:r>
              <a:rPr lang="en-US"/>
              <a:t>Click icon to add picture</a:t>
            </a:r>
          </a:p>
        </p:txBody>
      </p:sp>
      <p:sp>
        <p:nvSpPr>
          <p:cNvPr id="28" name="Northland">
            <a:extLst>
              <a:ext uri="{FF2B5EF4-FFF2-40B4-BE49-F238E27FC236}">
                <a16:creationId xmlns:a16="http://schemas.microsoft.com/office/drawing/2014/main" id="{E73CF2E2-1B98-83DD-15FD-7F29A773AB95}"/>
              </a:ext>
            </a:extLst>
          </p:cNvPr>
          <p:cNvSpPr>
            <a:spLocks noGrp="1"/>
          </p:cNvSpPr>
          <p:nvPr>
            <p:ph type="pic" sz="quarter" idx="25"/>
          </p:nvPr>
        </p:nvSpPr>
        <p:spPr>
          <a:xfrm>
            <a:off x="3032216" y="4963350"/>
            <a:ext cx="914400" cy="914400"/>
          </a:xfrm>
        </p:spPr>
        <p:txBody>
          <a:bodyPr/>
          <a:lstStyle>
            <a:lvl1pPr marL="0" indent="0">
              <a:buNone/>
              <a:defRPr/>
            </a:lvl1pPr>
          </a:lstStyle>
          <a:p>
            <a:r>
              <a:rPr lang="en-US"/>
              <a:t>Click icon to add picture</a:t>
            </a:r>
          </a:p>
        </p:txBody>
      </p:sp>
      <p:sp>
        <p:nvSpPr>
          <p:cNvPr id="29" name="North Hennepin">
            <a:extLst>
              <a:ext uri="{FF2B5EF4-FFF2-40B4-BE49-F238E27FC236}">
                <a16:creationId xmlns:a16="http://schemas.microsoft.com/office/drawing/2014/main" id="{61FFDB3C-49B0-4E56-9553-055C32C77522}"/>
              </a:ext>
            </a:extLst>
          </p:cNvPr>
          <p:cNvSpPr>
            <a:spLocks noGrp="1"/>
          </p:cNvSpPr>
          <p:nvPr>
            <p:ph type="pic" sz="quarter" idx="26"/>
          </p:nvPr>
        </p:nvSpPr>
        <p:spPr>
          <a:xfrm>
            <a:off x="4597193" y="4963350"/>
            <a:ext cx="914400" cy="914400"/>
          </a:xfrm>
        </p:spPr>
        <p:txBody>
          <a:bodyPr/>
          <a:lstStyle>
            <a:lvl1pPr marL="0" indent="0">
              <a:buNone/>
              <a:defRPr/>
            </a:lvl1pPr>
          </a:lstStyle>
          <a:p>
            <a:r>
              <a:rPr lang="en-US"/>
              <a:t>Click icon to add picture</a:t>
            </a:r>
          </a:p>
        </p:txBody>
      </p:sp>
      <p:sp>
        <p:nvSpPr>
          <p:cNvPr id="30" name="NTC">
            <a:extLst>
              <a:ext uri="{FF2B5EF4-FFF2-40B4-BE49-F238E27FC236}">
                <a16:creationId xmlns:a16="http://schemas.microsoft.com/office/drawing/2014/main" id="{08BD88C4-804D-56F5-2F01-DE0D7C9E3162}"/>
              </a:ext>
            </a:extLst>
          </p:cNvPr>
          <p:cNvSpPr>
            <a:spLocks noGrp="1"/>
          </p:cNvSpPr>
          <p:nvPr>
            <p:ph type="pic" sz="quarter" idx="27"/>
          </p:nvPr>
        </p:nvSpPr>
        <p:spPr>
          <a:xfrm>
            <a:off x="6162170" y="4963350"/>
            <a:ext cx="914400" cy="914400"/>
          </a:xfrm>
        </p:spPr>
        <p:txBody>
          <a:bodyPr/>
          <a:lstStyle>
            <a:lvl1pPr marL="0" indent="0">
              <a:buNone/>
              <a:defRPr/>
            </a:lvl1pPr>
          </a:lstStyle>
          <a:p>
            <a:r>
              <a:rPr lang="en-US"/>
              <a:t>Click icon to add picture</a:t>
            </a:r>
          </a:p>
        </p:txBody>
      </p:sp>
      <p:sp>
        <p:nvSpPr>
          <p:cNvPr id="31" name="Pine Tech">
            <a:extLst>
              <a:ext uri="{FF2B5EF4-FFF2-40B4-BE49-F238E27FC236}">
                <a16:creationId xmlns:a16="http://schemas.microsoft.com/office/drawing/2014/main" id="{ABF63167-4044-3360-D603-716F12164D00}"/>
              </a:ext>
            </a:extLst>
          </p:cNvPr>
          <p:cNvSpPr>
            <a:spLocks noGrp="1"/>
          </p:cNvSpPr>
          <p:nvPr>
            <p:ph type="pic" sz="quarter" idx="28"/>
          </p:nvPr>
        </p:nvSpPr>
        <p:spPr>
          <a:xfrm>
            <a:off x="7727147" y="4963350"/>
            <a:ext cx="914400" cy="914400"/>
          </a:xfrm>
        </p:spPr>
        <p:txBody>
          <a:bodyPr/>
          <a:lstStyle>
            <a:lvl1pPr marL="0" indent="0">
              <a:buNone/>
              <a:defRPr/>
            </a:lvl1pPr>
          </a:lstStyle>
          <a:p>
            <a:r>
              <a:rPr lang="en-US"/>
              <a:t>Click icon to add picture</a:t>
            </a:r>
          </a:p>
        </p:txBody>
      </p:sp>
      <p:sp>
        <p:nvSpPr>
          <p:cNvPr id="32" name="Ridgewater">
            <a:extLst>
              <a:ext uri="{FF2B5EF4-FFF2-40B4-BE49-F238E27FC236}">
                <a16:creationId xmlns:a16="http://schemas.microsoft.com/office/drawing/2014/main" id="{34B268C2-9035-49E9-CED5-9D3EACC0B0C8}"/>
              </a:ext>
            </a:extLst>
          </p:cNvPr>
          <p:cNvSpPr>
            <a:spLocks noGrp="1"/>
          </p:cNvSpPr>
          <p:nvPr>
            <p:ph type="pic" sz="quarter" idx="29"/>
          </p:nvPr>
        </p:nvSpPr>
        <p:spPr>
          <a:xfrm>
            <a:off x="9292124" y="4963350"/>
            <a:ext cx="914400" cy="914400"/>
          </a:xfrm>
        </p:spPr>
        <p:txBody>
          <a:bodyPr/>
          <a:lstStyle>
            <a:lvl1pPr marL="0" indent="0">
              <a:buNone/>
              <a:defRPr/>
            </a:lvl1pPr>
          </a:lstStyle>
          <a:p>
            <a:r>
              <a:rPr lang="en-US"/>
              <a:t>Click icon to add picture</a:t>
            </a:r>
          </a:p>
        </p:txBody>
      </p:sp>
      <p:sp>
        <p:nvSpPr>
          <p:cNvPr id="33" name="Riverland">
            <a:extLst>
              <a:ext uri="{FF2B5EF4-FFF2-40B4-BE49-F238E27FC236}">
                <a16:creationId xmlns:a16="http://schemas.microsoft.com/office/drawing/2014/main" id="{98A3C0FC-9491-C663-0B53-EACCE79F1324}"/>
              </a:ext>
            </a:extLst>
          </p:cNvPr>
          <p:cNvSpPr>
            <a:spLocks noGrp="1"/>
          </p:cNvSpPr>
          <p:nvPr>
            <p:ph type="pic" sz="quarter" idx="30"/>
          </p:nvPr>
        </p:nvSpPr>
        <p:spPr>
          <a:xfrm>
            <a:off x="10857101" y="4960965"/>
            <a:ext cx="914400" cy="914400"/>
          </a:xfrm>
        </p:spPr>
        <p:txBody>
          <a:bodyPr/>
          <a:lstStyle>
            <a:lvl1pPr marL="0" indent="0">
              <a:buNone/>
              <a:defRPr/>
            </a:lvl1pPr>
          </a:lstStyle>
          <a:p>
            <a:r>
              <a:rPr lang="en-US"/>
              <a:t>Click icon to add picture</a:t>
            </a:r>
          </a:p>
        </p:txBody>
      </p:sp>
      <p:sp>
        <p:nvSpPr>
          <p:cNvPr id="13" name="Rochester">
            <a:extLst>
              <a:ext uri="{FF2B5EF4-FFF2-40B4-BE49-F238E27FC236}">
                <a16:creationId xmlns:a16="http://schemas.microsoft.com/office/drawing/2014/main" id="{239924F3-37B7-D202-1A06-CD0C981DF6DE}"/>
              </a:ext>
            </a:extLst>
          </p:cNvPr>
          <p:cNvSpPr>
            <a:spLocks noGrp="1"/>
          </p:cNvSpPr>
          <p:nvPr>
            <p:ph type="pic" sz="quarter" idx="10"/>
          </p:nvPr>
        </p:nvSpPr>
        <p:spPr>
          <a:xfrm>
            <a:off x="699018" y="5880134"/>
            <a:ext cx="914400" cy="914400"/>
          </a:xfrm>
        </p:spPr>
        <p:txBody>
          <a:bodyPr/>
          <a:lstStyle>
            <a:lvl1pPr marL="0" indent="0">
              <a:buNone/>
              <a:defRPr/>
            </a:lvl1pPr>
          </a:lstStyle>
          <a:p>
            <a:r>
              <a:rPr lang="en-US"/>
              <a:t>Click icon to add picture</a:t>
            </a:r>
          </a:p>
        </p:txBody>
      </p:sp>
      <p:sp>
        <p:nvSpPr>
          <p:cNvPr id="14" name="South Central">
            <a:extLst>
              <a:ext uri="{FF2B5EF4-FFF2-40B4-BE49-F238E27FC236}">
                <a16:creationId xmlns:a16="http://schemas.microsoft.com/office/drawing/2014/main" id="{E7D234D3-1EA9-B269-1127-C277CA252652}"/>
              </a:ext>
            </a:extLst>
          </p:cNvPr>
          <p:cNvSpPr>
            <a:spLocks noGrp="1"/>
          </p:cNvSpPr>
          <p:nvPr>
            <p:ph type="pic" sz="quarter" idx="11"/>
          </p:nvPr>
        </p:nvSpPr>
        <p:spPr>
          <a:xfrm>
            <a:off x="2263995" y="5880134"/>
            <a:ext cx="914400" cy="914400"/>
          </a:xfrm>
        </p:spPr>
        <p:txBody>
          <a:bodyPr/>
          <a:lstStyle>
            <a:lvl1pPr marL="0" indent="0">
              <a:buNone/>
              <a:defRPr/>
            </a:lvl1pPr>
          </a:lstStyle>
          <a:p>
            <a:r>
              <a:rPr lang="en-US"/>
              <a:t>Click icon to add picture</a:t>
            </a:r>
          </a:p>
        </p:txBody>
      </p:sp>
      <p:sp>
        <p:nvSpPr>
          <p:cNvPr id="15" name="SCSU">
            <a:extLst>
              <a:ext uri="{FF2B5EF4-FFF2-40B4-BE49-F238E27FC236}">
                <a16:creationId xmlns:a16="http://schemas.microsoft.com/office/drawing/2014/main" id="{F3DD4E8D-CCE6-2746-13E9-9061524F040A}"/>
              </a:ext>
            </a:extLst>
          </p:cNvPr>
          <p:cNvSpPr>
            <a:spLocks noGrp="1"/>
          </p:cNvSpPr>
          <p:nvPr>
            <p:ph type="pic" sz="quarter" idx="12"/>
          </p:nvPr>
        </p:nvSpPr>
        <p:spPr>
          <a:xfrm>
            <a:off x="3828972" y="5880134"/>
            <a:ext cx="914400" cy="914400"/>
          </a:xfrm>
        </p:spPr>
        <p:txBody>
          <a:bodyPr/>
          <a:lstStyle>
            <a:lvl1pPr marL="0" indent="0">
              <a:buNone/>
              <a:defRPr/>
            </a:lvl1pPr>
          </a:lstStyle>
          <a:p>
            <a:r>
              <a:rPr lang="en-US"/>
              <a:t>Click icon to add picture</a:t>
            </a:r>
          </a:p>
        </p:txBody>
      </p:sp>
      <p:sp>
        <p:nvSpPr>
          <p:cNvPr id="16" name="SCTCC">
            <a:extLst>
              <a:ext uri="{FF2B5EF4-FFF2-40B4-BE49-F238E27FC236}">
                <a16:creationId xmlns:a16="http://schemas.microsoft.com/office/drawing/2014/main" id="{DDDDDE92-3BC5-8A5B-9C1F-F4BF2FE72E9B}"/>
              </a:ext>
            </a:extLst>
          </p:cNvPr>
          <p:cNvSpPr>
            <a:spLocks noGrp="1"/>
          </p:cNvSpPr>
          <p:nvPr>
            <p:ph type="pic" sz="quarter" idx="13"/>
          </p:nvPr>
        </p:nvSpPr>
        <p:spPr>
          <a:xfrm>
            <a:off x="5393949" y="5880134"/>
            <a:ext cx="914400" cy="914400"/>
          </a:xfrm>
        </p:spPr>
        <p:txBody>
          <a:bodyPr/>
          <a:lstStyle>
            <a:lvl1pPr marL="0" indent="0">
              <a:buNone/>
              <a:defRPr/>
            </a:lvl1pPr>
          </a:lstStyle>
          <a:p>
            <a:r>
              <a:rPr lang="en-US"/>
              <a:t>Click icon to add picture</a:t>
            </a:r>
          </a:p>
        </p:txBody>
      </p:sp>
      <p:sp>
        <p:nvSpPr>
          <p:cNvPr id="17" name="Southwest">
            <a:extLst>
              <a:ext uri="{FF2B5EF4-FFF2-40B4-BE49-F238E27FC236}">
                <a16:creationId xmlns:a16="http://schemas.microsoft.com/office/drawing/2014/main" id="{BD40AA57-926B-2625-EDA1-385A3E444480}"/>
              </a:ext>
            </a:extLst>
          </p:cNvPr>
          <p:cNvSpPr>
            <a:spLocks noGrp="1"/>
          </p:cNvSpPr>
          <p:nvPr>
            <p:ph type="pic" sz="quarter" idx="14"/>
          </p:nvPr>
        </p:nvSpPr>
        <p:spPr>
          <a:xfrm>
            <a:off x="6958926" y="5880134"/>
            <a:ext cx="914400" cy="914400"/>
          </a:xfrm>
        </p:spPr>
        <p:txBody>
          <a:bodyPr/>
          <a:lstStyle>
            <a:lvl1pPr marL="0" indent="0">
              <a:buNone/>
              <a:defRPr/>
            </a:lvl1pPr>
          </a:lstStyle>
          <a:p>
            <a:r>
              <a:rPr lang="en-US"/>
              <a:t>Click icon to add picture</a:t>
            </a:r>
          </a:p>
        </p:txBody>
      </p:sp>
      <p:sp>
        <p:nvSpPr>
          <p:cNvPr id="18" name="Saint Paul College">
            <a:extLst>
              <a:ext uri="{FF2B5EF4-FFF2-40B4-BE49-F238E27FC236}">
                <a16:creationId xmlns:a16="http://schemas.microsoft.com/office/drawing/2014/main" id="{E04CA0D8-A3F4-E2DF-09BE-49DE645F75B6}"/>
              </a:ext>
            </a:extLst>
          </p:cNvPr>
          <p:cNvSpPr>
            <a:spLocks noGrp="1"/>
          </p:cNvSpPr>
          <p:nvPr>
            <p:ph type="pic" sz="quarter" idx="15"/>
          </p:nvPr>
        </p:nvSpPr>
        <p:spPr>
          <a:xfrm>
            <a:off x="8523903" y="5880134"/>
            <a:ext cx="914400" cy="914400"/>
          </a:xfrm>
        </p:spPr>
        <p:txBody>
          <a:bodyPr/>
          <a:lstStyle>
            <a:lvl1pPr marL="0" indent="0">
              <a:buNone/>
              <a:defRPr/>
            </a:lvl1pPr>
          </a:lstStyle>
          <a:p>
            <a:r>
              <a:rPr lang="en-US"/>
              <a:t>Click icon to add picture</a:t>
            </a:r>
          </a:p>
        </p:txBody>
      </p:sp>
      <p:sp>
        <p:nvSpPr>
          <p:cNvPr id="19" name="Winona">
            <a:extLst>
              <a:ext uri="{FF2B5EF4-FFF2-40B4-BE49-F238E27FC236}">
                <a16:creationId xmlns:a16="http://schemas.microsoft.com/office/drawing/2014/main" id="{FA2F223A-6800-2311-3202-02C46F6A61A0}"/>
              </a:ext>
            </a:extLst>
          </p:cNvPr>
          <p:cNvSpPr>
            <a:spLocks noGrp="1"/>
          </p:cNvSpPr>
          <p:nvPr>
            <p:ph type="pic" sz="quarter" idx="16"/>
          </p:nvPr>
        </p:nvSpPr>
        <p:spPr>
          <a:xfrm>
            <a:off x="10088880" y="5880134"/>
            <a:ext cx="914400" cy="914400"/>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566779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nd car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AE98F0E-612C-E663-2EBB-4BCBE22AAF34}"/>
              </a:ext>
            </a:extLst>
          </p:cNvPr>
          <p:cNvSpPr>
            <a:spLocks noGrp="1"/>
          </p:cNvSpPr>
          <p:nvPr>
            <p:ph type="body" sz="quarter" idx="11"/>
          </p:nvPr>
        </p:nvSpPr>
        <p:spPr>
          <a:xfrm>
            <a:off x="4005263" y="3354895"/>
            <a:ext cx="4181475" cy="1548826"/>
          </a:xfrm>
        </p:spPr>
        <p:txBody>
          <a:bodyPr>
            <a:normAutofit/>
          </a:bodyPr>
          <a:lstStyle>
            <a:lvl1pPr marL="0" indent="0" algn="ctr">
              <a:spcBef>
                <a:spcPts val="0"/>
              </a:spcBef>
              <a:spcAft>
                <a:spcPts val="0"/>
              </a:spcAft>
              <a:buNone/>
              <a:defRPr sz="2000"/>
            </a:lvl1pPr>
          </a:lstStyle>
          <a:p>
            <a:pPr lvl="0"/>
            <a:r>
              <a:rPr lang="en-US"/>
              <a:t>Click to edit Master text styles</a:t>
            </a:r>
          </a:p>
        </p:txBody>
      </p:sp>
      <p:sp>
        <p:nvSpPr>
          <p:cNvPr id="5" name="Title 4">
            <a:extLst>
              <a:ext uri="{FF2B5EF4-FFF2-40B4-BE49-F238E27FC236}">
                <a16:creationId xmlns:a16="http://schemas.microsoft.com/office/drawing/2014/main" id="{2AF2FB99-DE2E-3A6C-F3AD-21CB9FC50F95}"/>
              </a:ext>
            </a:extLst>
          </p:cNvPr>
          <p:cNvSpPr>
            <a:spLocks noGrp="1"/>
          </p:cNvSpPr>
          <p:nvPr>
            <p:ph type="title" hasCustomPrompt="1"/>
          </p:nvPr>
        </p:nvSpPr>
        <p:spPr>
          <a:xfrm>
            <a:off x="838200" y="365125"/>
            <a:ext cx="3038475" cy="1325563"/>
          </a:xfrm>
        </p:spPr>
        <p:txBody>
          <a:bodyPr/>
          <a:lstStyle>
            <a:lvl1pPr>
              <a:defRPr/>
            </a:lvl1pPr>
          </a:lstStyle>
          <a:p>
            <a:r>
              <a:rPr lang="en-US"/>
              <a:t>Thank you.</a:t>
            </a:r>
          </a:p>
        </p:txBody>
      </p:sp>
      <p:sp>
        <p:nvSpPr>
          <p:cNvPr id="7" name="Picture Placeholder 6">
            <a:extLst>
              <a:ext uri="{FF2B5EF4-FFF2-40B4-BE49-F238E27FC236}">
                <a16:creationId xmlns:a16="http://schemas.microsoft.com/office/drawing/2014/main" id="{3FD76C84-EEED-28E4-47AC-0470D5848E32}"/>
              </a:ext>
            </a:extLst>
          </p:cNvPr>
          <p:cNvSpPr>
            <a:spLocks noGrp="1"/>
          </p:cNvSpPr>
          <p:nvPr>
            <p:ph type="pic" sz="quarter" idx="10"/>
          </p:nvPr>
        </p:nvSpPr>
        <p:spPr>
          <a:xfrm>
            <a:off x="4413504" y="1398655"/>
            <a:ext cx="3364992" cy="1548826"/>
          </a:xfrm>
        </p:spPr>
        <p:txBody>
          <a:bodyPr/>
          <a:lstStyle>
            <a:lvl1pPr marL="0" indent="0">
              <a:buNone/>
              <a:defRPr/>
            </a:lvl1pPr>
          </a:lstStyle>
          <a:p>
            <a:r>
              <a:rPr lang="en-US"/>
              <a:t>Click icon to add picture</a:t>
            </a:r>
          </a:p>
        </p:txBody>
      </p:sp>
      <p:sp>
        <p:nvSpPr>
          <p:cNvPr id="11" name="Text Placeholder 10">
            <a:extLst>
              <a:ext uri="{FF2B5EF4-FFF2-40B4-BE49-F238E27FC236}">
                <a16:creationId xmlns:a16="http://schemas.microsoft.com/office/drawing/2014/main" id="{619FC632-67B8-C94B-3F08-3E51CA5A0525}"/>
              </a:ext>
            </a:extLst>
          </p:cNvPr>
          <p:cNvSpPr>
            <a:spLocks noGrp="1"/>
          </p:cNvSpPr>
          <p:nvPr>
            <p:ph type="body" sz="quarter" idx="12" hasCustomPrompt="1"/>
          </p:nvPr>
        </p:nvSpPr>
        <p:spPr>
          <a:xfrm>
            <a:off x="0" y="6049963"/>
            <a:ext cx="12192000" cy="661987"/>
          </a:xfrm>
        </p:spPr>
        <p:txBody>
          <a:bodyPr>
            <a:noAutofit/>
          </a:bodyPr>
          <a:lstStyle>
            <a:lvl1pPr marL="0" indent="0" algn="ctr">
              <a:spcBef>
                <a:spcPts val="0"/>
              </a:spcBef>
              <a:spcAft>
                <a:spcPts val="0"/>
              </a:spcAft>
              <a:buNone/>
              <a:defRPr sz="1200"/>
            </a:lvl1pPr>
            <a:lvl2pPr marL="457200" indent="0" algn="ctr">
              <a:buNone/>
              <a:defRPr sz="1200"/>
            </a:lvl2pPr>
            <a:lvl3pPr marL="822960" indent="0" algn="ctr">
              <a:buNone/>
              <a:defRPr sz="1200"/>
            </a:lvl3pPr>
            <a:lvl4pPr marL="1188720" indent="0" algn="ctr">
              <a:buNone/>
              <a:defRPr sz="1200"/>
            </a:lvl4pPr>
            <a:lvl5pPr marL="1554480" indent="0" algn="ctr">
              <a:buNone/>
              <a:defRPr sz="1200"/>
            </a:lvl5pPr>
          </a:lstStyle>
          <a:p>
            <a:pPr lvl="0"/>
            <a:r>
              <a:rPr lang="en-US"/>
              <a:t>Click to edit text</a:t>
            </a:r>
          </a:p>
        </p:txBody>
      </p:sp>
      <p:sp>
        <p:nvSpPr>
          <p:cNvPr id="13" name="Text Placeholder 12">
            <a:extLst>
              <a:ext uri="{FF2B5EF4-FFF2-40B4-BE49-F238E27FC236}">
                <a16:creationId xmlns:a16="http://schemas.microsoft.com/office/drawing/2014/main" id="{481ECFDE-1DE7-69A7-53C5-35814B813E3C}"/>
              </a:ext>
            </a:extLst>
          </p:cNvPr>
          <p:cNvSpPr>
            <a:spLocks noGrp="1"/>
          </p:cNvSpPr>
          <p:nvPr>
            <p:ph type="body" sz="quarter" idx="13"/>
          </p:nvPr>
        </p:nvSpPr>
        <p:spPr>
          <a:xfrm>
            <a:off x="4017963" y="4903721"/>
            <a:ext cx="4202112" cy="555692"/>
          </a:xfrm>
        </p:spPr>
        <p:txBody>
          <a:bodyPr>
            <a:normAutofit/>
          </a:bodyPr>
          <a:lstStyle>
            <a:lvl1pPr marL="0" indent="0" algn="ctr">
              <a:buNone/>
              <a:defRPr sz="2000" b="1">
                <a:solidFill>
                  <a:schemeClr val="accent1"/>
                </a:solidFill>
              </a:defRPr>
            </a:lvl1pPr>
            <a:lvl2pPr marL="457200" indent="0">
              <a:buNone/>
              <a:defRPr/>
            </a:lvl2pPr>
            <a:lvl3pPr marL="822960" indent="0">
              <a:buNone/>
              <a:defRPr/>
            </a:lvl3pPr>
            <a:lvl4pPr marL="1188720" indent="0">
              <a:buNone/>
              <a:defRPr/>
            </a:lvl4pPr>
            <a:lvl5pPr marL="1554480" indent="0">
              <a:buNone/>
              <a:defRPr/>
            </a:lvl5pPr>
          </a:lstStyle>
          <a:p>
            <a:pPr lvl="0"/>
            <a:r>
              <a:rPr lang="en-US"/>
              <a:t>Click to edit Master text styles</a:t>
            </a:r>
          </a:p>
        </p:txBody>
      </p:sp>
    </p:spTree>
    <p:extLst>
      <p:ext uri="{BB962C8B-B14F-4D97-AF65-F5344CB8AC3E}">
        <p14:creationId xmlns:p14="http://schemas.microsoft.com/office/powerpoint/2010/main" val="3779711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chemeClr val="tx2"/>
                </a:solidFill>
              </a:defRPr>
            </a:lvl1pPr>
            <a:lvl2pPr>
              <a:buClr>
                <a:srgbClr val="009F4D"/>
              </a:buClr>
              <a:defRPr sz="2400">
                <a:solidFill>
                  <a:schemeClr val="tx2"/>
                </a:solidFill>
              </a:defRPr>
            </a:lvl2pPr>
            <a:lvl3pPr>
              <a:buClr>
                <a:srgbClr val="009F4D"/>
              </a:buClr>
              <a:defRPr sz="2200">
                <a:solidFill>
                  <a:schemeClr val="tx2"/>
                </a:solidFill>
              </a:defRPr>
            </a:lvl3pPr>
            <a:lvl4pPr>
              <a:buClr>
                <a:srgbClr val="009F4D"/>
              </a:buClr>
              <a:defRPr>
                <a:solidFill>
                  <a:schemeClr val="tx2"/>
                </a:solidFill>
              </a:defRPr>
            </a:lvl4pPr>
            <a:lvl5pPr marL="2057400" indent="-228600">
              <a:buClr>
                <a:srgbClr val="009F4D"/>
              </a:buClr>
              <a:buFont typeface="Courier New" panose="02070309020205020404" pitchFamily="49" charset="0"/>
              <a:buChar char="o"/>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60007" y="6096001"/>
            <a:ext cx="2622387" cy="665683"/>
          </a:xfrm>
          <a:prstGeom prst="rect">
            <a:avLst/>
          </a:prstGeom>
        </p:spPr>
      </p:pic>
      <p:sp>
        <p:nvSpPr>
          <p:cNvPr id="10" name="Text Placeholder 4"/>
          <p:cNvSpPr>
            <a:spLocks noGrp="1"/>
          </p:cNvSpPr>
          <p:nvPr>
            <p:ph type="body" sz="quarter" idx="15" hasCustomPrompt="1"/>
          </p:nvPr>
        </p:nvSpPr>
        <p:spPr>
          <a:xfrm>
            <a:off x="609600" y="381000"/>
            <a:ext cx="10871200" cy="1066800"/>
          </a:xfrm>
        </p:spPr>
        <p:txBody>
          <a:bodyPr>
            <a:normAutofit/>
          </a:bodyPr>
          <a:lstStyle>
            <a:lvl1pPr marL="0" indent="0">
              <a:buNone/>
              <a:defRPr sz="3600" b="1">
                <a:solidFill>
                  <a:schemeClr val="tx2"/>
                </a:solidFill>
              </a:defRPr>
            </a:lvl1pPr>
          </a:lstStyle>
          <a:p>
            <a:pPr lvl="0"/>
            <a:r>
              <a:rPr lang="en-US"/>
              <a:t>Click to edit header</a:t>
            </a:r>
          </a:p>
        </p:txBody>
      </p:sp>
    </p:spTree>
    <p:extLst>
      <p:ext uri="{BB962C8B-B14F-4D97-AF65-F5344CB8AC3E}">
        <p14:creationId xmlns:p14="http://schemas.microsoft.com/office/powerpoint/2010/main" val="18242059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EDC4-2065-78F8-D1E3-6E8E1DBDD3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6FC768-5DA3-9962-CBDF-0555040536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B2C91B-06D5-34C9-B3CA-36C07AC4A7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DACDF7-D5ED-3A7C-045B-CFDEE77785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28682C-298D-95F4-3EDB-9EC2EB254C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AE720C-78F7-EB6D-4350-E6D30EC32D59}"/>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394CAC0E-9F10-6938-31D1-B81E779F9E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68C67F-5DDA-6D98-9191-042CF80366E8}"/>
              </a:ext>
            </a:extLst>
          </p:cNvPr>
          <p:cNvSpPr>
            <a:spLocks noGrp="1"/>
          </p:cNvSpPr>
          <p:nvPr>
            <p:ph type="sldNum" sz="quarter" idx="12"/>
          </p:nvPr>
        </p:nvSpPr>
        <p:spPr/>
        <p:txBody>
          <a:bodyPr/>
          <a:lstStyle/>
          <a:p>
            <a:fld id="{7E3DB3BD-626B-47E2-86DD-3ABF2674C52C}" type="slidenum">
              <a:rPr lang="en-US" smtClean="0"/>
              <a:t>‹#›</a:t>
            </a:fld>
            <a:endParaRPr lang="en-US"/>
          </a:p>
        </p:txBody>
      </p:sp>
    </p:spTree>
    <p:extLst>
      <p:ext uri="{BB962C8B-B14F-4D97-AF65-F5344CB8AC3E}">
        <p14:creationId xmlns:p14="http://schemas.microsoft.com/office/powerpoint/2010/main" val="26202157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chemeClr val="tx2"/>
                </a:solidFill>
              </a:defRPr>
            </a:lvl1pPr>
            <a:lvl2pPr>
              <a:buClr>
                <a:srgbClr val="009F4D"/>
              </a:buClr>
              <a:defRPr sz="2400">
                <a:solidFill>
                  <a:schemeClr val="tx2"/>
                </a:solidFill>
              </a:defRPr>
            </a:lvl2pPr>
            <a:lvl3pPr>
              <a:buClr>
                <a:srgbClr val="009F4D"/>
              </a:buClr>
              <a:defRPr sz="2200">
                <a:solidFill>
                  <a:schemeClr val="tx2"/>
                </a:solidFill>
              </a:defRPr>
            </a:lvl3pPr>
            <a:lvl4pPr>
              <a:buClr>
                <a:srgbClr val="009F4D"/>
              </a:buClr>
              <a:defRPr>
                <a:solidFill>
                  <a:schemeClr val="tx2"/>
                </a:solidFill>
              </a:defRPr>
            </a:lvl4pPr>
            <a:lvl5pPr marL="2057400" indent="-228600">
              <a:buClr>
                <a:srgbClr val="009F4D"/>
              </a:buClr>
              <a:buFont typeface="Courier New" panose="02070309020205020404" pitchFamily="49" charset="0"/>
              <a:buChar char="o"/>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60007" y="6096001"/>
            <a:ext cx="2622387" cy="665683"/>
          </a:xfrm>
          <a:prstGeom prst="rect">
            <a:avLst/>
          </a:prstGeom>
        </p:spPr>
      </p:pic>
      <p:sp>
        <p:nvSpPr>
          <p:cNvPr id="10" name="Text Placeholder 4"/>
          <p:cNvSpPr>
            <a:spLocks noGrp="1"/>
          </p:cNvSpPr>
          <p:nvPr>
            <p:ph type="body" sz="quarter" idx="15" hasCustomPrompt="1"/>
          </p:nvPr>
        </p:nvSpPr>
        <p:spPr>
          <a:xfrm>
            <a:off x="609600" y="381000"/>
            <a:ext cx="10871200" cy="1066800"/>
          </a:xfrm>
        </p:spPr>
        <p:txBody>
          <a:bodyPr>
            <a:normAutofit/>
          </a:bodyPr>
          <a:lstStyle>
            <a:lvl1pPr marL="0" indent="0">
              <a:buNone/>
              <a:defRPr sz="3600" b="1">
                <a:solidFill>
                  <a:schemeClr val="tx2"/>
                </a:solidFill>
              </a:defRPr>
            </a:lvl1pPr>
          </a:lstStyle>
          <a:p>
            <a:pPr lvl="0"/>
            <a:r>
              <a:rPr lang="en-US"/>
              <a:t>Click to edit header</a:t>
            </a:r>
          </a:p>
        </p:txBody>
      </p:sp>
    </p:spTree>
    <p:extLst>
      <p:ext uri="{BB962C8B-B14F-4D97-AF65-F5344CB8AC3E}">
        <p14:creationId xmlns:p14="http://schemas.microsoft.com/office/powerpoint/2010/main" val="34869511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2C14-426A-F806-5FEC-3DE9698EFC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28C2BF-1B12-E0E8-EE56-8A214ED610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DD1FC6-6EB7-8FD6-4FD2-D0323B8C0A5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80744B-71CC-A0A3-8FBA-7D935270D16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A04998A-BD57-6594-CA2B-F44A7E215A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1BB10E-4D98-3DE0-F222-B343CAE72F42}"/>
              </a:ext>
            </a:extLst>
          </p:cNvPr>
          <p:cNvSpPr>
            <a:spLocks noGrp="1"/>
          </p:cNvSpPr>
          <p:nvPr>
            <p:ph type="sldNum" sz="quarter" idx="12"/>
          </p:nvPr>
        </p:nvSpPr>
        <p:spPr/>
        <p:txBody>
          <a:bodyPr/>
          <a:lstStyle/>
          <a:p>
            <a:fld id="{7E3DB3BD-626B-47E2-86DD-3ABF2674C52C}" type="slidenum">
              <a:rPr lang="en-US" smtClean="0"/>
              <a:t>‹#›</a:t>
            </a:fld>
            <a:endParaRPr lang="en-US"/>
          </a:p>
        </p:txBody>
      </p:sp>
    </p:spTree>
    <p:extLst>
      <p:ext uri="{BB962C8B-B14F-4D97-AF65-F5344CB8AC3E}">
        <p14:creationId xmlns:p14="http://schemas.microsoft.com/office/powerpoint/2010/main" val="19031336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8000" y="2819400"/>
            <a:ext cx="10972800" cy="1143000"/>
          </a:xfrm>
        </p:spPr>
        <p:txBody>
          <a:bodyPr>
            <a:normAutofit/>
          </a:bodyPr>
          <a:lstStyle>
            <a:lvl1pPr algn="l">
              <a:defRPr sz="3600">
                <a:solidFill>
                  <a:schemeClr val="tx2"/>
                </a:solidFill>
              </a:defRPr>
            </a:lvl1pPr>
          </a:lstStyle>
          <a:p>
            <a:r>
              <a:rPr lang="en-US"/>
              <a:t>CLICK TO EDIT SECTION TITLE PAGE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0007" y="6096001"/>
            <a:ext cx="2622387" cy="665683"/>
          </a:xfrm>
          <a:prstGeom prst="rect">
            <a:avLst/>
          </a:prstGeom>
        </p:spPr>
      </p:pic>
    </p:spTree>
    <p:extLst>
      <p:ext uri="{BB962C8B-B14F-4D97-AF65-F5344CB8AC3E}">
        <p14:creationId xmlns:p14="http://schemas.microsoft.com/office/powerpoint/2010/main" val="39479401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EE609-7F0B-5F5B-0B63-37715EA435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844880-374E-621D-CA52-52D6758E69F0}"/>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20961129-CB92-E0B2-2BDD-9767187F19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A08DB1D-B4E5-B2DB-04FD-C0D261F3B044}"/>
              </a:ext>
            </a:extLst>
          </p:cNvPr>
          <p:cNvSpPr>
            <a:spLocks noGrp="1"/>
          </p:cNvSpPr>
          <p:nvPr>
            <p:ph type="sldNum" sz="quarter" idx="12"/>
          </p:nvPr>
        </p:nvSpPr>
        <p:spPr/>
        <p:txBody>
          <a:bodyPr/>
          <a:lstStyle/>
          <a:p>
            <a:fld id="{7E3DB3BD-626B-47E2-86DD-3ABF2674C52C}" type="slidenum">
              <a:rPr lang="en-US" smtClean="0"/>
              <a:t>‹#›</a:t>
            </a:fld>
            <a:endParaRPr lang="en-US"/>
          </a:p>
        </p:txBody>
      </p:sp>
    </p:spTree>
    <p:extLst>
      <p:ext uri="{BB962C8B-B14F-4D97-AF65-F5344CB8AC3E}">
        <p14:creationId xmlns:p14="http://schemas.microsoft.com/office/powerpoint/2010/main" val="39051778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rgbClr val="0C2340"/>
                </a:solidFill>
              </a:defRPr>
            </a:lvl1pPr>
            <a:lvl2pPr>
              <a:buClr>
                <a:srgbClr val="009F4D"/>
              </a:buClr>
              <a:defRPr sz="2400">
                <a:solidFill>
                  <a:srgbClr val="0C2340"/>
                </a:solidFill>
              </a:defRPr>
            </a:lvl2pPr>
            <a:lvl3pPr>
              <a:buClr>
                <a:srgbClr val="009F4D"/>
              </a:buClr>
              <a:defRPr sz="2200">
                <a:solidFill>
                  <a:srgbClr val="0C2340"/>
                </a:solidFill>
              </a:defRPr>
            </a:lvl3pPr>
            <a:lvl4pPr>
              <a:buClr>
                <a:srgbClr val="009F4D"/>
              </a:buClr>
              <a:defRPr>
                <a:solidFill>
                  <a:srgbClr val="0C2340"/>
                </a:solidFill>
              </a:defRPr>
            </a:lvl4pPr>
            <a:lvl5pPr marL="2057400" indent="-228600">
              <a:buClr>
                <a:srgbClr val="009F4D"/>
              </a:buClr>
              <a:buFont typeface="Courier New" panose="02070309020205020404" pitchFamily="49" charset="0"/>
              <a:buChar char="o"/>
              <a:defRPr>
                <a:solidFill>
                  <a:srgbClr val="0C23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p:cNvSpPr>
            <a:spLocks noGrp="1"/>
          </p:cNvSpPr>
          <p:nvPr>
            <p:ph type="body" idx="13" hasCustomPrompt="1"/>
          </p:nvPr>
        </p:nvSpPr>
        <p:spPr>
          <a:xfrm>
            <a:off x="609600" y="533402"/>
            <a:ext cx="4876800" cy="609599"/>
          </a:xfrm>
        </p:spPr>
        <p:txBody>
          <a:bodyPr anchor="b">
            <a:normAutofit/>
          </a:bodyPr>
          <a:lstStyle>
            <a:lvl1pPr marL="0" indent="0" algn="l">
              <a:buNone/>
              <a:defRPr sz="1400" b="1" cap="all" baseline="0">
                <a:solidFill>
                  <a:srgbClr val="0C234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SECTION TITLE </a:t>
            </a:r>
          </a:p>
          <a:p>
            <a:pPr lvl="0"/>
            <a:r>
              <a:rPr lang="en-US"/>
              <a:t>(WHICH can RUN OVER two lines)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50400" y="6096001"/>
            <a:ext cx="2641600" cy="665683"/>
          </a:xfrm>
          <a:prstGeom prst="rect">
            <a:avLst/>
          </a:prstGeom>
        </p:spPr>
      </p:pic>
    </p:spTree>
    <p:extLst>
      <p:ext uri="{BB962C8B-B14F-4D97-AF65-F5344CB8AC3E}">
        <p14:creationId xmlns:p14="http://schemas.microsoft.com/office/powerpoint/2010/main" val="15716511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971800"/>
            <a:ext cx="8534400" cy="1447800"/>
          </a:xfrm>
        </p:spPr>
        <p:txBody>
          <a:bodyPr anchor="t"/>
          <a:lstStyle>
            <a:lvl1pPr algn="l">
              <a:defRPr sz="4000" b="1" cap="all">
                <a:solidFill>
                  <a:srgbClr val="0C2340"/>
                </a:solidFill>
              </a:defRPr>
            </a:lvl1pPr>
          </a:lstStyle>
          <a:p>
            <a:r>
              <a:rPr lang="en-US"/>
              <a:t>Click to edit SECTION title PAGE</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7296" y="304800"/>
            <a:ext cx="4673035" cy="1981200"/>
          </a:xfrm>
          <a:prstGeom prst="rect">
            <a:avLst/>
          </a:prstGeom>
        </p:spPr>
      </p:pic>
    </p:spTree>
    <p:extLst>
      <p:ext uri="{BB962C8B-B14F-4D97-AF65-F5344CB8AC3E}">
        <p14:creationId xmlns:p14="http://schemas.microsoft.com/office/powerpoint/2010/main" val="39443885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24E23-3406-ED22-8B3D-B8169ED7BD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F04D14-8E7B-7F28-C184-6F945E11C9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71C589-7470-4D97-5322-7C3E8F842DD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E0BD344-09BE-69E7-3A60-D8745A145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3D770-C756-C782-38FE-C549BF70CBBB}"/>
              </a:ext>
            </a:extLst>
          </p:cNvPr>
          <p:cNvSpPr>
            <a:spLocks noGrp="1"/>
          </p:cNvSpPr>
          <p:nvPr>
            <p:ph type="sldNum" sz="quarter" idx="12"/>
          </p:nvPr>
        </p:nvSpPr>
        <p:spPr/>
        <p:txBody>
          <a:bodyPr/>
          <a:lstStyle/>
          <a:p>
            <a:fld id="{7E3DB3BD-626B-47E2-86DD-3ABF2674C52C}" type="slidenum">
              <a:rPr lang="en-US" smtClean="0"/>
              <a:t>‹#›</a:t>
            </a:fld>
            <a:endParaRPr lang="en-US"/>
          </a:p>
        </p:txBody>
      </p:sp>
    </p:spTree>
    <p:extLst>
      <p:ext uri="{BB962C8B-B14F-4D97-AF65-F5344CB8AC3E}">
        <p14:creationId xmlns:p14="http://schemas.microsoft.com/office/powerpoint/2010/main" val="21760358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4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chemeClr val="tx2"/>
                </a:solidFill>
              </a:defRPr>
            </a:lvl1pPr>
            <a:lvl2pPr>
              <a:buClr>
                <a:srgbClr val="009F4D"/>
              </a:buClr>
              <a:defRPr sz="2400">
                <a:solidFill>
                  <a:schemeClr val="tx2"/>
                </a:solidFill>
              </a:defRPr>
            </a:lvl2pPr>
            <a:lvl3pPr>
              <a:buClr>
                <a:srgbClr val="009F4D"/>
              </a:buClr>
              <a:defRPr sz="2200">
                <a:solidFill>
                  <a:schemeClr val="tx2"/>
                </a:solidFill>
              </a:defRPr>
            </a:lvl3pPr>
            <a:lvl4pPr>
              <a:buClr>
                <a:srgbClr val="009F4D"/>
              </a:buClr>
              <a:defRPr>
                <a:solidFill>
                  <a:schemeClr val="tx2"/>
                </a:solidFill>
              </a:defRPr>
            </a:lvl4pPr>
            <a:lvl5pPr marL="2057400" indent="-228600">
              <a:buClr>
                <a:srgbClr val="009F4D"/>
              </a:buClr>
              <a:buFont typeface="Courier New" panose="02070309020205020404" pitchFamily="49" charset="0"/>
              <a:buChar char="o"/>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0007" y="6096001"/>
            <a:ext cx="2622387" cy="665683"/>
          </a:xfrm>
          <a:prstGeom prst="rect">
            <a:avLst/>
          </a:prstGeom>
        </p:spPr>
      </p:pic>
      <p:sp>
        <p:nvSpPr>
          <p:cNvPr id="10" name="Text Placeholder 4"/>
          <p:cNvSpPr>
            <a:spLocks noGrp="1"/>
          </p:cNvSpPr>
          <p:nvPr>
            <p:ph type="body" sz="quarter" idx="15" hasCustomPrompt="1"/>
          </p:nvPr>
        </p:nvSpPr>
        <p:spPr>
          <a:xfrm>
            <a:off x="609600" y="381000"/>
            <a:ext cx="10871200" cy="1066800"/>
          </a:xfrm>
        </p:spPr>
        <p:txBody>
          <a:bodyPr>
            <a:normAutofit/>
          </a:bodyPr>
          <a:lstStyle>
            <a:lvl1pPr marL="0" indent="0">
              <a:buNone/>
              <a:defRPr sz="3600" b="1">
                <a:solidFill>
                  <a:schemeClr val="tx2"/>
                </a:solidFill>
              </a:defRPr>
            </a:lvl1pPr>
          </a:lstStyle>
          <a:p>
            <a:pPr lvl="0"/>
            <a:r>
              <a:rPr lang="en-US"/>
              <a:t>Click to edit header</a:t>
            </a:r>
          </a:p>
        </p:txBody>
      </p:sp>
    </p:spTree>
    <p:extLst>
      <p:ext uri="{BB962C8B-B14F-4D97-AF65-F5344CB8AC3E}">
        <p14:creationId xmlns:p14="http://schemas.microsoft.com/office/powerpoint/2010/main" val="29940876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4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chemeClr val="tx2"/>
                </a:solidFill>
              </a:defRPr>
            </a:lvl1pPr>
            <a:lvl2pPr>
              <a:buClr>
                <a:srgbClr val="009F4D"/>
              </a:buClr>
              <a:defRPr sz="2400">
                <a:solidFill>
                  <a:schemeClr val="tx2"/>
                </a:solidFill>
              </a:defRPr>
            </a:lvl2pPr>
            <a:lvl3pPr>
              <a:buClr>
                <a:srgbClr val="009F4D"/>
              </a:buClr>
              <a:defRPr sz="2200">
                <a:solidFill>
                  <a:schemeClr val="tx2"/>
                </a:solidFill>
              </a:defRPr>
            </a:lvl3pPr>
            <a:lvl4pPr>
              <a:buClr>
                <a:srgbClr val="009F4D"/>
              </a:buClr>
              <a:defRPr>
                <a:solidFill>
                  <a:schemeClr val="tx2"/>
                </a:solidFill>
              </a:defRPr>
            </a:lvl4pPr>
            <a:lvl5pPr marL="2057400" indent="-228600">
              <a:buClr>
                <a:srgbClr val="009F4D"/>
              </a:buClr>
              <a:buFont typeface="Courier New" panose="02070309020205020404" pitchFamily="49" charset="0"/>
              <a:buChar char="o"/>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0007" y="6096001"/>
            <a:ext cx="2622387" cy="665683"/>
          </a:xfrm>
          <a:prstGeom prst="rect">
            <a:avLst/>
          </a:prstGeom>
        </p:spPr>
      </p:pic>
      <p:sp>
        <p:nvSpPr>
          <p:cNvPr id="10" name="Text Placeholder 4"/>
          <p:cNvSpPr>
            <a:spLocks noGrp="1"/>
          </p:cNvSpPr>
          <p:nvPr>
            <p:ph type="body" sz="quarter" idx="15" hasCustomPrompt="1"/>
          </p:nvPr>
        </p:nvSpPr>
        <p:spPr>
          <a:xfrm>
            <a:off x="609600" y="381000"/>
            <a:ext cx="10871200" cy="1066800"/>
          </a:xfrm>
        </p:spPr>
        <p:txBody>
          <a:bodyPr>
            <a:normAutofit/>
          </a:bodyPr>
          <a:lstStyle>
            <a:lvl1pPr marL="0" indent="0">
              <a:buNone/>
              <a:defRPr sz="3600" b="1">
                <a:solidFill>
                  <a:schemeClr val="tx2"/>
                </a:solidFill>
              </a:defRPr>
            </a:lvl1pPr>
          </a:lstStyle>
          <a:p>
            <a:pPr lvl="0"/>
            <a:r>
              <a:rPr lang="en-US"/>
              <a:t>Click to edit header</a:t>
            </a:r>
          </a:p>
        </p:txBody>
      </p:sp>
    </p:spTree>
    <p:extLst>
      <p:ext uri="{BB962C8B-B14F-4D97-AF65-F5344CB8AC3E}">
        <p14:creationId xmlns:p14="http://schemas.microsoft.com/office/powerpoint/2010/main" val="31145785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4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chemeClr val="tx2"/>
                </a:solidFill>
              </a:defRPr>
            </a:lvl1pPr>
            <a:lvl2pPr>
              <a:buClr>
                <a:srgbClr val="009F4D"/>
              </a:buClr>
              <a:defRPr sz="2400">
                <a:solidFill>
                  <a:schemeClr val="tx2"/>
                </a:solidFill>
              </a:defRPr>
            </a:lvl2pPr>
            <a:lvl3pPr>
              <a:buClr>
                <a:srgbClr val="009F4D"/>
              </a:buClr>
              <a:defRPr sz="2200">
                <a:solidFill>
                  <a:schemeClr val="tx2"/>
                </a:solidFill>
              </a:defRPr>
            </a:lvl3pPr>
            <a:lvl4pPr>
              <a:buClr>
                <a:srgbClr val="009F4D"/>
              </a:buClr>
              <a:defRPr>
                <a:solidFill>
                  <a:schemeClr val="tx2"/>
                </a:solidFill>
              </a:defRPr>
            </a:lvl4pPr>
            <a:lvl5pPr marL="2057400" indent="-228600">
              <a:buClr>
                <a:srgbClr val="009F4D"/>
              </a:buClr>
              <a:buFont typeface="Courier New" panose="02070309020205020404" pitchFamily="49" charset="0"/>
              <a:buChar char="o"/>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0007" y="6096001"/>
            <a:ext cx="2622387" cy="665683"/>
          </a:xfrm>
          <a:prstGeom prst="rect">
            <a:avLst/>
          </a:prstGeom>
        </p:spPr>
      </p:pic>
      <p:sp>
        <p:nvSpPr>
          <p:cNvPr id="10" name="Text Placeholder 4"/>
          <p:cNvSpPr>
            <a:spLocks noGrp="1"/>
          </p:cNvSpPr>
          <p:nvPr>
            <p:ph type="body" sz="quarter" idx="15" hasCustomPrompt="1"/>
          </p:nvPr>
        </p:nvSpPr>
        <p:spPr>
          <a:xfrm>
            <a:off x="609600" y="381000"/>
            <a:ext cx="10871200" cy="1066800"/>
          </a:xfrm>
        </p:spPr>
        <p:txBody>
          <a:bodyPr>
            <a:normAutofit/>
          </a:bodyPr>
          <a:lstStyle>
            <a:lvl1pPr marL="0" indent="0">
              <a:buNone/>
              <a:defRPr sz="3600" b="1">
                <a:solidFill>
                  <a:schemeClr val="tx2"/>
                </a:solidFill>
              </a:defRPr>
            </a:lvl1pPr>
          </a:lstStyle>
          <a:p>
            <a:pPr lvl="0"/>
            <a:r>
              <a:rPr lang="en-US"/>
              <a:t>Click to edit header</a:t>
            </a:r>
          </a:p>
        </p:txBody>
      </p:sp>
    </p:spTree>
    <p:extLst>
      <p:ext uri="{BB962C8B-B14F-4D97-AF65-F5344CB8AC3E}">
        <p14:creationId xmlns:p14="http://schemas.microsoft.com/office/powerpoint/2010/main" val="8013264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4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009F4D"/>
              </a:buClr>
              <a:defRPr sz="2800">
                <a:solidFill>
                  <a:schemeClr val="tx2"/>
                </a:solidFill>
              </a:defRPr>
            </a:lvl1pPr>
            <a:lvl2pPr>
              <a:buClr>
                <a:srgbClr val="009F4D"/>
              </a:buClr>
              <a:defRPr sz="2400">
                <a:solidFill>
                  <a:schemeClr val="tx2"/>
                </a:solidFill>
              </a:defRPr>
            </a:lvl2pPr>
            <a:lvl3pPr>
              <a:buClr>
                <a:srgbClr val="009F4D"/>
              </a:buClr>
              <a:defRPr sz="2200">
                <a:solidFill>
                  <a:schemeClr val="tx2"/>
                </a:solidFill>
              </a:defRPr>
            </a:lvl3pPr>
            <a:lvl4pPr>
              <a:buClr>
                <a:srgbClr val="009F4D"/>
              </a:buClr>
              <a:defRPr>
                <a:solidFill>
                  <a:schemeClr val="tx2"/>
                </a:solidFill>
              </a:defRPr>
            </a:lvl4pPr>
            <a:lvl5pPr marL="2057400" indent="-228600">
              <a:buClr>
                <a:srgbClr val="009F4D"/>
              </a:buClr>
              <a:buFont typeface="Courier New" panose="02070309020205020404" pitchFamily="49" charset="0"/>
              <a:buChar char="o"/>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0007" y="6096001"/>
            <a:ext cx="2622387" cy="665683"/>
          </a:xfrm>
          <a:prstGeom prst="rect">
            <a:avLst/>
          </a:prstGeom>
        </p:spPr>
      </p:pic>
      <p:sp>
        <p:nvSpPr>
          <p:cNvPr id="10" name="Text Placeholder 4"/>
          <p:cNvSpPr>
            <a:spLocks noGrp="1"/>
          </p:cNvSpPr>
          <p:nvPr>
            <p:ph type="body" sz="quarter" idx="15" hasCustomPrompt="1"/>
          </p:nvPr>
        </p:nvSpPr>
        <p:spPr>
          <a:xfrm>
            <a:off x="609600" y="381000"/>
            <a:ext cx="10871200" cy="1066800"/>
          </a:xfrm>
        </p:spPr>
        <p:txBody>
          <a:bodyPr>
            <a:normAutofit/>
          </a:bodyPr>
          <a:lstStyle>
            <a:lvl1pPr marL="0" indent="0">
              <a:buNone/>
              <a:defRPr sz="3600" b="1">
                <a:solidFill>
                  <a:schemeClr val="tx2"/>
                </a:solidFill>
              </a:defRPr>
            </a:lvl1pPr>
          </a:lstStyle>
          <a:p>
            <a:pPr lvl="0"/>
            <a:r>
              <a:rPr lang="en-US"/>
              <a:t>Click to edit header</a:t>
            </a:r>
          </a:p>
        </p:txBody>
      </p:sp>
    </p:spTree>
    <p:extLst>
      <p:ext uri="{BB962C8B-B14F-4D97-AF65-F5344CB8AC3E}">
        <p14:creationId xmlns:p14="http://schemas.microsoft.com/office/powerpoint/2010/main" val="123102026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119BA3-639D-4B83-FA13-50424E4F3BF7}"/>
              </a:ext>
            </a:extLst>
          </p:cNvPr>
          <p:cNvSpPr>
            <a:spLocks noGrp="1"/>
          </p:cNvSpPr>
          <p:nvPr>
            <p:ph type="title"/>
          </p:nvPr>
        </p:nvSpPr>
        <p:spPr>
          <a:xfrm>
            <a:off x="838200" y="457200"/>
            <a:ext cx="10515600" cy="1325563"/>
          </a:xfrm>
          <a:prstGeom prst="rect">
            <a:avLst/>
          </a:prstGeom>
        </p:spPr>
        <p:txBody>
          <a:bodyPr vert="horz" lIns="91440" tIns="45720" rIns="91440" bIns="45720" rtlCol="0" anchor="ctr">
            <a:normAutofit/>
          </a:bodyPr>
          <a:lstStyle/>
          <a:p>
            <a:r>
              <a:rPr lang="en-US"/>
              <a:t>Click to edit slide title</a:t>
            </a:r>
          </a:p>
        </p:txBody>
      </p:sp>
      <p:sp>
        <p:nvSpPr>
          <p:cNvPr id="3" name="Text Placeholder 2">
            <a:extLst>
              <a:ext uri="{FF2B5EF4-FFF2-40B4-BE49-F238E27FC236}">
                <a16:creationId xmlns:a16="http://schemas.microsoft.com/office/drawing/2014/main" id="{B0BB06FC-0CFC-E80D-08DA-4CACE6DC8F38}"/>
              </a:ext>
            </a:extLst>
          </p:cNvPr>
          <p:cNvSpPr>
            <a:spLocks noGrp="1"/>
          </p:cNvSpPr>
          <p:nvPr>
            <p:ph type="body" idx="1"/>
          </p:nvPr>
        </p:nvSpPr>
        <p:spPr>
          <a:xfrm>
            <a:off x="838200" y="1825624"/>
            <a:ext cx="10515600" cy="4806181"/>
          </a:xfrm>
          <a:prstGeom prst="rect">
            <a:avLst/>
          </a:prstGeom>
        </p:spPr>
        <p:txBody>
          <a:bodyPr vert="horz" lIns="91440" tIns="45720" rIns="91440" bIns="45720" rtlCol="0">
            <a:norm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8241043"/>
      </p:ext>
    </p:extLst>
  </p:cSld>
  <p:clrMap bg1="lt1" tx1="dk1" bg2="lt2" tx2="dk2" accent1="accent1" accent2="accent2" accent3="accent3" accent4="accent4" accent5="accent5" accent6="accent6" hlink="hlink" folHlink="folHlink"/>
  <p:sldLayoutIdLst>
    <p:sldLayoutId id="2147483716" r:id="rId1"/>
    <p:sldLayoutId id="2147483715" r:id="rId2"/>
    <p:sldLayoutId id="2147483747" r:id="rId3"/>
    <p:sldLayoutId id="2147483748" r:id="rId4"/>
    <p:sldLayoutId id="2147483728" r:id="rId5"/>
    <p:sldLayoutId id="2147483729" r:id="rId6"/>
    <p:sldLayoutId id="2147483731" r:id="rId7"/>
    <p:sldLayoutId id="2147483732" r:id="rId8"/>
    <p:sldLayoutId id="2147483734" r:id="rId9"/>
    <p:sldLayoutId id="2147483733" r:id="rId10"/>
    <p:sldLayoutId id="2147483735" r:id="rId11"/>
    <p:sldLayoutId id="2147483740" r:id="rId12"/>
    <p:sldLayoutId id="2147483736" r:id="rId13"/>
    <p:sldLayoutId id="2147483742" r:id="rId14"/>
    <p:sldLayoutId id="2147483741" r:id="rId15"/>
    <p:sldLayoutId id="2147483743" r:id="rId16"/>
    <p:sldLayoutId id="2147483746" r:id="rId17"/>
    <p:sldLayoutId id="2147483744" r:id="rId18"/>
    <p:sldLayoutId id="2147483749" r:id="rId19"/>
    <p:sldLayoutId id="2147483737" r:id="rId20"/>
    <p:sldLayoutId id="2147483754" r:id="rId21"/>
    <p:sldLayoutId id="2147483752" r:id="rId22"/>
    <p:sldLayoutId id="2147483725" r:id="rId23"/>
    <p:sldLayoutId id="2147483726" r:id="rId24"/>
    <p:sldLayoutId id="2147483727" r:id="rId25"/>
    <p:sldLayoutId id="2147483724" r:id="rId26"/>
    <p:sldLayoutId id="2147483755" r:id="rId27"/>
    <p:sldLayoutId id="2147483756" r:id="rId28"/>
    <p:sldLayoutId id="2147483757" r:id="rId29"/>
    <p:sldLayoutId id="2147483758" r:id="rId30"/>
    <p:sldLayoutId id="2147483759" r:id="rId31"/>
    <p:sldLayoutId id="2147483760" r:id="rId32"/>
    <p:sldLayoutId id="2147483761" r:id="rId33"/>
    <p:sldLayoutId id="2147483762" r:id="rId34"/>
    <p:sldLayoutId id="2147483765" r:id="rId35"/>
    <p:sldLayoutId id="2147483766" r:id="rId36"/>
    <p:sldLayoutId id="2147483767" r:id="rId37"/>
    <p:sldLayoutId id="2147483768" r:id="rId38"/>
    <p:sldLayoutId id="2147483769" r:id="rId39"/>
  </p:sldLayoutIdLst>
  <p:hf hdr="0" ft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457200" algn="l" defTabSz="914400" rtl="0" eaLnBrk="1" latinLnBrk="0" hangingPunct="1">
        <a:lnSpc>
          <a:spcPct val="100000"/>
        </a:lnSpc>
        <a:spcBef>
          <a:spcPts val="600"/>
        </a:spcBef>
        <a:spcAft>
          <a:spcPts val="600"/>
        </a:spcAft>
        <a:buClr>
          <a:schemeClr val="accent1"/>
        </a:buClr>
        <a:buFont typeface="Calibri" panose="020F0502020204030204" pitchFamily="34" charset="0"/>
        <a:buChar char="»"/>
        <a:defRPr sz="2800" kern="1200">
          <a:solidFill>
            <a:schemeClr val="tx1"/>
          </a:solidFill>
          <a:latin typeface="+mn-lt"/>
          <a:ea typeface="+mn-ea"/>
          <a:cs typeface="+mn-cs"/>
        </a:defRPr>
      </a:lvl1pPr>
      <a:lvl2pPr marL="731520" indent="-27432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097280" indent="-274320" algn="l" defTabSz="914400" rtl="0" eaLnBrk="1" latinLnBrk="0" hangingPunct="1">
        <a:lnSpc>
          <a:spcPct val="100000"/>
        </a:lnSpc>
        <a:spcBef>
          <a:spcPts val="0"/>
        </a:spcBef>
        <a:spcAft>
          <a:spcPts val="0"/>
        </a:spcAft>
        <a:buClr>
          <a:schemeClr val="accent1"/>
        </a:buClr>
        <a:buFont typeface="Arial" panose="020B0604020202020204" pitchFamily="34" charset="0"/>
        <a:buChar char="•"/>
        <a:defRPr sz="2000" kern="1200">
          <a:solidFill>
            <a:schemeClr val="tx1"/>
          </a:solidFill>
          <a:latin typeface="+mn-lt"/>
          <a:ea typeface="+mn-ea"/>
          <a:cs typeface="+mn-cs"/>
        </a:defRPr>
      </a:lvl3pPr>
      <a:lvl4pPr marL="1463040" indent="-27432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1828800" indent="-274320" algn="l" defTabSz="914400" rtl="0" eaLnBrk="1" latinLnBrk="0" hangingPunct="1">
        <a:lnSpc>
          <a:spcPct val="100000"/>
        </a:lnSpc>
        <a:spcBef>
          <a:spcPts val="0"/>
        </a:spcBef>
        <a:buClr>
          <a:schemeClr val="tx2"/>
        </a:buClr>
        <a:buFont typeface="Calibri" panose="020F0502020204030204" pitchFamily="34" charset="0"/>
        <a:buChar char="-"/>
        <a:defRPr sz="1800" i="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flipittotestit.com/#6251ad66-0d51-4f07-942d-67c92e7c38c4"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hyperlink" Target="http://www.minnstate.edu/system/ogc/index.html" TargetMode="Externa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F06BC108-12BF-FF80-BA69-F825A7DF8623}"/>
              </a:ext>
            </a:extLst>
          </p:cNvPr>
          <p:cNvSpPr>
            <a:spLocks noGrp="1"/>
          </p:cNvSpPr>
          <p:nvPr>
            <p:ph type="ctrTitle"/>
          </p:nvPr>
        </p:nvSpPr>
        <p:spPr>
          <a:xfrm>
            <a:off x="3927552" y="1998522"/>
            <a:ext cx="7796690" cy="1724297"/>
          </a:xfrm>
        </p:spPr>
        <p:txBody>
          <a:bodyPr>
            <a:normAutofit/>
          </a:bodyPr>
          <a:lstStyle/>
          <a:p>
            <a:r>
              <a:rPr lang="en-US"/>
              <a:t>Equal Opportunity &amp; Nondiscrimination</a:t>
            </a:r>
          </a:p>
        </p:txBody>
      </p:sp>
      <p:cxnSp>
        <p:nvCxnSpPr>
          <p:cNvPr id="31" name="Straight Connector 30">
            <a:extLst>
              <a:ext uri="{FF2B5EF4-FFF2-40B4-BE49-F238E27FC236}">
                <a16:creationId xmlns:a16="http://schemas.microsoft.com/office/drawing/2014/main" id="{B2B815B9-BCD3-1C09-B388-51B4A1BEBA6D}"/>
              </a:ext>
              <a:ext uri="{C183D7F6-B498-43B3-948B-1728B52AA6E4}">
                <adec:decorative xmlns:adec="http://schemas.microsoft.com/office/drawing/2017/decorative" val="1"/>
              </a:ext>
            </a:extLst>
          </p:cNvPr>
          <p:cNvCxnSpPr>
            <a:cxnSpLocks/>
          </p:cNvCxnSpPr>
          <p:nvPr/>
        </p:nvCxnSpPr>
        <p:spPr>
          <a:xfrm>
            <a:off x="3460852" y="3851184"/>
            <a:ext cx="8264423" cy="0"/>
          </a:xfrm>
          <a:prstGeom prst="line">
            <a:avLst/>
          </a:prstGeom>
          <a:ln w="381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9" name="Subtitle 18">
            <a:extLst>
              <a:ext uri="{FF2B5EF4-FFF2-40B4-BE49-F238E27FC236}">
                <a16:creationId xmlns:a16="http://schemas.microsoft.com/office/drawing/2014/main" id="{63A7B734-EACB-6D41-1636-EF78631A07D6}"/>
              </a:ext>
            </a:extLst>
          </p:cNvPr>
          <p:cNvSpPr>
            <a:spLocks noGrp="1"/>
          </p:cNvSpPr>
          <p:nvPr>
            <p:ph type="subTitle" idx="1"/>
          </p:nvPr>
        </p:nvSpPr>
        <p:spPr>
          <a:xfrm>
            <a:off x="3927475" y="4073525"/>
            <a:ext cx="7796213" cy="658903"/>
          </a:xfrm>
        </p:spPr>
        <p:txBody>
          <a:bodyPr/>
          <a:lstStyle/>
          <a:p>
            <a:r>
              <a:rPr lang="en-US"/>
              <a:t>Investigation Foundations</a:t>
            </a:r>
          </a:p>
        </p:txBody>
      </p:sp>
      <p:sp>
        <p:nvSpPr>
          <p:cNvPr id="21" name="Text Placeholder 20">
            <a:extLst>
              <a:ext uri="{FF2B5EF4-FFF2-40B4-BE49-F238E27FC236}">
                <a16:creationId xmlns:a16="http://schemas.microsoft.com/office/drawing/2014/main" id="{6DB01E0B-14BE-0CEE-EFCC-F9B44BC2026D}"/>
              </a:ext>
            </a:extLst>
          </p:cNvPr>
          <p:cNvSpPr>
            <a:spLocks noGrp="1"/>
          </p:cNvSpPr>
          <p:nvPr>
            <p:ph type="body" sz="quarter" idx="13"/>
          </p:nvPr>
        </p:nvSpPr>
        <p:spPr>
          <a:xfrm>
            <a:off x="3928612" y="4860530"/>
            <a:ext cx="7795715" cy="281257"/>
          </a:xfrm>
        </p:spPr>
        <p:txBody>
          <a:bodyPr/>
          <a:lstStyle/>
          <a:p>
            <a:r>
              <a:rPr lang="en-US"/>
              <a:t>Equal Opportunity and Compliance, General Counsel &amp; Labor Relations</a:t>
            </a:r>
          </a:p>
        </p:txBody>
      </p:sp>
      <p:sp>
        <p:nvSpPr>
          <p:cNvPr id="22" name="Text Placeholder 21">
            <a:extLst>
              <a:ext uri="{FF2B5EF4-FFF2-40B4-BE49-F238E27FC236}">
                <a16:creationId xmlns:a16="http://schemas.microsoft.com/office/drawing/2014/main" id="{6821F354-ECEF-32DE-2B56-4AE0FCE60446}"/>
              </a:ext>
            </a:extLst>
          </p:cNvPr>
          <p:cNvSpPr>
            <a:spLocks noGrp="1"/>
          </p:cNvSpPr>
          <p:nvPr>
            <p:ph type="body" sz="quarter" idx="15"/>
          </p:nvPr>
        </p:nvSpPr>
        <p:spPr>
          <a:xfrm>
            <a:off x="3927475" y="5142582"/>
            <a:ext cx="7795715" cy="294202"/>
          </a:xfrm>
        </p:spPr>
        <p:txBody>
          <a:bodyPr/>
          <a:lstStyle/>
          <a:p>
            <a:r>
              <a:rPr lang="en-US"/>
              <a:t>August 4-5, 2026</a:t>
            </a:r>
          </a:p>
        </p:txBody>
      </p:sp>
      <p:pic>
        <p:nvPicPr>
          <p:cNvPr id="30" name="Picture Placeholder 29">
            <a:extLst>
              <a:ext uri="{FF2B5EF4-FFF2-40B4-BE49-F238E27FC236}">
                <a16:creationId xmlns:a16="http://schemas.microsoft.com/office/drawing/2014/main" id="{E4CCBBB7-BA22-C436-1AF0-C247777D3001}"/>
              </a:ext>
              <a:ext uri="{C183D7F6-B498-43B3-948B-1728B52AA6E4}">
                <adec:decorative xmlns:adec="http://schemas.microsoft.com/office/drawing/2017/decorative" val="1"/>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a:stretch/>
        </p:blipFill>
        <p:spPr/>
      </p:pic>
      <p:sp>
        <p:nvSpPr>
          <p:cNvPr id="32" name="Text Placeholder 31">
            <a:extLst>
              <a:ext uri="{FF2B5EF4-FFF2-40B4-BE49-F238E27FC236}">
                <a16:creationId xmlns:a16="http://schemas.microsoft.com/office/drawing/2014/main" id="{8F35917A-AC72-A617-F59C-8B4AB8931B27}"/>
              </a:ext>
              <a:ext uri="{C183D7F6-B498-43B3-948B-1728B52AA6E4}">
                <adec:decorative xmlns:adec="http://schemas.microsoft.com/office/drawing/2017/decorative" val="1"/>
              </a:ext>
            </a:extLst>
          </p:cNvPr>
          <p:cNvSpPr>
            <a:spLocks noGrp="1"/>
          </p:cNvSpPr>
          <p:nvPr>
            <p:ph type="body" sz="quarter" idx="17"/>
          </p:nvPr>
        </p:nvSpPr>
        <p:spPr/>
        <p:txBody>
          <a:bodyPr>
            <a:normAutofit/>
          </a:bodyPr>
          <a:lstStyle/>
          <a:p>
            <a:r>
              <a:rPr lang="en-US"/>
              <a:t>MinnState.edu</a:t>
            </a:r>
          </a:p>
        </p:txBody>
      </p:sp>
    </p:spTree>
    <p:extLst>
      <p:ext uri="{BB962C8B-B14F-4D97-AF65-F5344CB8AC3E}">
        <p14:creationId xmlns:p14="http://schemas.microsoft.com/office/powerpoint/2010/main" val="175015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320C7-8815-DA13-0749-F19FF5CA7301}"/>
              </a:ext>
            </a:extLst>
          </p:cNvPr>
          <p:cNvSpPr>
            <a:spLocks noGrp="1"/>
          </p:cNvSpPr>
          <p:nvPr>
            <p:ph type="title"/>
          </p:nvPr>
        </p:nvSpPr>
        <p:spPr/>
        <p:txBody>
          <a:bodyPr>
            <a:normAutofit/>
          </a:bodyPr>
          <a:lstStyle/>
          <a:p>
            <a:r>
              <a:rPr lang="en-US"/>
              <a:t>Minnesota State Policy and Procedure</a:t>
            </a:r>
          </a:p>
        </p:txBody>
      </p:sp>
      <p:sp>
        <p:nvSpPr>
          <p:cNvPr id="3" name="Content Placeholder 2">
            <a:extLst>
              <a:ext uri="{FF2B5EF4-FFF2-40B4-BE49-F238E27FC236}">
                <a16:creationId xmlns:a16="http://schemas.microsoft.com/office/drawing/2014/main" id="{9FFC8BF4-9AA5-4DF3-A9EB-071CD49A0503}"/>
              </a:ext>
            </a:extLst>
          </p:cNvPr>
          <p:cNvSpPr>
            <a:spLocks noGrp="1"/>
          </p:cNvSpPr>
          <p:nvPr>
            <p:ph idx="1"/>
          </p:nvPr>
        </p:nvSpPr>
        <p:spPr/>
        <p:txBody>
          <a:bodyPr>
            <a:normAutofit/>
          </a:bodyPr>
          <a:lstStyle/>
          <a:p>
            <a:pPr marL="0" indent="0">
              <a:buNone/>
            </a:pPr>
            <a:r>
              <a:rPr lang="en-US">
                <a:solidFill>
                  <a:srgbClr val="00B050"/>
                </a:solidFill>
              </a:rPr>
              <a:t>Board Policies and System Procedures</a:t>
            </a:r>
          </a:p>
          <a:p>
            <a:pPr marL="457200"/>
            <a:r>
              <a:rPr lang="en-US"/>
              <a:t>Board Policy </a:t>
            </a:r>
            <a:r>
              <a:rPr lang="en-US" b="1"/>
              <a:t>1B.1</a:t>
            </a:r>
            <a:r>
              <a:rPr lang="en-US"/>
              <a:t> Equal Opportunity and Nondiscrimination in Employment and Education</a:t>
            </a:r>
          </a:p>
          <a:p>
            <a:pPr marL="457200"/>
            <a:r>
              <a:rPr lang="en-US"/>
              <a:t>Board Policy </a:t>
            </a:r>
            <a:r>
              <a:rPr lang="en-US" b="1"/>
              <a:t>1B.3</a:t>
            </a:r>
            <a:r>
              <a:rPr lang="en-US"/>
              <a:t> Sexual Misconduct </a:t>
            </a:r>
          </a:p>
          <a:p>
            <a:pPr marL="457200"/>
            <a:r>
              <a:rPr lang="en-US"/>
              <a:t>System Procedure </a:t>
            </a:r>
            <a:r>
              <a:rPr lang="en-US" b="1"/>
              <a:t>1B.1.1</a:t>
            </a:r>
            <a:r>
              <a:rPr lang="en-US"/>
              <a:t> Investigation and Resolution</a:t>
            </a:r>
          </a:p>
          <a:p>
            <a:pPr marL="457200"/>
            <a:r>
              <a:rPr lang="en-US"/>
              <a:t>System Procedure </a:t>
            </a:r>
            <a:r>
              <a:rPr lang="en-US" b="1"/>
              <a:t>1B.3.1 </a:t>
            </a:r>
            <a:r>
              <a:rPr lang="en-US"/>
              <a:t>Response to Sexual Misconduct</a:t>
            </a:r>
          </a:p>
        </p:txBody>
      </p:sp>
    </p:spTree>
    <p:extLst>
      <p:ext uri="{BB962C8B-B14F-4D97-AF65-F5344CB8AC3E}">
        <p14:creationId xmlns:p14="http://schemas.microsoft.com/office/powerpoint/2010/main" val="811320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F969-3DC8-AE61-6B7C-F1AFCD34D32D}"/>
              </a:ext>
            </a:extLst>
          </p:cNvPr>
          <p:cNvSpPr>
            <a:spLocks noGrp="1"/>
          </p:cNvSpPr>
          <p:nvPr>
            <p:ph type="title"/>
          </p:nvPr>
        </p:nvSpPr>
        <p:spPr/>
        <p:txBody>
          <a:bodyPr/>
          <a:lstStyle/>
          <a:p>
            <a:pPr algn="ctr"/>
            <a:r>
              <a:rPr lang="en-US"/>
              <a:t>Applying Board Policies</a:t>
            </a:r>
          </a:p>
        </p:txBody>
      </p:sp>
      <p:sp>
        <p:nvSpPr>
          <p:cNvPr id="3" name="Text Placeholder 2">
            <a:extLst>
              <a:ext uri="{FF2B5EF4-FFF2-40B4-BE49-F238E27FC236}">
                <a16:creationId xmlns:a16="http://schemas.microsoft.com/office/drawing/2014/main" id="{96549DCD-B1BE-79B7-E698-C898027B4DE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4009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F681D06-C885-2305-F9A3-FBEA99CD95BA}"/>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b="1" i="0" u="none" strike="noStrike" kern="1200" cap="none" spc="0" normalizeH="0" baseline="0" noProof="0">
                <a:ln>
                  <a:noFill/>
                </a:ln>
                <a:solidFill>
                  <a:schemeClr val="tx1">
                    <a:lumMod val="85000"/>
                    <a:lumOff val="15000"/>
                  </a:schemeClr>
                </a:solidFill>
                <a:effectLst/>
                <a:uLnTx/>
                <a:uFillTx/>
                <a:latin typeface="+mn-lt"/>
                <a:ea typeface="+mn-ea"/>
                <a:cs typeface="+mn-cs"/>
              </a:rPr>
              <a:t>Board Policy 1B.1</a:t>
            </a:r>
            <a:endParaRPr kumimoji="0" lang="en-US" sz="4400" b="1" i="0" u="none" strike="noStrike" kern="1200" cap="none" spc="0" normalizeH="0" baseline="0" noProof="0">
              <a:ln>
                <a:noFill/>
              </a:ln>
              <a:solidFill>
                <a:schemeClr val="tx2"/>
              </a:solidFill>
              <a:effectLst/>
              <a:uLnTx/>
              <a:uFillTx/>
              <a:latin typeface="+mn-lt"/>
              <a:ea typeface="+mn-ea"/>
              <a:cs typeface="+mn-cs"/>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altLang="en-US">
                <a:solidFill>
                  <a:srgbClr val="00B050"/>
                </a:solidFill>
              </a:rPr>
              <a:t>Equal opportunity and nondiscrimination in employment and education </a:t>
            </a:r>
          </a:p>
          <a:p>
            <a:r>
              <a:rPr lang="en-US"/>
              <a:t>Equal opportunity for students and staff</a:t>
            </a:r>
          </a:p>
          <a:p>
            <a:r>
              <a:rPr lang="en-US"/>
              <a:t>Nondiscrimination</a:t>
            </a:r>
          </a:p>
          <a:p>
            <a:r>
              <a:rPr lang="en-US"/>
              <a:t>Protected Classes</a:t>
            </a:r>
          </a:p>
          <a:p>
            <a:r>
              <a:rPr lang="en-US"/>
              <a:t>Discrimination </a:t>
            </a:r>
          </a:p>
          <a:p>
            <a:r>
              <a:rPr lang="en-US"/>
              <a:t>Harassment</a:t>
            </a:r>
          </a:p>
          <a:p>
            <a:pPr lvl="1"/>
            <a:r>
              <a:rPr lang="en-US"/>
              <a:t>Discriminatory harassment</a:t>
            </a:r>
          </a:p>
          <a:p>
            <a:pPr lvl="1"/>
            <a:r>
              <a:rPr lang="en-US"/>
              <a:t>Sexual harassment</a:t>
            </a:r>
          </a:p>
          <a:p>
            <a:r>
              <a:rPr lang="en-US"/>
              <a:t>Consensual relationships</a:t>
            </a:r>
          </a:p>
          <a:p>
            <a:r>
              <a:rPr lang="en-US"/>
              <a:t>Retaliation</a:t>
            </a:r>
          </a:p>
        </p:txBody>
      </p:sp>
    </p:spTree>
    <p:extLst>
      <p:ext uri="{BB962C8B-B14F-4D97-AF65-F5344CB8AC3E}">
        <p14:creationId xmlns:p14="http://schemas.microsoft.com/office/powerpoint/2010/main" val="1394837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16C27CA-6CAB-EA4F-7A22-32AB052B8138}"/>
              </a:ext>
            </a:extLst>
          </p:cNvPr>
          <p:cNvSpPr>
            <a:spLocks noGrp="1"/>
          </p:cNvSpPr>
          <p:nvPr>
            <p:ph type="title"/>
          </p:nvPr>
        </p:nvSpPr>
        <p:spPr/>
        <p:txBody>
          <a:bodyPr/>
          <a:lstStyle/>
          <a:p>
            <a:r>
              <a:rPr lang="en-US"/>
              <a:t>Protected Classes</a:t>
            </a:r>
          </a:p>
        </p:txBody>
      </p:sp>
      <p:sp>
        <p:nvSpPr>
          <p:cNvPr id="5" name="Rectangle 3"/>
          <p:cNvSpPr>
            <a:spLocks noGrp="1" noChangeArrowheads="1"/>
          </p:cNvSpPr>
          <p:nvPr>
            <p:ph idx="1"/>
          </p:nvPr>
        </p:nvSpPr>
        <p:spPr/>
        <p:txBody>
          <a:bodyPr rtlCol="0">
            <a:normAutofit fontScale="92500" lnSpcReduction="20000"/>
          </a:bodyPr>
          <a:lstStyle/>
          <a:p>
            <a:pPr marL="0" indent="0">
              <a:buNone/>
            </a:pPr>
            <a:r>
              <a:rPr lang="en-US" altLang="en-US"/>
              <a:t>Harassment and discrimination are prohibited based on:</a:t>
            </a:r>
          </a:p>
          <a:p>
            <a:r>
              <a:rPr lang="en-US" altLang="en-US" sz="2400"/>
              <a:t>Race</a:t>
            </a:r>
          </a:p>
          <a:p>
            <a:r>
              <a:rPr lang="en-US" altLang="en-US" sz="2400"/>
              <a:t>Creed 	</a:t>
            </a:r>
          </a:p>
          <a:p>
            <a:r>
              <a:rPr lang="en-US" altLang="en-US" sz="2400"/>
              <a:t>Age</a:t>
            </a:r>
          </a:p>
          <a:p>
            <a:r>
              <a:rPr lang="en-US" altLang="en-US" sz="2400"/>
              <a:t>Disability</a:t>
            </a:r>
          </a:p>
          <a:p>
            <a:r>
              <a:rPr lang="en-US" altLang="en-US" sz="2400"/>
              <a:t>Sexual Orientation</a:t>
            </a:r>
          </a:p>
          <a:p>
            <a:r>
              <a:rPr lang="en-US" altLang="en-US" sz="2400"/>
              <a:t>Gender Expression </a:t>
            </a:r>
          </a:p>
          <a:p>
            <a:r>
              <a:rPr lang="en-US" altLang="en-US" sz="2400"/>
              <a:t>Familial Status 	</a:t>
            </a:r>
          </a:p>
          <a:p>
            <a:r>
              <a:rPr lang="en-US" altLang="en-US" sz="2400"/>
              <a:t>Sex </a:t>
            </a:r>
            <a:r>
              <a:rPr lang="en-US" sz="2400"/>
              <a:t>(including pregnancy, child birth, and related medical conditions)</a:t>
            </a:r>
            <a:endParaRPr lang="en-US" altLang="en-US" sz="2400"/>
          </a:p>
          <a:p>
            <a:r>
              <a:rPr lang="en-US" altLang="en-US" sz="2400"/>
              <a:t>Status with regard to Public Assistance</a:t>
            </a:r>
          </a:p>
          <a:p>
            <a:r>
              <a:rPr lang="en-US" altLang="en-US" sz="2400"/>
              <a:t>Membership or activity in a local human rights commission</a:t>
            </a:r>
            <a:endParaRPr lang="en-US"/>
          </a:p>
        </p:txBody>
      </p:sp>
      <p:sp>
        <p:nvSpPr>
          <p:cNvPr id="6" name="Text Placeholder 5">
            <a:extLst>
              <a:ext uri="{FF2B5EF4-FFF2-40B4-BE49-F238E27FC236}">
                <a16:creationId xmlns:a16="http://schemas.microsoft.com/office/drawing/2014/main" id="{E4E638A4-09BD-34E3-06A6-A0B121BCEBB0}"/>
              </a:ext>
            </a:extLst>
          </p:cNvPr>
          <p:cNvSpPr>
            <a:spLocks noGrp="1"/>
          </p:cNvSpPr>
          <p:nvPr>
            <p:ph sz="half" idx="4294967295"/>
          </p:nvPr>
        </p:nvSpPr>
        <p:spPr>
          <a:xfrm>
            <a:off x="7010400" y="925513"/>
            <a:ext cx="5181600" cy="5027612"/>
          </a:xfrm>
        </p:spPr>
        <p:txBody>
          <a:bodyPr anchor="ctr">
            <a:noAutofit/>
          </a:bodyPr>
          <a:lstStyle/>
          <a:p>
            <a:pPr>
              <a:lnSpc>
                <a:spcPct val="80000"/>
              </a:lnSpc>
            </a:pPr>
            <a:r>
              <a:rPr lang="en-US" sz="1900"/>
              <a:t>Color</a:t>
            </a:r>
          </a:p>
          <a:p>
            <a:pPr>
              <a:lnSpc>
                <a:spcPct val="80000"/>
              </a:lnSpc>
            </a:pPr>
            <a:r>
              <a:rPr lang="en-US" sz="1900"/>
              <a:t>Religion</a:t>
            </a:r>
          </a:p>
          <a:p>
            <a:pPr>
              <a:lnSpc>
                <a:spcPct val="80000"/>
              </a:lnSpc>
            </a:pPr>
            <a:r>
              <a:rPr lang="en-US" sz="1900"/>
              <a:t>National Origin</a:t>
            </a:r>
          </a:p>
          <a:p>
            <a:pPr>
              <a:lnSpc>
                <a:spcPct val="80000"/>
              </a:lnSpc>
            </a:pPr>
            <a:r>
              <a:rPr lang="en-US" sz="1900"/>
              <a:t>Marital Status</a:t>
            </a:r>
          </a:p>
          <a:p>
            <a:pPr>
              <a:lnSpc>
                <a:spcPct val="80000"/>
              </a:lnSpc>
            </a:pPr>
            <a:r>
              <a:rPr lang="en-US" sz="1900"/>
              <a:t>Gender Identity</a:t>
            </a:r>
          </a:p>
          <a:p>
            <a:pPr>
              <a:lnSpc>
                <a:spcPct val="80000"/>
              </a:lnSpc>
            </a:pPr>
            <a:r>
              <a:rPr lang="en-US" altLang="en-US" sz="1900"/>
              <a:t>Veteran Status</a:t>
            </a:r>
          </a:p>
          <a:p>
            <a:pPr>
              <a:lnSpc>
                <a:spcPct val="80000"/>
              </a:lnSpc>
            </a:pPr>
            <a:r>
              <a:rPr lang="en-US" altLang="en-US" sz="1900"/>
              <a:t>Genetic Information (employees)</a:t>
            </a:r>
            <a:endParaRPr lang="en-US" sz="1900"/>
          </a:p>
        </p:txBody>
      </p:sp>
    </p:spTree>
    <p:extLst>
      <p:ext uri="{BB962C8B-B14F-4D97-AF65-F5344CB8AC3E}">
        <p14:creationId xmlns:p14="http://schemas.microsoft.com/office/powerpoint/2010/main" val="3915976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51D0EBF-14CA-AB80-14BD-0059A2930445}"/>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j-lt"/>
                <a:ea typeface="+mn-ea"/>
                <a:cs typeface="+mn-cs"/>
              </a:rPr>
              <a:t>Protected Classes: Full Scope</a:t>
            </a:r>
          </a:p>
        </p:txBody>
      </p:sp>
      <p:sp>
        <p:nvSpPr>
          <p:cNvPr id="5" name="Content Placeholder 4">
            <a:extLst>
              <a:ext uri="{FF2B5EF4-FFF2-40B4-BE49-F238E27FC236}">
                <a16:creationId xmlns:a16="http://schemas.microsoft.com/office/drawing/2014/main" id="{0336E8AB-6F0E-3539-7794-5063C8CCAB12}"/>
              </a:ext>
            </a:extLst>
          </p:cNvPr>
          <p:cNvSpPr>
            <a:spLocks noGrp="1"/>
          </p:cNvSpPr>
          <p:nvPr>
            <p:ph idx="1"/>
          </p:nvPr>
        </p:nvSpPr>
        <p:spPr/>
        <p:txBody>
          <a:bodyPr/>
          <a:lstStyle/>
          <a:p>
            <a:r>
              <a:rPr lang="en-US"/>
              <a:t>Actual or perceived protected class</a:t>
            </a:r>
          </a:p>
          <a:p>
            <a:r>
              <a:rPr lang="en-US"/>
              <a:t>May include traits or characteristics linked to the protected class</a:t>
            </a:r>
          </a:p>
          <a:p>
            <a:r>
              <a:rPr lang="en-US"/>
              <a:t>May include stereotyping of a protected class</a:t>
            </a:r>
          </a:p>
        </p:txBody>
      </p:sp>
    </p:spTree>
    <p:extLst>
      <p:ext uri="{BB962C8B-B14F-4D97-AF65-F5344CB8AC3E}">
        <p14:creationId xmlns:p14="http://schemas.microsoft.com/office/powerpoint/2010/main" val="3751471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62074-A076-B882-AE48-C36A78CA39F3}"/>
              </a:ext>
            </a:extLst>
          </p:cNvPr>
          <p:cNvSpPr>
            <a:spLocks noGrp="1"/>
          </p:cNvSpPr>
          <p:nvPr>
            <p:ph type="title"/>
          </p:nvPr>
        </p:nvSpPr>
        <p:spPr/>
        <p:txBody>
          <a:bodyPr/>
          <a:lstStyle/>
          <a:p>
            <a:r>
              <a:rPr lang="en-US" b="0" kern="100">
                <a:latin typeface="Calibri" panose="020F0502020204030204" pitchFamily="34" charset="0"/>
                <a:ea typeface="Calibri" panose="020F0502020204030204" pitchFamily="34" charset="0"/>
                <a:cs typeface="Times New Roman" panose="02020603050405020304" pitchFamily="18" charset="0"/>
              </a:rPr>
              <a:t>Stereotyping</a:t>
            </a:r>
            <a:endParaRPr lang="en-US" b="0"/>
          </a:p>
        </p:txBody>
      </p:sp>
      <p:sp>
        <p:nvSpPr>
          <p:cNvPr id="3" name="Content Placeholder 2">
            <a:extLst>
              <a:ext uri="{FF2B5EF4-FFF2-40B4-BE49-F238E27FC236}">
                <a16:creationId xmlns:a16="http://schemas.microsoft.com/office/drawing/2014/main" id="{9D0A0FE2-82FA-9AAD-014E-B5EAA1C569DC}"/>
              </a:ext>
            </a:extLst>
          </p:cNvPr>
          <p:cNvSpPr>
            <a:spLocks noGrp="1"/>
          </p:cNvSpPr>
          <p:nvPr>
            <p:ph idx="1"/>
          </p:nvPr>
        </p:nvSpPr>
        <p:spPr/>
        <p:txBody>
          <a:bodyPr>
            <a:normAutofit/>
          </a:bodyPr>
          <a:lstStyle/>
          <a:p>
            <a:pPr marL="457200"/>
            <a:r>
              <a:rPr lang="en-US"/>
              <a:t>Social or cultural expectations</a:t>
            </a:r>
          </a:p>
          <a:p>
            <a:r>
              <a:rPr lang="en-US"/>
              <a:t>Includes positive, negative, and neutral expectations</a:t>
            </a:r>
          </a:p>
          <a:p>
            <a:pPr lvl="1"/>
            <a:r>
              <a:rPr lang="en-US"/>
              <a:t>Positive include intended compliments and model social expectations </a:t>
            </a:r>
          </a:p>
          <a:p>
            <a:pPr lvl="1"/>
            <a:r>
              <a:rPr lang="en-US"/>
              <a:t>Negative include offensive labels and usually imply inferiority</a:t>
            </a:r>
          </a:p>
          <a:p>
            <a:pPr lvl="1"/>
            <a:r>
              <a:rPr lang="en-US"/>
              <a:t>Neutral include group generalizations that limit beliefs about an individual</a:t>
            </a:r>
          </a:p>
          <a:p>
            <a:r>
              <a:rPr lang="en-US"/>
              <a:t>Often adjectives or nouns ascribed to people</a:t>
            </a:r>
          </a:p>
          <a:p>
            <a:r>
              <a:rPr lang="en-US"/>
              <a:t>Investigation considerations</a:t>
            </a:r>
          </a:p>
          <a:p>
            <a:pPr lvl="1"/>
            <a:r>
              <a:rPr lang="en-US"/>
              <a:t>Consider real or perceived protected classes</a:t>
            </a:r>
          </a:p>
          <a:p>
            <a:pPr lvl="1"/>
            <a:r>
              <a:rPr lang="en-US"/>
              <a:t>Identify relevant protected class statutes of involved parties</a:t>
            </a:r>
          </a:p>
        </p:txBody>
      </p:sp>
    </p:spTree>
    <p:extLst>
      <p:ext uri="{BB962C8B-B14F-4D97-AF65-F5344CB8AC3E}">
        <p14:creationId xmlns:p14="http://schemas.microsoft.com/office/powerpoint/2010/main" val="182625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57BEE-C481-03F2-9A10-8EFC0040117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9D44BEB-B2D4-7543-7360-97F3ACCF4984}"/>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lang="en-US" b="0">
                <a:latin typeface="+mn-lt"/>
                <a:ea typeface="+mn-ea"/>
                <a:cs typeface="+mn-cs"/>
              </a:rPr>
              <a:t>Stereotyping</a:t>
            </a:r>
            <a:r>
              <a:rPr kumimoji="0" lang="en-US" sz="4400" b="0" i="0" u="none" strike="noStrike" kern="1200" cap="none" spc="0" normalizeH="0" baseline="0" noProof="0">
                <a:ln>
                  <a:noFill/>
                </a:ln>
                <a:solidFill>
                  <a:schemeClr val="tx2"/>
                </a:solidFill>
                <a:effectLst/>
                <a:uLnTx/>
                <a:uFillTx/>
                <a:latin typeface="+mn-lt"/>
                <a:ea typeface="+mn-ea"/>
                <a:cs typeface="+mn-cs"/>
              </a:rPr>
              <a:t>, cont.</a:t>
            </a:r>
          </a:p>
        </p:txBody>
      </p:sp>
      <p:sp>
        <p:nvSpPr>
          <p:cNvPr id="2" name="Content Placeholder 1">
            <a:extLst>
              <a:ext uri="{FF2B5EF4-FFF2-40B4-BE49-F238E27FC236}">
                <a16:creationId xmlns:a16="http://schemas.microsoft.com/office/drawing/2014/main" id="{20D31B23-6004-12D1-91E3-8E860A780F19}"/>
              </a:ext>
            </a:extLst>
          </p:cNvPr>
          <p:cNvSpPr>
            <a:spLocks noGrp="1"/>
          </p:cNvSpPr>
          <p:nvPr>
            <p:ph idx="1"/>
          </p:nvPr>
        </p:nvSpPr>
        <p:spPr/>
        <p:txBody>
          <a:bodyPr>
            <a:normAutofit/>
          </a:bodyPr>
          <a:lstStyle/>
          <a:p>
            <a:pPr marL="0" indent="0">
              <a:buNone/>
            </a:pPr>
            <a:r>
              <a:rPr lang="en-US" b="1">
                <a:solidFill>
                  <a:srgbClr val="00B050"/>
                </a:solidFill>
              </a:rPr>
              <a:t>Clarification through examples</a:t>
            </a:r>
          </a:p>
          <a:p>
            <a:pPr marL="457200"/>
            <a:r>
              <a:rPr lang="en-US"/>
              <a:t>Assuming that heterosexual men are naturally more competitive and aggressive.</a:t>
            </a:r>
          </a:p>
          <a:p>
            <a:pPr marL="457200"/>
            <a:r>
              <a:rPr lang="en-US"/>
              <a:t>Assuming a Black woman challenging a decision is ill tempered.</a:t>
            </a:r>
          </a:p>
          <a:p>
            <a:pPr marL="457200"/>
            <a:r>
              <a:rPr lang="en-US"/>
              <a:t>Assuming that people with disabilities are intellectually inferior.</a:t>
            </a:r>
          </a:p>
          <a:p>
            <a:pPr marL="457200"/>
            <a:r>
              <a:rPr lang="en-US"/>
              <a:t>Assuming that people younger than 30 years old are irresponsible and unreliable.</a:t>
            </a:r>
          </a:p>
          <a:p>
            <a:pPr marL="457200"/>
            <a:r>
              <a:rPr lang="en-US"/>
              <a:t>Assuming college students should not have children.</a:t>
            </a:r>
          </a:p>
          <a:p>
            <a:endParaRPr lang="en-US"/>
          </a:p>
        </p:txBody>
      </p:sp>
    </p:spTree>
    <p:extLst>
      <p:ext uri="{BB962C8B-B14F-4D97-AF65-F5344CB8AC3E}">
        <p14:creationId xmlns:p14="http://schemas.microsoft.com/office/powerpoint/2010/main" val="3088909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3AD96A8-0FFC-A6E2-88D3-8EBEEA73FDD6}"/>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n-lt"/>
                <a:ea typeface="+mn-ea"/>
                <a:cs typeface="+mn-cs"/>
              </a:rPr>
              <a:t>Protected Classes &amp; Intersectionality</a:t>
            </a:r>
          </a:p>
        </p:txBody>
      </p:sp>
      <p:sp>
        <p:nvSpPr>
          <p:cNvPr id="2" name="Content Placeholder 1">
            <a:extLst>
              <a:ext uri="{FF2B5EF4-FFF2-40B4-BE49-F238E27FC236}">
                <a16:creationId xmlns:a16="http://schemas.microsoft.com/office/drawing/2014/main" id="{D3EB2368-CD39-19E6-205A-6D68DDE458DF}"/>
              </a:ext>
            </a:extLst>
          </p:cNvPr>
          <p:cNvSpPr>
            <a:spLocks noGrp="1"/>
          </p:cNvSpPr>
          <p:nvPr>
            <p:ph idx="1"/>
          </p:nvPr>
        </p:nvSpPr>
        <p:spPr/>
        <p:txBody>
          <a:bodyPr>
            <a:normAutofit/>
          </a:bodyPr>
          <a:lstStyle/>
          <a:p>
            <a:pPr marL="457200"/>
            <a:r>
              <a:rPr lang="en-US"/>
              <a:t>Different forms of inequality operate together and exacerbate each other (Dr. </a:t>
            </a:r>
            <a:r>
              <a:rPr lang="en-US" err="1"/>
              <a:t>Kimberle</a:t>
            </a:r>
            <a:r>
              <a:rPr lang="en-US"/>
              <a:t>’ Crenshaw)</a:t>
            </a:r>
          </a:p>
          <a:p>
            <a:pPr marL="457200"/>
            <a:r>
              <a:rPr lang="en-US"/>
              <a:t>Personal identities and characteristics do not exist in isolation</a:t>
            </a:r>
          </a:p>
          <a:p>
            <a:pPr marL="457200"/>
            <a:r>
              <a:rPr lang="en-US"/>
              <a:t>Some characteristics often fuse inextricably, made flesh in a person; they indivisibly intermingle</a:t>
            </a:r>
          </a:p>
          <a:p>
            <a:pPr marL="457200"/>
            <a:r>
              <a:rPr lang="en-US"/>
              <a:t>The combination of identities of any given person is endless and should be considered in context of the scope of the investigation.</a:t>
            </a:r>
          </a:p>
        </p:txBody>
      </p:sp>
    </p:spTree>
    <p:extLst>
      <p:ext uri="{BB962C8B-B14F-4D97-AF65-F5344CB8AC3E}">
        <p14:creationId xmlns:p14="http://schemas.microsoft.com/office/powerpoint/2010/main" val="414582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16856-F84A-A3EB-AD43-9DDA7B84D475}"/>
              </a:ext>
            </a:extLst>
          </p:cNvPr>
          <p:cNvSpPr>
            <a:spLocks noGrp="1"/>
          </p:cNvSpPr>
          <p:nvPr>
            <p:ph type="title"/>
          </p:nvPr>
        </p:nvSpPr>
        <p:spPr/>
        <p:txBody>
          <a:bodyPr/>
          <a:lstStyle/>
          <a:p>
            <a:r>
              <a:rPr lang="en-US" dirty="0"/>
              <a:t>Equal Access and Opportunity</a:t>
            </a:r>
          </a:p>
        </p:txBody>
      </p:sp>
      <p:sp>
        <p:nvSpPr>
          <p:cNvPr id="3" name="Content Placeholder 2">
            <a:extLst>
              <a:ext uri="{FF2B5EF4-FFF2-40B4-BE49-F238E27FC236}">
                <a16:creationId xmlns:a16="http://schemas.microsoft.com/office/drawing/2014/main" id="{A3BB04BD-47C6-B8D6-3A36-DC951009A7C6}"/>
              </a:ext>
            </a:extLst>
          </p:cNvPr>
          <p:cNvSpPr>
            <a:spLocks noGrp="1"/>
          </p:cNvSpPr>
          <p:nvPr>
            <p:ph idx="1"/>
          </p:nvPr>
        </p:nvSpPr>
        <p:spPr/>
        <p:txBody>
          <a:bodyPr>
            <a:normAutofit lnSpcReduction="10000"/>
          </a:bodyPr>
          <a:lstStyle/>
          <a:p>
            <a:r>
              <a:rPr lang="en-US" dirty="0"/>
              <a:t>Excluded from participation in</a:t>
            </a:r>
          </a:p>
          <a:p>
            <a:r>
              <a:rPr lang="en-US" dirty="0"/>
              <a:t>Denied the benefits of</a:t>
            </a:r>
          </a:p>
          <a:p>
            <a:r>
              <a:rPr lang="en-US" dirty="0"/>
              <a:t>Education program or activity</a:t>
            </a:r>
          </a:p>
          <a:p>
            <a:pPr lvl="1"/>
            <a:r>
              <a:rPr lang="en-US" dirty="0"/>
              <a:t>Services, activities, or privileges provided by the college/university examples: </a:t>
            </a:r>
            <a:r>
              <a:rPr lang="en-US" sz="2200" dirty="0"/>
              <a:t>work assignments, office assignments, meeting schedules, courses, housing, etc.</a:t>
            </a:r>
          </a:p>
          <a:p>
            <a:r>
              <a:rPr lang="en-US" sz="2600" dirty="0"/>
              <a:t>Accommodations or failure to accommodate</a:t>
            </a:r>
          </a:p>
          <a:p>
            <a:r>
              <a:rPr lang="en-US" sz="2600" dirty="0"/>
              <a:t>Negative effect</a:t>
            </a:r>
          </a:p>
          <a:p>
            <a:pPr lvl="1"/>
            <a:r>
              <a:rPr lang="en-US" sz="2200" dirty="0"/>
              <a:t>Complainant</a:t>
            </a:r>
          </a:p>
          <a:p>
            <a:pPr lvl="1"/>
            <a:r>
              <a:rPr lang="en-US" sz="2200" dirty="0"/>
              <a:t>Workplace</a:t>
            </a:r>
          </a:p>
          <a:p>
            <a:pPr lvl="1"/>
            <a:r>
              <a:rPr lang="en-US" sz="2200" dirty="0"/>
              <a:t>Education environment</a:t>
            </a:r>
          </a:p>
          <a:p>
            <a:endParaRPr lang="en-US" dirty="0"/>
          </a:p>
          <a:p>
            <a:endParaRPr lang="en-US" dirty="0"/>
          </a:p>
        </p:txBody>
      </p:sp>
    </p:spTree>
    <p:extLst>
      <p:ext uri="{BB962C8B-B14F-4D97-AF65-F5344CB8AC3E}">
        <p14:creationId xmlns:p14="http://schemas.microsoft.com/office/powerpoint/2010/main" val="2681630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b="1" i="0" u="none" strike="noStrike" kern="1200" cap="none" spc="0" normalizeH="0" baseline="0" noProof="0">
                <a:ln>
                  <a:noFill/>
                </a:ln>
                <a:solidFill>
                  <a:schemeClr val="tx2"/>
                </a:solidFill>
                <a:effectLst/>
                <a:uLnTx/>
                <a:uFillTx/>
                <a:latin typeface="+mj-lt"/>
                <a:ea typeface="+mn-ea"/>
                <a:cs typeface="+mn-cs"/>
              </a:rPr>
              <a:t>Policy Application</a:t>
            </a:r>
            <a:endParaRPr kumimoji="0" lang="en-US" sz="4400" b="1"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p:txBody>
          <a:bodyPr>
            <a:normAutofit/>
          </a:bodyPr>
          <a:lstStyle/>
          <a:p>
            <a:pPr marL="457200"/>
            <a:r>
              <a:rPr lang="en-US"/>
              <a:t>This policy applies to all individuals affiliated with Minnesota State, including but not limited to, its students, employees, applicants, volunteers, agents, the Board of Trustees, and others as appropriate and protects the rights and privacy of all involved individuals, as well as prevents retaliation</a:t>
            </a:r>
            <a:r>
              <a:rPr lang="en-US" altLang="en-US"/>
              <a:t>. </a:t>
            </a:r>
          </a:p>
          <a:p>
            <a:pPr marL="457200"/>
            <a:r>
              <a:rPr lang="en-US" altLang="en-US"/>
              <a:t>On property; off property, including online</a:t>
            </a:r>
          </a:p>
          <a:p>
            <a:pPr marL="457200"/>
            <a:r>
              <a:rPr lang="en-US" altLang="en-US"/>
              <a:t>1B.1 Policy implemented through 1B.1.1 Procedure</a:t>
            </a:r>
          </a:p>
          <a:p>
            <a:endParaRPr lang="en-US"/>
          </a:p>
        </p:txBody>
      </p:sp>
    </p:spTree>
    <p:extLst>
      <p:ext uri="{BB962C8B-B14F-4D97-AF65-F5344CB8AC3E}">
        <p14:creationId xmlns:p14="http://schemas.microsoft.com/office/powerpoint/2010/main" val="170821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E1D20-68CD-FDAC-1824-3F375089A2BA}"/>
              </a:ext>
            </a:extLst>
          </p:cNvPr>
          <p:cNvSpPr>
            <a:spLocks noGrp="1"/>
          </p:cNvSpPr>
          <p:nvPr>
            <p:ph type="title"/>
          </p:nvPr>
        </p:nvSpPr>
        <p:spPr/>
        <p:txBody>
          <a:bodyPr/>
          <a:lstStyle/>
          <a:p>
            <a:r>
              <a:rPr lang="en-US" dirty="0"/>
              <a:t>Prohibited Conduct</a:t>
            </a:r>
          </a:p>
        </p:txBody>
      </p:sp>
      <p:sp>
        <p:nvSpPr>
          <p:cNvPr id="3" name="Text Placeholder 2">
            <a:extLst>
              <a:ext uri="{FF2B5EF4-FFF2-40B4-BE49-F238E27FC236}">
                <a16:creationId xmlns:a16="http://schemas.microsoft.com/office/drawing/2014/main" id="{1EB01573-FC37-CC80-45D1-5080F2E4CDB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3429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190E05-F114-96E5-9D7C-DC6C7DB8A035}"/>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1" i="0" u="none" strike="noStrike" kern="1200" cap="none" spc="0" normalizeH="0" baseline="0" noProof="0">
                <a:ln>
                  <a:noFill/>
                </a:ln>
                <a:solidFill>
                  <a:schemeClr val="tx2"/>
                </a:solidFill>
                <a:effectLst/>
                <a:uLnTx/>
                <a:uFillTx/>
                <a:latin typeface="+mj-lt"/>
                <a:ea typeface="+mn-ea"/>
                <a:cs typeface="+mn-cs"/>
              </a:rPr>
              <a:t>Discrimination</a:t>
            </a:r>
          </a:p>
        </p:txBody>
      </p:sp>
      <p:sp>
        <p:nvSpPr>
          <p:cNvPr id="2" name="Content Placeholder 1"/>
          <p:cNvSpPr>
            <a:spLocks noGrp="1"/>
          </p:cNvSpPr>
          <p:nvPr>
            <p:ph idx="1"/>
          </p:nvPr>
        </p:nvSpPr>
        <p:spPr/>
        <p:txBody>
          <a:bodyPr>
            <a:normAutofit/>
          </a:bodyPr>
          <a:lstStyle/>
          <a:p>
            <a:pPr marL="0" indent="0">
              <a:buNone/>
            </a:pPr>
            <a:r>
              <a:rPr lang="en-US" altLang="en-US" sz="2600" b="1">
                <a:solidFill>
                  <a:srgbClr val="009F4D"/>
                </a:solidFill>
              </a:rPr>
              <a:t>The elements of discrimination include:</a:t>
            </a:r>
            <a:endParaRPr lang="en-US" altLang="en-US"/>
          </a:p>
          <a:p>
            <a:r>
              <a:rPr lang="en-US" altLang="en-US"/>
              <a:t>Someone was treated </a:t>
            </a:r>
            <a:r>
              <a:rPr lang="en-US" altLang="en-US" b="1" u="sng"/>
              <a:t>differently</a:t>
            </a:r>
            <a:r>
              <a:rPr lang="en-US" altLang="en-US"/>
              <a:t>;</a:t>
            </a:r>
          </a:p>
          <a:p>
            <a:r>
              <a:rPr lang="en-US" altLang="en-US"/>
              <a:t>The different treatment was </a:t>
            </a:r>
            <a:r>
              <a:rPr lang="en-US" altLang="en-US" b="1" u="sng"/>
              <a:t>based on </a:t>
            </a:r>
            <a:r>
              <a:rPr lang="en-US" altLang="en-US"/>
              <a:t>the individual’s protected status or perceived protected class status; </a:t>
            </a:r>
            <a:r>
              <a:rPr lang="en-US" altLang="en-US" b="1" u="sng"/>
              <a:t>and</a:t>
            </a:r>
          </a:p>
          <a:p>
            <a:pPr lvl="1"/>
            <a:r>
              <a:rPr lang="en-US" altLang="en-US" b="1" u="sng"/>
              <a:t>Interfered</a:t>
            </a:r>
            <a:r>
              <a:rPr lang="en-US" altLang="en-US"/>
              <a:t> with or </a:t>
            </a:r>
            <a:r>
              <a:rPr lang="en-US" altLang="en-US" b="1" u="sng"/>
              <a:t>limited</a:t>
            </a:r>
            <a:r>
              <a:rPr lang="en-US" altLang="en-US"/>
              <a:t> the ability of that person to participate in, or benefit from, the services, activities or privileges provided by Minnesota State </a:t>
            </a:r>
            <a:r>
              <a:rPr lang="en-US" altLang="en-US" b="1" u="sng"/>
              <a:t>or</a:t>
            </a:r>
          </a:p>
          <a:p>
            <a:pPr lvl="1"/>
            <a:r>
              <a:rPr lang="en-US" altLang="en-US"/>
              <a:t>Otherwise </a:t>
            </a:r>
            <a:r>
              <a:rPr lang="en-US" altLang="en-US" b="1" u="sng"/>
              <a:t>adversely affected</a:t>
            </a:r>
            <a:r>
              <a:rPr lang="en-US" altLang="en-US"/>
              <a:t> that person’s employment or educational experience of the college/university</a:t>
            </a:r>
          </a:p>
          <a:p>
            <a:pPr marL="0" indent="0">
              <a:buNone/>
            </a:pPr>
            <a:endParaRPr lang="en-US"/>
          </a:p>
        </p:txBody>
      </p:sp>
    </p:spTree>
    <p:extLst>
      <p:ext uri="{BB962C8B-B14F-4D97-AF65-F5344CB8AC3E}">
        <p14:creationId xmlns:p14="http://schemas.microsoft.com/office/powerpoint/2010/main" val="3604902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40543FA-7540-3808-D49F-AE2D5FDCD0EE}"/>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n-lt"/>
                <a:ea typeface="+mn-ea"/>
                <a:cs typeface="+mn-cs"/>
              </a:rPr>
              <a:t>Discrimination Investigation Considerations</a:t>
            </a:r>
          </a:p>
        </p:txBody>
      </p:sp>
      <p:sp>
        <p:nvSpPr>
          <p:cNvPr id="2" name="Content Placeholder 1">
            <a:extLst>
              <a:ext uri="{FF2B5EF4-FFF2-40B4-BE49-F238E27FC236}">
                <a16:creationId xmlns:a16="http://schemas.microsoft.com/office/drawing/2014/main" id="{61EDC393-9027-8D60-ACDA-502C618D1592}"/>
              </a:ext>
            </a:extLst>
          </p:cNvPr>
          <p:cNvSpPr>
            <a:spLocks noGrp="1"/>
          </p:cNvSpPr>
          <p:nvPr>
            <p:ph idx="1"/>
          </p:nvPr>
        </p:nvSpPr>
        <p:spPr/>
        <p:txBody>
          <a:bodyPr>
            <a:normAutofit/>
          </a:bodyPr>
          <a:lstStyle/>
          <a:p>
            <a:pPr marL="342900" indent="-342900">
              <a:lnSpc>
                <a:spcPct val="107000"/>
              </a:lnSpc>
              <a:spcBef>
                <a:spcPts val="0"/>
              </a:spcBef>
              <a:spcAft>
                <a:spcPts val="800"/>
              </a:spcAft>
            </a:pPr>
            <a:r>
              <a:rPr lang="en-US" sz="2400" kern="100" dirty="0">
                <a:effectLst/>
                <a:latin typeface="Aptos" panose="020B0004020202020204" pitchFamily="34" charset="0"/>
                <a:ea typeface="Calibri" panose="020F0502020204030204" pitchFamily="34" charset="0"/>
                <a:cs typeface="Times New Roman" panose="02020603050405020304" pitchFamily="18" charset="0"/>
              </a:rPr>
              <a:t>Different treatment examples:</a:t>
            </a:r>
          </a:p>
          <a:p>
            <a:pPr lvl="1">
              <a:lnSpc>
                <a:spcPct val="107000"/>
              </a:lnSpc>
            </a:pPr>
            <a:r>
              <a:rPr lang="en-US" sz="1800" kern="100" dirty="0">
                <a:effectLst/>
                <a:latin typeface="Aptos" panose="020B0004020202020204" pitchFamily="34" charset="0"/>
                <a:ea typeface="Calibri" panose="020F0502020204030204" pitchFamily="34" charset="0"/>
                <a:cs typeface="Times New Roman" panose="02020603050405020304" pitchFamily="18" charset="0"/>
              </a:rPr>
              <a:t>Employment decisions (hiring, work assignments, tasks, privileges, reprimands, performance reviews, etc.)</a:t>
            </a:r>
          </a:p>
          <a:p>
            <a:pPr lvl="1">
              <a:lnSpc>
                <a:spcPct val="107000"/>
              </a:lnSpc>
              <a:spcAft>
                <a:spcPts val="800"/>
              </a:spcAft>
            </a:pPr>
            <a:r>
              <a:rPr lang="en-US" sz="1800" kern="100" dirty="0">
                <a:effectLst/>
                <a:latin typeface="Aptos" panose="020B0004020202020204" pitchFamily="34" charset="0"/>
                <a:ea typeface="Calibri" panose="020F0502020204030204" pitchFamily="34" charset="0"/>
                <a:cs typeface="Times New Roman" panose="02020603050405020304" pitchFamily="18" charset="0"/>
              </a:rPr>
              <a:t>Education decisions (grades, waitlist, shared projects or research, letters of recommendation, etc.)</a:t>
            </a:r>
          </a:p>
          <a:p>
            <a:pPr marL="342900" indent="-342900"/>
            <a:r>
              <a:rPr lang="en-US" sz="2400" dirty="0">
                <a:effectLst/>
                <a:latin typeface="Aptos" panose="020B0004020202020204" pitchFamily="34" charset="0"/>
                <a:ea typeface="Calibri" panose="020F0502020204030204" pitchFamily="34" charset="0"/>
                <a:cs typeface="Times New Roman" panose="02020603050405020304" pitchFamily="18" charset="0"/>
              </a:rPr>
              <a:t>Adverse action in employment: </a:t>
            </a:r>
          </a:p>
          <a:p>
            <a:pPr lvl="1"/>
            <a:r>
              <a:rPr lang="en-US" sz="1800" dirty="0">
                <a:effectLst/>
                <a:latin typeface="Aptos" panose="020B0004020202020204" pitchFamily="34" charset="0"/>
                <a:ea typeface="Calibri" panose="020F0502020204030204" pitchFamily="34" charset="0"/>
                <a:cs typeface="Times New Roman" panose="02020603050405020304" pitchFamily="18" charset="0"/>
              </a:rPr>
              <a:t>anything unrequested that changes a worker's current employment status in a negative way.</a:t>
            </a:r>
          </a:p>
          <a:p>
            <a:pPr lvl="1"/>
            <a:r>
              <a:rPr lang="en-US" sz="1800" dirty="0">
                <a:latin typeface="Aptos" panose="020B0004020202020204" pitchFamily="34" charset="0"/>
                <a:ea typeface="Calibri" panose="020F0502020204030204" pitchFamily="34" charset="0"/>
                <a:cs typeface="Times New Roman" panose="02020603050405020304" pitchFamily="18" charset="0"/>
              </a:rPr>
              <a:t>Ex.: </a:t>
            </a:r>
            <a:r>
              <a:rPr lang="en-US" sz="1800" dirty="0">
                <a:effectLst/>
                <a:latin typeface="Aptos" panose="020B0004020202020204" pitchFamily="34" charset="0"/>
                <a:ea typeface="Calibri" panose="020F0502020204030204" pitchFamily="34" charset="0"/>
                <a:cs typeface="Times New Roman" panose="02020603050405020304" pitchFamily="18" charset="0"/>
              </a:rPr>
              <a:t>discharging the worker; reprimanding the worker; barring the worker from specific opportunities; making threats; intimidating the worker</a:t>
            </a:r>
            <a:r>
              <a:rPr lang="en-US" sz="1800" dirty="0">
                <a:latin typeface="Aptos" panose="020B0004020202020204" pitchFamily="34" charset="0"/>
                <a:ea typeface="Calibri" panose="020F0502020204030204" pitchFamily="34" charset="0"/>
                <a:cs typeface="Times New Roman" panose="02020603050405020304" pitchFamily="18" charset="0"/>
              </a:rPr>
              <a:t>;</a:t>
            </a:r>
            <a:r>
              <a:rPr lang="en-US" sz="1800" dirty="0">
                <a:effectLst/>
                <a:latin typeface="Aptos" panose="020B0004020202020204" pitchFamily="34" charset="0"/>
                <a:ea typeface="Calibri" panose="020F0502020204030204" pitchFamily="34" charset="0"/>
                <a:cs typeface="Times New Roman" panose="02020603050405020304" pitchFamily="18" charset="0"/>
              </a:rPr>
              <a:t> etc.</a:t>
            </a:r>
          </a:p>
        </p:txBody>
      </p:sp>
    </p:spTree>
    <p:extLst>
      <p:ext uri="{BB962C8B-B14F-4D97-AF65-F5344CB8AC3E}">
        <p14:creationId xmlns:p14="http://schemas.microsoft.com/office/powerpoint/2010/main" val="149303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BDFF6F3-BCB1-3A9D-FF94-269DF28615B8}"/>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1" i="0" u="none" strike="noStrike" kern="1200" cap="none" spc="0" normalizeH="0" baseline="0" noProof="0">
                <a:ln>
                  <a:noFill/>
                </a:ln>
                <a:solidFill>
                  <a:schemeClr val="tx2"/>
                </a:solidFill>
                <a:effectLst/>
                <a:uLnTx/>
                <a:uFillTx/>
                <a:latin typeface="+mj-lt"/>
                <a:ea typeface="+mn-ea"/>
                <a:cs typeface="+mn-cs"/>
              </a:rPr>
              <a:t>Discriminatory Harassment</a:t>
            </a:r>
          </a:p>
        </p:txBody>
      </p:sp>
      <p:sp>
        <p:nvSpPr>
          <p:cNvPr id="2" name="Content Placeholder 1"/>
          <p:cNvSpPr>
            <a:spLocks noGrp="1"/>
          </p:cNvSpPr>
          <p:nvPr>
            <p:ph idx="1"/>
          </p:nvPr>
        </p:nvSpPr>
        <p:spPr/>
        <p:txBody>
          <a:bodyPr>
            <a:normAutofit/>
          </a:bodyPr>
          <a:lstStyle/>
          <a:p>
            <a:pPr marL="0" indent="0">
              <a:buNone/>
            </a:pPr>
            <a:r>
              <a:rPr lang="en-US" altLang="en-US" b="1">
                <a:solidFill>
                  <a:srgbClr val="009F4D"/>
                </a:solidFill>
              </a:rPr>
              <a:t>The elements of discriminatory harassment include:</a:t>
            </a:r>
            <a:endParaRPr lang="en-US" altLang="en-US" b="1" u="sng"/>
          </a:p>
          <a:p>
            <a:r>
              <a:rPr lang="en-US" altLang="en-US" b="1" u="sng"/>
              <a:t>Unwelcome</a:t>
            </a:r>
            <a:r>
              <a:rPr lang="en-US" altLang="en-US"/>
              <a:t> conduct or communication;</a:t>
            </a:r>
          </a:p>
          <a:p>
            <a:r>
              <a:rPr lang="en-US" altLang="en-US" b="1" u="sng"/>
              <a:t>Based on</a:t>
            </a:r>
            <a:r>
              <a:rPr lang="en-US" altLang="en-US"/>
              <a:t> actual or perceived membership in a protected class;</a:t>
            </a:r>
          </a:p>
          <a:p>
            <a:r>
              <a:rPr lang="en-US" altLang="en-US"/>
              <a:t>That has a </a:t>
            </a:r>
            <a:r>
              <a:rPr lang="en-US" altLang="en-US" b="1" u="sng"/>
              <a:t>negative effect</a:t>
            </a:r>
            <a:r>
              <a:rPr lang="en-US" altLang="en-US" b="1"/>
              <a:t> </a:t>
            </a:r>
            <a:r>
              <a:rPr lang="en-US" altLang="en-US"/>
              <a:t>or</a:t>
            </a:r>
            <a:r>
              <a:rPr lang="en-US" altLang="en-US" b="1"/>
              <a:t> </a:t>
            </a:r>
            <a:r>
              <a:rPr lang="en-US" altLang="en-US" b="1" u="sng"/>
              <a:t>is likely to</a:t>
            </a:r>
            <a:r>
              <a:rPr lang="en-US" altLang="en-US" b="1"/>
              <a:t> </a:t>
            </a:r>
            <a:r>
              <a:rPr lang="en-US" altLang="en-US"/>
              <a:t>have a negative effect on the complainant or the workplace or education environment.</a:t>
            </a:r>
          </a:p>
        </p:txBody>
      </p:sp>
    </p:spTree>
    <p:extLst>
      <p:ext uri="{BB962C8B-B14F-4D97-AF65-F5344CB8AC3E}">
        <p14:creationId xmlns:p14="http://schemas.microsoft.com/office/powerpoint/2010/main" val="1180604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DD8282B-600B-2655-0864-CC09FABE30A4}"/>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j-lt"/>
                <a:ea typeface="+mn-ea"/>
                <a:cs typeface="+mn-cs"/>
              </a:rPr>
              <a:t>Discriminatory Harassment, cont.</a:t>
            </a:r>
          </a:p>
        </p:txBody>
      </p:sp>
      <p:sp>
        <p:nvSpPr>
          <p:cNvPr id="2" name="Content Placeholder 1"/>
          <p:cNvSpPr>
            <a:spLocks noGrp="1"/>
          </p:cNvSpPr>
          <p:nvPr>
            <p:ph idx="1"/>
          </p:nvPr>
        </p:nvSpPr>
        <p:spPr/>
        <p:txBody>
          <a:bodyPr>
            <a:normAutofit/>
          </a:bodyPr>
          <a:lstStyle/>
          <a:p>
            <a:pPr marL="0" indent="0">
              <a:buNone/>
            </a:pPr>
            <a:r>
              <a:rPr lang="en-US" altLang="en-US"/>
              <a:t>The examples of discriminatory harassment include:</a:t>
            </a:r>
          </a:p>
          <a:p>
            <a:pPr marL="457200"/>
            <a:r>
              <a:rPr lang="en-US" altLang="en-US"/>
              <a:t>Oral or written conduct such as jokes, innuendo, slurs, name calling, negative comments about cultural norms, circulating rumors;</a:t>
            </a:r>
          </a:p>
          <a:p>
            <a:pPr marL="457200"/>
            <a:r>
              <a:rPr lang="en-US" altLang="en-US"/>
              <a:t>Physical conduct, battery, blocking movement;</a:t>
            </a:r>
          </a:p>
          <a:p>
            <a:pPr marL="457200"/>
            <a:r>
              <a:rPr lang="en-US" altLang="en-US"/>
              <a:t>Non-verbal derogatory gestures, stalking, interference with work performance;</a:t>
            </a:r>
          </a:p>
          <a:p>
            <a:pPr marL="457200"/>
            <a:r>
              <a:rPr lang="en-US" altLang="en-US"/>
              <a:t>Visual displays.</a:t>
            </a:r>
          </a:p>
        </p:txBody>
      </p:sp>
    </p:spTree>
    <p:extLst>
      <p:ext uri="{BB962C8B-B14F-4D97-AF65-F5344CB8AC3E}">
        <p14:creationId xmlns:p14="http://schemas.microsoft.com/office/powerpoint/2010/main" val="3597169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999E461-9389-2A60-ED7B-9FE108CFE20F}"/>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n-lt"/>
                <a:ea typeface="+mn-ea"/>
                <a:cs typeface="+mn-cs"/>
              </a:rPr>
              <a:t>Harassment Investigation Considerations</a:t>
            </a:r>
          </a:p>
        </p:txBody>
      </p:sp>
      <p:sp>
        <p:nvSpPr>
          <p:cNvPr id="2" name="Content Placeholder 1">
            <a:extLst>
              <a:ext uri="{FF2B5EF4-FFF2-40B4-BE49-F238E27FC236}">
                <a16:creationId xmlns:a16="http://schemas.microsoft.com/office/drawing/2014/main" id="{B731F7B0-A3FE-96F6-F7CF-6BB5F66AAEDC}"/>
              </a:ext>
            </a:extLst>
          </p:cNvPr>
          <p:cNvSpPr>
            <a:spLocks noGrp="1"/>
          </p:cNvSpPr>
          <p:nvPr>
            <p:ph idx="1"/>
          </p:nvPr>
        </p:nvSpPr>
        <p:spPr/>
        <p:txBody>
          <a:bodyPr>
            <a:normAutofit/>
          </a:bodyPr>
          <a:lstStyle/>
          <a:p>
            <a:pPr marL="0" marR="0">
              <a:lnSpc>
                <a:spcPct val="107000"/>
              </a:lnSpc>
              <a:spcBef>
                <a:spcPts val="0"/>
              </a:spcBef>
              <a:spcAft>
                <a:spcPts val="800"/>
              </a:spcAft>
            </a:pPr>
            <a:r>
              <a:rPr lang="en-US" kern="100">
                <a:effectLst/>
                <a:latin typeface="Calibri" panose="020F0502020204030204" pitchFamily="34" charset="0"/>
                <a:ea typeface="Calibri" panose="020F0502020204030204" pitchFamily="34" charset="0"/>
                <a:cs typeface="Times New Roman" panose="02020603050405020304" pitchFamily="18" charset="0"/>
              </a:rPr>
              <a:t>Unwelcome conduct</a:t>
            </a:r>
            <a:endParaRPr lang="en-US" kern="100">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kern="100">
                <a:effectLst/>
                <a:latin typeface="Calibri" panose="020F0502020204030204" pitchFamily="34" charset="0"/>
                <a:ea typeface="Calibri" panose="020F0502020204030204" pitchFamily="34" charset="0"/>
                <a:cs typeface="Times New Roman" panose="02020603050405020304" pitchFamily="18" charset="0"/>
              </a:rPr>
              <a:t>Negative effect</a:t>
            </a:r>
          </a:p>
          <a:p>
            <a:pPr marL="457200" lvl="1">
              <a:lnSpc>
                <a:spcPct val="107000"/>
              </a:lnSpc>
              <a:spcBef>
                <a:spcPts val="0"/>
              </a:spcBef>
              <a:spcAft>
                <a:spcPts val="800"/>
              </a:spcAft>
            </a:pPr>
            <a:r>
              <a:rPr lang="en-US" sz="2000" kern="100">
                <a:latin typeface="Calibri" panose="020F0502020204030204" pitchFamily="34" charset="0"/>
                <a:ea typeface="Calibri" panose="020F0502020204030204" pitchFamily="34" charset="0"/>
                <a:cs typeface="Times New Roman" panose="02020603050405020304" pitchFamily="18" charset="0"/>
              </a:rPr>
              <a:t>Ex. </a:t>
            </a:r>
            <a:r>
              <a:rPr lang="en-US" sz="2000" kern="100">
                <a:effectLst/>
                <a:latin typeface="Calibri" panose="020F0502020204030204" pitchFamily="34" charset="0"/>
                <a:ea typeface="Calibri" panose="020F0502020204030204" pitchFamily="34" charset="0"/>
                <a:cs typeface="Times New Roman" panose="02020603050405020304" pitchFamily="18" charset="0"/>
              </a:rPr>
              <a:t>including but not limited to health and welfare, taking leave/skipping class to avoid situation, decreased interest in special interests or groups, leaving job, dropping class/classes</a:t>
            </a:r>
          </a:p>
          <a:p>
            <a:pPr marL="0">
              <a:lnSpc>
                <a:spcPct val="107000"/>
              </a:lnSpc>
              <a:spcBef>
                <a:spcPts val="0"/>
              </a:spcBef>
              <a:spcAft>
                <a:spcPts val="800"/>
              </a:spcAft>
            </a:pPr>
            <a:r>
              <a:rPr lang="en-US" kern="100">
                <a:effectLst/>
                <a:latin typeface="Calibri" panose="020F0502020204030204" pitchFamily="34" charset="0"/>
                <a:ea typeface="Calibri" panose="020F0502020204030204" pitchFamily="34" charset="0"/>
                <a:cs typeface="Times New Roman" panose="02020603050405020304" pitchFamily="18" charset="0"/>
              </a:rPr>
              <a:t>Environment change</a:t>
            </a:r>
          </a:p>
          <a:p>
            <a:pPr marL="0" marR="0">
              <a:lnSpc>
                <a:spcPct val="107000"/>
              </a:lnSpc>
              <a:spcBef>
                <a:spcPts val="0"/>
              </a:spcBef>
              <a:spcAft>
                <a:spcPts val="800"/>
              </a:spcAft>
            </a:pPr>
            <a:r>
              <a:rPr lang="en-US" kern="100">
                <a:effectLst/>
                <a:latin typeface="Calibri" panose="020F0502020204030204" pitchFamily="34" charset="0"/>
                <a:ea typeface="Calibri" panose="020F0502020204030204" pitchFamily="34" charset="0"/>
                <a:cs typeface="Times New Roman" panose="02020603050405020304" pitchFamily="18" charset="0"/>
              </a:rPr>
              <a:t>Position of authority</a:t>
            </a:r>
            <a:endParaRPr lang="en-US" sz="3600"/>
          </a:p>
        </p:txBody>
      </p:sp>
    </p:spTree>
    <p:extLst>
      <p:ext uri="{BB962C8B-B14F-4D97-AF65-F5344CB8AC3E}">
        <p14:creationId xmlns:p14="http://schemas.microsoft.com/office/powerpoint/2010/main" val="3049581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6707C8C-0ECB-F3DC-7BC8-55A64501CC63}"/>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1" i="0" u="none" strike="noStrike" kern="1200" cap="none" spc="0" normalizeH="0" baseline="0" noProof="0">
                <a:ln>
                  <a:noFill/>
                </a:ln>
                <a:solidFill>
                  <a:schemeClr val="tx2"/>
                </a:solidFill>
                <a:effectLst/>
                <a:uLnTx/>
                <a:uFillTx/>
                <a:latin typeface="+mj-lt"/>
                <a:ea typeface="+mn-ea"/>
                <a:cs typeface="+mn-cs"/>
              </a:rPr>
              <a:t>Sexual Harassment</a:t>
            </a:r>
          </a:p>
        </p:txBody>
      </p:sp>
      <p:sp>
        <p:nvSpPr>
          <p:cNvPr id="2" name="Content Placeholder 1"/>
          <p:cNvSpPr>
            <a:spLocks noGrp="1"/>
          </p:cNvSpPr>
          <p:nvPr>
            <p:ph idx="1"/>
          </p:nvPr>
        </p:nvSpPr>
        <p:spPr/>
        <p:txBody>
          <a:bodyPr>
            <a:normAutofit/>
          </a:bodyPr>
          <a:lstStyle/>
          <a:p>
            <a:pPr marL="0" indent="0">
              <a:buSzPct val="85000"/>
              <a:buNone/>
            </a:pPr>
            <a:r>
              <a:rPr lang="en-US" altLang="en-US" b="1">
                <a:solidFill>
                  <a:srgbClr val="009F4D"/>
                </a:solidFill>
              </a:rPr>
              <a:t>The elements of sexual harassment include:</a:t>
            </a:r>
            <a:endParaRPr lang="en-US" altLang="en-US"/>
          </a:p>
          <a:p>
            <a:pPr marL="457200">
              <a:buSzPct val="85000"/>
            </a:pPr>
            <a:r>
              <a:rPr lang="en-US" altLang="en-US"/>
              <a:t>Unwelcome sexual advances, requests for sexual favors, sexually motivated physical conduct, and other verbal or physical conduct of a sexual nature </a:t>
            </a:r>
            <a:r>
              <a:rPr lang="en-US" altLang="en-US" b="1" u="sng"/>
              <a:t>and</a:t>
            </a:r>
            <a:r>
              <a:rPr lang="en-US" altLang="en-US"/>
              <a:t>;</a:t>
            </a:r>
          </a:p>
          <a:p>
            <a:pPr marL="457200">
              <a:buSzPct val="85000"/>
            </a:pPr>
            <a:r>
              <a:rPr lang="en-US" altLang="en-US"/>
              <a:t>The conduct has a </a:t>
            </a:r>
            <a:r>
              <a:rPr lang="en-US" altLang="en-US" b="1" u="sng"/>
              <a:t>negative</a:t>
            </a:r>
            <a:r>
              <a:rPr lang="en-US" altLang="en-US"/>
              <a:t> </a:t>
            </a:r>
            <a:r>
              <a:rPr lang="en-US" altLang="en-US" b="1"/>
              <a:t>or</a:t>
            </a:r>
            <a:r>
              <a:rPr lang="en-US" altLang="en-US"/>
              <a:t> </a:t>
            </a:r>
            <a:r>
              <a:rPr lang="en-US" altLang="en-US" b="1" u="sng"/>
              <a:t>is likely to have a negative effect </a:t>
            </a:r>
            <a:r>
              <a:rPr lang="en-US" altLang="en-US"/>
              <a:t>on the complainant or the workplace or the educational environment. </a:t>
            </a:r>
            <a:endParaRPr lang="en-US"/>
          </a:p>
        </p:txBody>
      </p:sp>
    </p:spTree>
    <p:extLst>
      <p:ext uri="{BB962C8B-B14F-4D97-AF65-F5344CB8AC3E}">
        <p14:creationId xmlns:p14="http://schemas.microsoft.com/office/powerpoint/2010/main" val="3360300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97C004-4B60-FA6A-CF50-88288A1F2DA4}"/>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2500"/>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n-lt"/>
                <a:ea typeface="+mn-ea"/>
                <a:cs typeface="+mn-cs"/>
              </a:rPr>
              <a:t>Sexual Harassment Investigation Considerations</a:t>
            </a:r>
          </a:p>
        </p:txBody>
      </p:sp>
      <p:sp>
        <p:nvSpPr>
          <p:cNvPr id="2" name="Content Placeholder 1">
            <a:extLst>
              <a:ext uri="{FF2B5EF4-FFF2-40B4-BE49-F238E27FC236}">
                <a16:creationId xmlns:a16="http://schemas.microsoft.com/office/drawing/2014/main" id="{6E35F09A-F130-65D5-DEC1-50DC64D900E4}"/>
              </a:ext>
            </a:extLst>
          </p:cNvPr>
          <p:cNvSpPr>
            <a:spLocks noGrp="1"/>
          </p:cNvSpPr>
          <p:nvPr>
            <p:ph idx="1"/>
          </p:nvPr>
        </p:nvSpPr>
        <p:spPr/>
        <p:txBody>
          <a:bodyPr/>
          <a:lstStyle/>
          <a:p>
            <a:pPr marL="457200"/>
            <a:r>
              <a:rPr lang="en-US"/>
              <a:t>The subject of the harassment and harasser may be woman, man, or nonbinary; they do not have to be different sexes.</a:t>
            </a:r>
          </a:p>
          <a:p>
            <a:pPr marL="457200"/>
            <a:r>
              <a:rPr lang="en-US"/>
              <a:t>The harasser may be a supervisor of the person, a supervisor in a different area, a co-worker, a student, etc.</a:t>
            </a:r>
          </a:p>
          <a:p>
            <a:pPr marL="457200"/>
            <a:r>
              <a:rPr lang="en-US"/>
              <a:t>The reporting party does not have to be the subject of the harassment to be affected by the offensive conduct.</a:t>
            </a:r>
          </a:p>
        </p:txBody>
      </p:sp>
    </p:spTree>
    <p:extLst>
      <p:ext uri="{BB962C8B-B14F-4D97-AF65-F5344CB8AC3E}">
        <p14:creationId xmlns:p14="http://schemas.microsoft.com/office/powerpoint/2010/main" val="535628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FF063D-AA3B-2B2B-B488-9F8EE35283E6}"/>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j-lt"/>
                <a:ea typeface="+mn-ea"/>
                <a:cs typeface="+mn-cs"/>
              </a:rPr>
              <a:t>Sexual Harassment, cont.</a:t>
            </a:r>
          </a:p>
        </p:txBody>
      </p:sp>
      <p:sp>
        <p:nvSpPr>
          <p:cNvPr id="2" name="Content Placeholder 1"/>
          <p:cNvSpPr>
            <a:spLocks noGrp="1"/>
          </p:cNvSpPr>
          <p:nvPr>
            <p:ph idx="1"/>
          </p:nvPr>
        </p:nvSpPr>
        <p:spPr/>
        <p:txBody>
          <a:bodyPr>
            <a:normAutofit/>
          </a:bodyPr>
          <a:lstStyle/>
          <a:p>
            <a:pPr marL="0" indent="0">
              <a:buNone/>
            </a:pPr>
            <a:r>
              <a:rPr lang="en-US" altLang="en-US" sz="2400" b="1">
                <a:solidFill>
                  <a:srgbClr val="009F4D"/>
                </a:solidFill>
              </a:rPr>
              <a:t>The examples of sexual harassment include:</a:t>
            </a:r>
          </a:p>
          <a:p>
            <a:r>
              <a:rPr lang="en-US" altLang="en-US"/>
              <a:t>Unwelcome conduct</a:t>
            </a:r>
          </a:p>
          <a:p>
            <a:pPr lvl="1"/>
            <a:r>
              <a:rPr lang="en-US" altLang="en-US"/>
              <a:t>Verbal, ex. sexual innuendos, suggestive comments, sounds, or propositions</a:t>
            </a:r>
          </a:p>
          <a:p>
            <a:pPr lvl="1"/>
            <a:r>
              <a:rPr lang="en-US" altLang="en-US"/>
              <a:t>Physical, ex. suggestive objects or pictures, obscene gestures</a:t>
            </a:r>
          </a:p>
          <a:p>
            <a:pPr lvl="1"/>
            <a:r>
              <a:rPr lang="en-US" altLang="en-US"/>
              <a:t>Physical contact, defined by Board Policy 1B.3 Sexual Misconduct</a:t>
            </a:r>
          </a:p>
          <a:p>
            <a:r>
              <a:rPr lang="en-US" altLang="en-US"/>
              <a:t>Preferential treatment or promises</a:t>
            </a:r>
          </a:p>
          <a:p>
            <a:r>
              <a:rPr lang="en-US" altLang="en-US"/>
              <a:t>Negative treatment or threats</a:t>
            </a:r>
          </a:p>
          <a:p>
            <a:pPr marL="457200"/>
            <a:r>
              <a:rPr lang="en-US" altLang="en-US"/>
              <a:t>Sexual exploitation, ex. transmitting or threatening to share images or video of graphic nudity or messages without consent</a:t>
            </a:r>
          </a:p>
        </p:txBody>
      </p:sp>
    </p:spTree>
    <p:extLst>
      <p:ext uri="{BB962C8B-B14F-4D97-AF65-F5344CB8AC3E}">
        <p14:creationId xmlns:p14="http://schemas.microsoft.com/office/powerpoint/2010/main" val="622710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DFC96-9E0E-668F-DA2A-7D3E7471028B}"/>
              </a:ext>
            </a:extLst>
          </p:cNvPr>
          <p:cNvSpPr>
            <a:spLocks noGrp="1"/>
          </p:cNvSpPr>
          <p:nvPr>
            <p:ph type="title"/>
          </p:nvPr>
        </p:nvSpPr>
        <p:spPr/>
        <p:txBody>
          <a:bodyPr/>
          <a:lstStyle/>
          <a:p>
            <a:r>
              <a:rPr lang="en-US"/>
              <a:t>Consensual Relationships</a:t>
            </a:r>
          </a:p>
        </p:txBody>
      </p:sp>
      <p:sp>
        <p:nvSpPr>
          <p:cNvPr id="3" name="Content Placeholder 2">
            <a:extLst>
              <a:ext uri="{FF2B5EF4-FFF2-40B4-BE49-F238E27FC236}">
                <a16:creationId xmlns:a16="http://schemas.microsoft.com/office/drawing/2014/main" id="{AA28D3D9-E92F-598C-702C-8C507FBB3F6B}"/>
              </a:ext>
            </a:extLst>
          </p:cNvPr>
          <p:cNvSpPr>
            <a:spLocks noGrp="1"/>
          </p:cNvSpPr>
          <p:nvPr>
            <p:ph idx="1"/>
          </p:nvPr>
        </p:nvSpPr>
        <p:spPr/>
        <p:txBody>
          <a:bodyPr>
            <a:normAutofit fontScale="85000" lnSpcReduction="20000"/>
          </a:bodyPr>
          <a:lstStyle/>
          <a:p>
            <a:pPr marL="0" indent="0">
              <a:buNone/>
            </a:pPr>
            <a:r>
              <a:rPr lang="en-US"/>
              <a:t>A consensual relationship is a sexual or romantic relationship between two or more persons who </a:t>
            </a:r>
            <a:r>
              <a:rPr lang="en-US" b="1"/>
              <a:t>voluntarily</a:t>
            </a:r>
            <a:r>
              <a:rPr lang="en-US"/>
              <a:t> enter into such a relationship. </a:t>
            </a:r>
          </a:p>
          <a:p>
            <a:pPr marL="0" indent="0">
              <a:buNone/>
            </a:pPr>
            <a:r>
              <a:rPr lang="en-US"/>
              <a:t>An employee of Minnesota State </a:t>
            </a:r>
            <a:r>
              <a:rPr lang="en-US" b="1"/>
              <a:t>shall not </a:t>
            </a:r>
            <a:r>
              <a:rPr lang="en-US"/>
              <a:t>enter into a consensual relationship with a student or an employee over whom the person exercises direct or otherwise significant academic, administrative, supervisory, evaluative, counseling, or extracurricular authority or influence. </a:t>
            </a:r>
          </a:p>
          <a:p>
            <a:pPr marL="0" indent="0">
              <a:buNone/>
            </a:pPr>
            <a:r>
              <a:rPr lang="en-US"/>
              <a:t>In the event a </a:t>
            </a:r>
            <a:r>
              <a:rPr lang="en-US" b="1"/>
              <a:t>relationship already exists</a:t>
            </a:r>
            <a:r>
              <a:rPr lang="en-US"/>
              <a:t>, each college, university, and the system office shall develop a procedure to reassign evaluative authority as may be possible to avoid violations of this policy. </a:t>
            </a:r>
          </a:p>
          <a:p>
            <a:pPr marL="0" indent="0">
              <a:buNone/>
            </a:pPr>
            <a:r>
              <a:rPr lang="en-US"/>
              <a:t>This prohibition </a:t>
            </a:r>
            <a:r>
              <a:rPr lang="en-US" u="sng"/>
              <a:t>does not limit the right</a:t>
            </a:r>
            <a:r>
              <a:rPr lang="en-US"/>
              <a:t> of an employee to make a recommendation on personnel matters concerning a family or household member </a:t>
            </a:r>
            <a:r>
              <a:rPr lang="en-US" u="sng"/>
              <a:t>where the right</a:t>
            </a:r>
            <a:r>
              <a:rPr lang="en-US"/>
              <a:t> to make recommendations on such personnel matters </a:t>
            </a:r>
            <a:r>
              <a:rPr lang="en-US" u="sng"/>
              <a:t>is explicitly provided</a:t>
            </a:r>
            <a:r>
              <a:rPr lang="en-US"/>
              <a:t> for in the applicable collective bargaining agreement or compensation plan.</a:t>
            </a:r>
          </a:p>
        </p:txBody>
      </p:sp>
    </p:spTree>
    <p:extLst>
      <p:ext uri="{BB962C8B-B14F-4D97-AF65-F5344CB8AC3E}">
        <p14:creationId xmlns:p14="http://schemas.microsoft.com/office/powerpoint/2010/main" val="383603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5DE65-9281-4706-3778-813F87CCF905}"/>
              </a:ext>
            </a:extLst>
          </p:cNvPr>
          <p:cNvSpPr>
            <a:spLocks noGrp="1"/>
          </p:cNvSpPr>
          <p:nvPr>
            <p:ph type="title"/>
          </p:nvPr>
        </p:nvSpPr>
        <p:spPr/>
        <p:txBody>
          <a:bodyPr/>
          <a:lstStyle/>
          <a:p>
            <a:r>
              <a:rPr lang="en-US" b="0"/>
              <a:t>Consensual vs. Nonconsensual</a:t>
            </a:r>
          </a:p>
        </p:txBody>
      </p:sp>
      <p:sp>
        <p:nvSpPr>
          <p:cNvPr id="3" name="Content Placeholder 2">
            <a:extLst>
              <a:ext uri="{FF2B5EF4-FFF2-40B4-BE49-F238E27FC236}">
                <a16:creationId xmlns:a16="http://schemas.microsoft.com/office/drawing/2014/main" id="{5F829E9A-92C8-4B6F-D8AA-D5314A6A58D6}"/>
              </a:ext>
            </a:extLst>
          </p:cNvPr>
          <p:cNvSpPr>
            <a:spLocks noGrp="1"/>
          </p:cNvSpPr>
          <p:nvPr>
            <p:ph idx="1"/>
          </p:nvPr>
        </p:nvSpPr>
        <p:spPr/>
        <p:txBody>
          <a:bodyPr/>
          <a:lstStyle/>
          <a:p>
            <a:r>
              <a:rPr lang="en-US"/>
              <a:t>Relationship: Romantic, intimate, or sexual connection</a:t>
            </a:r>
          </a:p>
          <a:p>
            <a:r>
              <a:rPr lang="en-US"/>
              <a:t>Consensual</a:t>
            </a:r>
          </a:p>
          <a:p>
            <a:pPr lvl="1"/>
            <a:r>
              <a:rPr lang="en-US"/>
              <a:t>All parties willingly and enthusiastically agree to participate</a:t>
            </a:r>
          </a:p>
          <a:p>
            <a:pPr lvl="1"/>
            <a:r>
              <a:rPr lang="en-US"/>
              <a:t>Consent is ongoing, freely given, and can be revoked at any time</a:t>
            </a:r>
          </a:p>
          <a:p>
            <a:pPr lvl="1"/>
            <a:r>
              <a:rPr lang="en-US"/>
              <a:t>May pre-date power imbalance in roles or status</a:t>
            </a:r>
          </a:p>
          <a:p>
            <a:r>
              <a:rPr lang="en-US"/>
              <a:t>Nonconsensual</a:t>
            </a:r>
          </a:p>
          <a:p>
            <a:pPr lvl="1"/>
            <a:r>
              <a:rPr lang="en-US"/>
              <a:t>May include coercion, pressure, manipulation, or force</a:t>
            </a:r>
          </a:p>
          <a:p>
            <a:pPr lvl="1"/>
            <a:r>
              <a:rPr lang="en-US"/>
              <a:t>May include an imbalance of power negating the agreement</a:t>
            </a:r>
          </a:p>
          <a:p>
            <a:pPr lvl="1"/>
            <a:r>
              <a:rPr lang="en-US"/>
              <a:t>See prohibited conduct in Board Policies 1B.1 and 1B.3</a:t>
            </a:r>
          </a:p>
        </p:txBody>
      </p:sp>
    </p:spTree>
    <p:extLst>
      <p:ext uri="{BB962C8B-B14F-4D97-AF65-F5344CB8AC3E}">
        <p14:creationId xmlns:p14="http://schemas.microsoft.com/office/powerpoint/2010/main" val="4139081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C70C6-1B51-8D5B-B7A4-0A5B2D80F379}"/>
              </a:ext>
            </a:extLst>
          </p:cNvPr>
          <p:cNvSpPr>
            <a:spLocks noGrp="1"/>
          </p:cNvSpPr>
          <p:nvPr>
            <p:ph type="title"/>
          </p:nvPr>
        </p:nvSpPr>
        <p:spPr/>
        <p:txBody>
          <a:bodyPr/>
          <a:lstStyle/>
          <a:p>
            <a:r>
              <a:rPr lang="en-US" b="0"/>
              <a:t>Consensual Relationship Considerations</a:t>
            </a:r>
          </a:p>
        </p:txBody>
      </p:sp>
      <p:sp>
        <p:nvSpPr>
          <p:cNvPr id="3" name="Content Placeholder 2">
            <a:extLst>
              <a:ext uri="{FF2B5EF4-FFF2-40B4-BE49-F238E27FC236}">
                <a16:creationId xmlns:a16="http://schemas.microsoft.com/office/drawing/2014/main" id="{867439D0-D49F-33BE-FFD0-5666A7A0E0A9}"/>
              </a:ext>
            </a:extLst>
          </p:cNvPr>
          <p:cNvSpPr>
            <a:spLocks noGrp="1"/>
          </p:cNvSpPr>
          <p:nvPr>
            <p:ph idx="1"/>
          </p:nvPr>
        </p:nvSpPr>
        <p:spPr/>
        <p:txBody>
          <a:bodyPr>
            <a:normAutofit fontScale="92500" lnSpcReduction="20000"/>
          </a:bodyPr>
          <a:lstStyle/>
          <a:p>
            <a:r>
              <a:rPr lang="en-US"/>
              <a:t>Policy: strong self-protection</a:t>
            </a:r>
          </a:p>
          <a:p>
            <a:r>
              <a:rPr lang="en-US"/>
              <a:t>Self-governance expectations</a:t>
            </a:r>
          </a:p>
          <a:p>
            <a:r>
              <a:rPr lang="en-US"/>
              <a:t>Prohibits unethical relationships</a:t>
            </a:r>
          </a:p>
          <a:p>
            <a:pPr lvl="1"/>
            <a:r>
              <a:rPr lang="en-US"/>
              <a:t>Conflicts of interest: incompatibility between interests and responsibilities</a:t>
            </a:r>
          </a:p>
          <a:p>
            <a:pPr lvl="1"/>
            <a:r>
              <a:rPr lang="en-US"/>
              <a:t>Power differential: different degrees of power or influence due to status</a:t>
            </a:r>
          </a:p>
          <a:p>
            <a:r>
              <a:rPr lang="en-US"/>
              <a:t>Power, authority, and influence examples</a:t>
            </a:r>
          </a:p>
          <a:p>
            <a:pPr lvl="1"/>
            <a:r>
              <a:rPr lang="en-US"/>
              <a:t>Faculty award grades, decide admission to select programs, and write recommendations</a:t>
            </a:r>
          </a:p>
          <a:p>
            <a:pPr lvl="1"/>
            <a:r>
              <a:rPr lang="en-US"/>
              <a:t>Coaches determine playing time, decide discipline, and provide character references</a:t>
            </a:r>
          </a:p>
          <a:p>
            <a:pPr lvl="1"/>
            <a:r>
              <a:rPr lang="en-US"/>
              <a:t>Supervisors write evaluations, approve professional development, grant time off</a:t>
            </a:r>
          </a:p>
          <a:p>
            <a:pPr lvl="1"/>
            <a:r>
              <a:rPr lang="en-US"/>
              <a:t>Employees determine awarding of scholarships</a:t>
            </a:r>
          </a:p>
          <a:p>
            <a:pPr lvl="1"/>
            <a:r>
              <a:rPr lang="en-US"/>
              <a:t>Employees make hiring recommendations and decisions</a:t>
            </a:r>
          </a:p>
          <a:p>
            <a:pPr lvl="1"/>
            <a:endParaRPr lang="en-US"/>
          </a:p>
        </p:txBody>
      </p:sp>
    </p:spTree>
    <p:extLst>
      <p:ext uri="{BB962C8B-B14F-4D97-AF65-F5344CB8AC3E}">
        <p14:creationId xmlns:p14="http://schemas.microsoft.com/office/powerpoint/2010/main" val="35734244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CF1136-E892-E2D3-3281-6588EAAC37CB}"/>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1" i="0" u="none" strike="noStrike" kern="1200" cap="none" spc="0" normalizeH="0" baseline="0" noProof="0">
                <a:ln>
                  <a:noFill/>
                </a:ln>
                <a:solidFill>
                  <a:schemeClr val="tx2"/>
                </a:solidFill>
                <a:effectLst/>
                <a:uLnTx/>
                <a:uFillTx/>
                <a:latin typeface="+mj-lt"/>
                <a:ea typeface="+mn-ea"/>
                <a:cs typeface="+mn-cs"/>
              </a:rPr>
              <a:t>Retaliation</a:t>
            </a:r>
          </a:p>
        </p:txBody>
      </p:sp>
      <p:sp>
        <p:nvSpPr>
          <p:cNvPr id="2" name="Content Placeholder 1"/>
          <p:cNvSpPr>
            <a:spLocks noGrp="1"/>
          </p:cNvSpPr>
          <p:nvPr>
            <p:ph idx="1"/>
          </p:nvPr>
        </p:nvSpPr>
        <p:spPr/>
        <p:txBody>
          <a:bodyPr>
            <a:normAutofit fontScale="92500" lnSpcReduction="20000"/>
          </a:bodyPr>
          <a:lstStyle/>
          <a:p>
            <a:pPr marL="0" indent="0">
              <a:buNone/>
            </a:pPr>
            <a:r>
              <a:rPr lang="en-US" altLang="en-US" b="1">
                <a:solidFill>
                  <a:srgbClr val="009F4D"/>
                </a:solidFill>
              </a:rPr>
              <a:t>Retaliation is prohibited at Minnesota State. </a:t>
            </a:r>
          </a:p>
          <a:p>
            <a:pPr marL="0" indent="0">
              <a:buNone/>
            </a:pPr>
            <a:r>
              <a:rPr lang="en-US" altLang="en-US"/>
              <a:t>Retaliations includes, but is not limited to, engaging in any form of intimidation, reprisal or harassment against an individual because the person:</a:t>
            </a:r>
          </a:p>
          <a:p>
            <a:pPr lvl="1"/>
            <a:r>
              <a:rPr lang="en-US" altLang="en-US"/>
              <a:t>Made a complaint or other communication under 1B.1 or 1B.3; </a:t>
            </a:r>
            <a:r>
              <a:rPr lang="en-US" altLang="en-US" b="1" u="sng"/>
              <a:t>or</a:t>
            </a:r>
            <a:endParaRPr lang="en-US" altLang="en-US"/>
          </a:p>
          <a:p>
            <a:pPr lvl="1"/>
            <a:r>
              <a:rPr lang="en-US" altLang="en-US"/>
              <a:t>Assisted or participated in an investigation or process under these policies, regardless of whether a claim of discrimination or harassment was substantiated (or other applicable laws and policies); </a:t>
            </a:r>
            <a:r>
              <a:rPr lang="en-US" altLang="en-US" b="1" u="sng"/>
              <a:t>or</a:t>
            </a:r>
          </a:p>
          <a:p>
            <a:pPr lvl="1"/>
            <a:r>
              <a:rPr lang="en-US" altLang="en-US"/>
              <a:t>Associated with a person or group of persons who are members of a protected class; </a:t>
            </a:r>
            <a:r>
              <a:rPr lang="en-US" altLang="en-US" b="1" u="sng"/>
              <a:t>or</a:t>
            </a:r>
          </a:p>
          <a:p>
            <a:pPr lvl="1"/>
            <a:r>
              <a:rPr lang="en-US" altLang="en-US"/>
              <a:t>Made a complaint or assisted or participated in any manner in an investigation or process with the EEOC, the U.S. Department of Education (OCR), the MN Dept of Human Rights or other enforcement agencies, under any federal or state nondiscrimination law.</a:t>
            </a:r>
          </a:p>
        </p:txBody>
      </p:sp>
    </p:spTree>
    <p:extLst>
      <p:ext uri="{BB962C8B-B14F-4D97-AF65-F5344CB8AC3E}">
        <p14:creationId xmlns:p14="http://schemas.microsoft.com/office/powerpoint/2010/main" val="34445115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B3654ED-8C51-03F9-2727-6244F35E560A}"/>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b="1" i="0" u="none" strike="noStrike" kern="1200" cap="none" spc="0" normalizeH="0" baseline="0" noProof="0">
                <a:ln>
                  <a:noFill/>
                </a:ln>
                <a:solidFill>
                  <a:schemeClr val="tx1">
                    <a:lumMod val="85000"/>
                    <a:lumOff val="15000"/>
                  </a:schemeClr>
                </a:solidFill>
                <a:effectLst/>
                <a:uLnTx/>
                <a:uFillTx/>
                <a:latin typeface="+mn-lt"/>
                <a:ea typeface="+mn-ea"/>
                <a:cs typeface="+mn-cs"/>
              </a:rPr>
              <a:t>Board Policy 1B.3</a:t>
            </a:r>
            <a:endParaRPr kumimoji="0" lang="en-US" sz="4400" b="1"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p:txBody>
          <a:bodyPr>
            <a:normAutofit fontScale="92500" lnSpcReduction="20000"/>
          </a:bodyPr>
          <a:lstStyle/>
          <a:p>
            <a:pPr marL="0" indent="0" fontAlgn="base">
              <a:buNone/>
            </a:pPr>
            <a:r>
              <a:rPr lang="en-US" sz="2400" b="1">
                <a:solidFill>
                  <a:srgbClr val="009F4D"/>
                </a:solidFill>
              </a:rPr>
              <a:t>Sexual Misconduct Policy</a:t>
            </a:r>
          </a:p>
          <a:p>
            <a:pPr marL="0" indent="0" fontAlgn="base">
              <a:buNone/>
            </a:pPr>
            <a:r>
              <a:rPr lang="en-US"/>
              <a:t>The </a:t>
            </a:r>
            <a:r>
              <a:rPr lang="en-US" b="1" u="sng"/>
              <a:t>1B.3 Policy </a:t>
            </a:r>
            <a:r>
              <a:rPr lang="en-US"/>
              <a:t>addresses:​</a:t>
            </a:r>
          </a:p>
          <a:p>
            <a:pPr fontAlgn="base"/>
            <a:r>
              <a:rPr lang="en-US"/>
              <a:t>Dating, intimate partner, and relationship violence </a:t>
            </a:r>
          </a:p>
          <a:p>
            <a:pPr fontAlgn="base"/>
            <a:r>
              <a:rPr lang="en-US"/>
              <a:t>Non-forcible sex acts </a:t>
            </a:r>
          </a:p>
          <a:p>
            <a:pPr fontAlgn="base"/>
            <a:r>
              <a:rPr lang="en-US"/>
              <a:t>​Sexual Assault​</a:t>
            </a:r>
          </a:p>
          <a:p>
            <a:pPr lvl="1" fontAlgn="base"/>
            <a:r>
              <a:rPr lang="en-US"/>
              <a:t>Affirmative Consent</a:t>
            </a:r>
          </a:p>
          <a:p>
            <a:pPr fontAlgn="base"/>
            <a:r>
              <a:rPr lang="en-US"/>
              <a:t>Sexual exploitation</a:t>
            </a:r>
          </a:p>
          <a:p>
            <a:pPr fontAlgn="base"/>
            <a:r>
              <a:rPr lang="en-US"/>
              <a:t>Stalking </a:t>
            </a:r>
          </a:p>
          <a:p>
            <a:pPr fontAlgn="base"/>
            <a:r>
              <a:rPr lang="en-US"/>
              <a:t>Title IX Sexual Harassment</a:t>
            </a:r>
          </a:p>
          <a:p>
            <a:pPr fontAlgn="base"/>
            <a:r>
              <a:rPr lang="en-US"/>
              <a:t>Retaliation</a:t>
            </a:r>
          </a:p>
        </p:txBody>
      </p:sp>
    </p:spTree>
    <p:extLst>
      <p:ext uri="{BB962C8B-B14F-4D97-AF65-F5344CB8AC3E}">
        <p14:creationId xmlns:p14="http://schemas.microsoft.com/office/powerpoint/2010/main" val="2975812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5586282-A4F6-0466-31F8-1A01A907C840}"/>
              </a:ext>
            </a:extLst>
          </p:cNvPr>
          <p:cNvSpPr>
            <a:spLocks noGrp="1"/>
          </p:cNvSpPr>
          <p:nvPr>
            <p:ph type="title"/>
          </p:nvPr>
        </p:nvSpPr>
        <p:spPr>
          <a:xfrm>
            <a:off x="731520" y="457200"/>
            <a:ext cx="1083564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i="0" u="none" strike="noStrike" kern="1200" cap="none" spc="0" normalizeH="0" baseline="0" noProof="0">
                <a:ln>
                  <a:noFill/>
                </a:ln>
                <a:solidFill>
                  <a:schemeClr val="tx2"/>
                </a:solidFill>
                <a:effectLst/>
                <a:uLnTx/>
                <a:uFillTx/>
                <a:latin typeface="+mj-lt"/>
                <a:ea typeface="+mn-ea"/>
                <a:cs typeface="+mn-cs"/>
              </a:rPr>
              <a:t>Dating, intimate partner, and relationship violence</a:t>
            </a:r>
          </a:p>
        </p:txBody>
      </p:sp>
      <p:sp>
        <p:nvSpPr>
          <p:cNvPr id="2" name="Content Placeholder 1"/>
          <p:cNvSpPr>
            <a:spLocks noGrp="1"/>
          </p:cNvSpPr>
          <p:nvPr>
            <p:ph idx="1"/>
          </p:nvPr>
        </p:nvSpPr>
        <p:spPr/>
        <p:txBody>
          <a:bodyPr>
            <a:normAutofit/>
          </a:bodyPr>
          <a:lstStyle/>
          <a:p>
            <a:pPr marL="0" indent="0">
              <a:buNone/>
            </a:pPr>
            <a:r>
              <a:rPr lang="en-US">
                <a:solidFill>
                  <a:srgbClr val="00B050"/>
                </a:solidFill>
              </a:rPr>
              <a:t>Dating, intimate partner, and relationship violence (DIRV)</a:t>
            </a:r>
          </a:p>
          <a:p>
            <a:pPr marL="0" indent="0">
              <a:buNone/>
            </a:pPr>
            <a:r>
              <a:rPr lang="en-US"/>
              <a:t>Any physical or sexual harm or a pattern of any other coercive behavior committed, enabled, or solicited to gain or maintain power and control over a person, including verbal, psychological, economic, or technological abuse that may be classified as a sexual assault, dating violence, or domestic violence caused by:</a:t>
            </a:r>
          </a:p>
          <a:p>
            <a:pPr marL="514350" indent="-514350">
              <a:buFont typeface="+mj-lt"/>
              <a:buAutoNum type="arabicPeriod"/>
            </a:pPr>
            <a:r>
              <a:rPr lang="en-US"/>
              <a:t>a current or former spouse of the individual; or</a:t>
            </a:r>
          </a:p>
          <a:p>
            <a:pPr marL="514350" indent="-514350">
              <a:buFont typeface="+mj-lt"/>
              <a:buAutoNum type="arabicPeriod"/>
            </a:pPr>
            <a:r>
              <a:rPr lang="en-US"/>
              <a:t>a person in a sexual, romantic, or intimate relationship with the individual.</a:t>
            </a:r>
          </a:p>
        </p:txBody>
      </p:sp>
    </p:spTree>
    <p:extLst>
      <p:ext uri="{BB962C8B-B14F-4D97-AF65-F5344CB8AC3E}">
        <p14:creationId xmlns:p14="http://schemas.microsoft.com/office/powerpoint/2010/main" val="32753709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9E9D9-0E32-B86C-6470-7353C4EDB4C8}"/>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i="0" u="none" strike="noStrike" kern="1200" cap="none" spc="0" normalizeH="0" baseline="0" noProof="0">
                <a:ln>
                  <a:noFill/>
                </a:ln>
                <a:solidFill>
                  <a:schemeClr val="tx2"/>
                </a:solidFill>
                <a:effectLst/>
                <a:uLnTx/>
                <a:uFillTx/>
                <a:latin typeface="+mn-lt"/>
                <a:ea typeface="+mn-ea"/>
                <a:cs typeface="+mn-cs"/>
              </a:rPr>
              <a:t>Non-forcible Sex </a:t>
            </a:r>
            <a:r>
              <a:rPr lang="en-US" sz="4000">
                <a:latin typeface="+mn-lt"/>
                <a:ea typeface="+mn-ea"/>
                <a:cs typeface="+mn-cs"/>
              </a:rPr>
              <a:t>A</a:t>
            </a:r>
            <a:r>
              <a:rPr kumimoji="0" lang="en-US" sz="4000" i="0" u="none" strike="noStrike" kern="1200" cap="none" spc="0" normalizeH="0" baseline="0" noProof="0" err="1">
                <a:ln>
                  <a:noFill/>
                </a:ln>
                <a:solidFill>
                  <a:schemeClr val="tx2"/>
                </a:solidFill>
                <a:effectLst/>
                <a:uLnTx/>
                <a:uFillTx/>
                <a:latin typeface="+mn-lt"/>
                <a:ea typeface="+mn-ea"/>
                <a:cs typeface="+mn-cs"/>
              </a:rPr>
              <a:t>cts</a:t>
            </a:r>
            <a:endParaRPr kumimoji="0" lang="en-US" sz="4000" i="0" u="none" strike="noStrike" kern="1200" cap="none" spc="0" normalizeH="0" baseline="0" noProof="0">
              <a:ln>
                <a:noFill/>
              </a:ln>
              <a:solidFill>
                <a:schemeClr val="tx2"/>
              </a:solidFill>
              <a:effectLst/>
              <a:uLnTx/>
              <a:uFillTx/>
              <a:latin typeface="+mn-lt"/>
              <a:ea typeface="+mn-ea"/>
              <a:cs typeface="+mn-cs"/>
            </a:endParaRPr>
          </a:p>
        </p:txBody>
      </p:sp>
      <p:sp>
        <p:nvSpPr>
          <p:cNvPr id="2" name="Content Placeholder 1">
            <a:extLst>
              <a:ext uri="{FF2B5EF4-FFF2-40B4-BE49-F238E27FC236}">
                <a16:creationId xmlns:a16="http://schemas.microsoft.com/office/drawing/2014/main" id="{09D97342-949F-050B-E079-D6A963E4325C}"/>
              </a:ext>
            </a:extLst>
          </p:cNvPr>
          <p:cNvSpPr>
            <a:spLocks noGrp="1"/>
          </p:cNvSpPr>
          <p:nvPr>
            <p:ph idx="1"/>
          </p:nvPr>
        </p:nvSpPr>
        <p:spPr/>
        <p:txBody>
          <a:bodyPr/>
          <a:lstStyle/>
          <a:p>
            <a:pPr marL="0" indent="0">
              <a:buNone/>
            </a:pPr>
            <a:r>
              <a:rPr lang="en-US"/>
              <a:t>Unlawful sexual acts where consent is not relevant, such as sexual contact with an individual under the statutory age of consent, as defined by Minnesota law, or between persons who are related to each other within degrees wherein marriage is prohibited by law.</a:t>
            </a:r>
          </a:p>
        </p:txBody>
      </p:sp>
    </p:spTree>
    <p:extLst>
      <p:ext uri="{BB962C8B-B14F-4D97-AF65-F5344CB8AC3E}">
        <p14:creationId xmlns:p14="http://schemas.microsoft.com/office/powerpoint/2010/main" val="1142227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1A96C4C-D7BB-7A7F-AB84-8FB29462490C}"/>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i="0" u="none" strike="noStrike" kern="1200" cap="none" spc="0" normalizeH="0" baseline="0" noProof="0">
                <a:ln>
                  <a:noFill/>
                </a:ln>
                <a:solidFill>
                  <a:schemeClr val="tx2"/>
                </a:solidFill>
                <a:effectLst/>
                <a:uLnTx/>
                <a:uFillTx/>
                <a:latin typeface="+mj-lt"/>
                <a:ea typeface="+mn-ea"/>
                <a:cs typeface="+mn-cs"/>
              </a:rPr>
              <a:t>Sexual Assault, Sexual Act</a:t>
            </a:r>
          </a:p>
        </p:txBody>
      </p:sp>
      <p:sp>
        <p:nvSpPr>
          <p:cNvPr id="2" name="Content Placeholder 1"/>
          <p:cNvSpPr>
            <a:spLocks noGrp="1"/>
          </p:cNvSpPr>
          <p:nvPr>
            <p:ph idx="1"/>
          </p:nvPr>
        </p:nvSpPr>
        <p:spPr/>
        <p:txBody>
          <a:bodyPr>
            <a:noAutofit/>
          </a:bodyPr>
          <a:lstStyle/>
          <a:p>
            <a:pPr marL="0" indent="0">
              <a:buNone/>
            </a:pPr>
            <a:r>
              <a:rPr lang="en-US"/>
              <a:t>An actual, attempted, or threatened sexual act with another person without that person’s affirmative consent. </a:t>
            </a:r>
          </a:p>
          <a:p>
            <a:pPr marL="457200" indent="-457200" algn="l">
              <a:spcBef>
                <a:spcPts val="0"/>
              </a:spcBef>
              <a:spcAft>
                <a:spcPts val="0"/>
              </a:spcAft>
              <a:buFont typeface="+mj-lt"/>
              <a:buAutoNum type="arabicPeriod"/>
            </a:pPr>
            <a:r>
              <a:rPr lang="en-US"/>
              <a:t>Sexual act includes but is not limited to the following:</a:t>
            </a:r>
          </a:p>
          <a:p>
            <a:pPr marL="914400" lvl="1" indent="-457200">
              <a:spcAft>
                <a:spcPts val="0"/>
              </a:spcAft>
              <a:buFont typeface="+mj-lt"/>
              <a:buAutoNum type="alphaLcPeriod"/>
            </a:pPr>
            <a:r>
              <a:rPr lang="en-US"/>
              <a:t>Intentional and unwelcome touching of a person’s intimate parts (defined as primary genital area, groin, inner thigh, buttocks, or breast) both over and under clothing; or coercing, forcing, or attempting to coerce or force another to touch a person’s intimate parts.</a:t>
            </a:r>
          </a:p>
          <a:p>
            <a:pPr marL="914400" lvl="1" indent="-457200">
              <a:spcAft>
                <a:spcPts val="0"/>
              </a:spcAft>
              <a:buFont typeface="+mj-lt"/>
              <a:buAutoNum type="alphaLcPeriod"/>
            </a:pPr>
            <a:r>
              <a:rPr lang="en-US"/>
              <a:t>Sexual intercourse or penetration, no matter how slight, of the vagina or anus of a person, with any body part or object, or oral penetration of a sex organ of another person.</a:t>
            </a:r>
          </a:p>
        </p:txBody>
      </p:sp>
    </p:spTree>
    <p:extLst>
      <p:ext uri="{BB962C8B-B14F-4D97-AF65-F5344CB8AC3E}">
        <p14:creationId xmlns:p14="http://schemas.microsoft.com/office/powerpoint/2010/main" val="3748305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68F791-57FA-7A85-A74F-8A71FE2E05F6}"/>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i="0" u="none" strike="noStrike" kern="1200" cap="none" spc="0" normalizeH="0" baseline="0" noProof="0">
                <a:ln>
                  <a:noFill/>
                </a:ln>
                <a:solidFill>
                  <a:schemeClr val="tx2"/>
                </a:solidFill>
                <a:effectLst/>
                <a:uLnTx/>
                <a:uFillTx/>
                <a:latin typeface="+mj-lt"/>
                <a:ea typeface="+mn-ea"/>
                <a:cs typeface="+mn-cs"/>
              </a:rPr>
              <a:t>Sexual Assault, Affirmative Consent</a:t>
            </a:r>
          </a:p>
        </p:txBody>
      </p:sp>
      <p:sp>
        <p:nvSpPr>
          <p:cNvPr id="4" name="Content Placeholder 3"/>
          <p:cNvSpPr>
            <a:spLocks noGrp="1"/>
          </p:cNvSpPr>
          <p:nvPr>
            <p:ph idx="1"/>
          </p:nvPr>
        </p:nvSpPr>
        <p:spPr/>
        <p:txBody>
          <a:bodyPr>
            <a:normAutofit lnSpcReduction="10000"/>
          </a:bodyPr>
          <a:lstStyle/>
          <a:p>
            <a:pPr marL="0" indent="0">
              <a:buNone/>
            </a:pPr>
            <a:r>
              <a:rPr lang="en-US"/>
              <a:t>2. Consent is </a:t>
            </a:r>
            <a:r>
              <a:rPr lang="en-US" b="1"/>
              <a:t>informed</a:t>
            </a:r>
            <a:r>
              <a:rPr lang="en-US"/>
              <a:t>, </a:t>
            </a:r>
            <a:r>
              <a:rPr lang="en-US" b="1"/>
              <a:t>freely given</a:t>
            </a:r>
            <a:r>
              <a:rPr lang="en-US"/>
              <a:t>, and </a:t>
            </a:r>
            <a:r>
              <a:rPr lang="en-US" b="1"/>
              <a:t>mutually understood </a:t>
            </a:r>
            <a:r>
              <a:rPr lang="en-US"/>
              <a:t>willingness to participate in sexual activity that is expressed by </a:t>
            </a:r>
            <a:r>
              <a:rPr lang="en-US" b="1"/>
              <a:t>clear</a:t>
            </a:r>
            <a:r>
              <a:rPr lang="en-US"/>
              <a:t>, </a:t>
            </a:r>
            <a:r>
              <a:rPr lang="en-US" b="1"/>
              <a:t>unambiguous</a:t>
            </a:r>
            <a:r>
              <a:rPr lang="en-US"/>
              <a:t>, and </a:t>
            </a:r>
            <a:r>
              <a:rPr lang="en-US" b="1"/>
              <a:t>affirmative words or actions</a:t>
            </a:r>
            <a:r>
              <a:rPr lang="en-US"/>
              <a:t>. Affirmative consent is subject to the following:</a:t>
            </a:r>
          </a:p>
          <a:p>
            <a:pPr marL="457200"/>
            <a:r>
              <a:rPr lang="en-US"/>
              <a:t>The person who wants to engage in sexual activity is responsible for ensuring that the other person has consented to the sexual activity.</a:t>
            </a:r>
          </a:p>
          <a:p>
            <a:pPr marL="457200"/>
            <a:r>
              <a:rPr lang="en-US"/>
              <a:t>Consent must be present throughout the entire sexual activity and can be revoked at any time.</a:t>
            </a:r>
          </a:p>
          <a:p>
            <a:pPr marL="457200"/>
            <a:r>
              <a:rPr lang="en-US"/>
              <a:t>If coercion, intimidation, threats, and/or physical force are used, there is no consent.</a:t>
            </a:r>
          </a:p>
        </p:txBody>
      </p:sp>
    </p:spTree>
    <p:extLst>
      <p:ext uri="{BB962C8B-B14F-4D97-AF65-F5344CB8AC3E}">
        <p14:creationId xmlns:p14="http://schemas.microsoft.com/office/powerpoint/2010/main" val="3631709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11C7-3FBD-7823-98A9-98D38442112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BABDCBB-50B7-1F40-191C-2EAABA21DD30}"/>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j-lt"/>
                <a:ea typeface="+mn-ea"/>
                <a:cs typeface="+mn-cs"/>
              </a:rPr>
              <a:t>Affirmative Consent, continued</a:t>
            </a:r>
          </a:p>
        </p:txBody>
      </p:sp>
      <p:sp>
        <p:nvSpPr>
          <p:cNvPr id="4" name="Content Placeholder 3">
            <a:extLst>
              <a:ext uri="{FF2B5EF4-FFF2-40B4-BE49-F238E27FC236}">
                <a16:creationId xmlns:a16="http://schemas.microsoft.com/office/drawing/2014/main" id="{476848F7-C3C0-2EC7-2449-EFFEE96A0A3C}"/>
              </a:ext>
            </a:extLst>
          </p:cNvPr>
          <p:cNvSpPr>
            <a:spLocks noGrp="1"/>
          </p:cNvSpPr>
          <p:nvPr>
            <p:ph idx="1"/>
          </p:nvPr>
        </p:nvSpPr>
        <p:spPr/>
        <p:txBody>
          <a:bodyPr>
            <a:normAutofit fontScale="92500" lnSpcReduction="20000"/>
          </a:bodyPr>
          <a:lstStyle/>
          <a:p>
            <a:pPr marL="457200"/>
            <a:r>
              <a:rPr lang="en-US"/>
              <a:t>If the person is mentally or physically incapacitated or impaired so that the complainant cannot understand the fact, nature, or extent of the sexual situation, there is no consent; this includes conditions due to alcohol or drug consumption, or being asleep or unconscious.</a:t>
            </a:r>
          </a:p>
          <a:p>
            <a:pPr marL="457200"/>
            <a:r>
              <a:rPr lang="en-US"/>
              <a:t>A lack of protest, absence of resistance, or silence alone does not constitute consent, and past consent to sexual activities does not imply ongoing future consent.</a:t>
            </a:r>
          </a:p>
          <a:p>
            <a:pPr marL="457200"/>
            <a:r>
              <a:rPr lang="en-US"/>
              <a:t>The existence of a dating relationship between the people involved or the existence of a past sexual relationship does not prove the presence of, or otherwise provide the basis for, an assumption of consent.</a:t>
            </a:r>
          </a:p>
          <a:p>
            <a:pPr marL="457200"/>
            <a:r>
              <a:rPr lang="en-US"/>
              <a:t>Whether an individual has taken advantage of a position of influence over another person may be a factor in determining consent.</a:t>
            </a:r>
          </a:p>
        </p:txBody>
      </p:sp>
    </p:spTree>
    <p:extLst>
      <p:ext uri="{BB962C8B-B14F-4D97-AF65-F5344CB8AC3E}">
        <p14:creationId xmlns:p14="http://schemas.microsoft.com/office/powerpoint/2010/main" val="1237985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0"/>
              <a:t>Understanding Affirmative Consent</a:t>
            </a:r>
          </a:p>
        </p:txBody>
      </p:sp>
      <p:sp>
        <p:nvSpPr>
          <p:cNvPr id="3" name="Content Placeholder 2"/>
          <p:cNvSpPr>
            <a:spLocks noGrp="1"/>
          </p:cNvSpPr>
          <p:nvPr>
            <p:ph idx="1"/>
          </p:nvPr>
        </p:nvSpPr>
        <p:spPr/>
        <p:txBody>
          <a:bodyPr>
            <a:normAutofit/>
          </a:bodyPr>
          <a:lstStyle/>
          <a:p>
            <a:r>
              <a:rPr lang="en-US"/>
              <a:t>What did consent look like at any point during the sexual activity?</a:t>
            </a:r>
          </a:p>
          <a:p>
            <a:pPr lvl="1"/>
            <a:r>
              <a:rPr lang="en-US"/>
              <a:t>Who initiated the sexual activity? What, if anything, did the respondent do or say to seek consent?</a:t>
            </a:r>
          </a:p>
          <a:p>
            <a:pPr lvl="1"/>
            <a:r>
              <a:rPr lang="en-US"/>
              <a:t>Was there initial consent that was withdrawn at any point?</a:t>
            </a:r>
          </a:p>
          <a:p>
            <a:pPr lvl="1"/>
            <a:r>
              <a:rPr lang="en-US"/>
              <a:t>If there is an existing or was a past dating relationship or sexual history between the parties, were there mutually agreed to actions or shared language for consent?</a:t>
            </a:r>
          </a:p>
        </p:txBody>
      </p:sp>
    </p:spTree>
    <p:extLst>
      <p:ext uri="{BB962C8B-B14F-4D97-AF65-F5344CB8AC3E}">
        <p14:creationId xmlns:p14="http://schemas.microsoft.com/office/powerpoint/2010/main" val="3335896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D63C6-E3AB-5402-46BE-64FC34CC1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C9CC0A-9F9F-775A-FC1A-3570702114AC}"/>
              </a:ext>
            </a:extLst>
          </p:cNvPr>
          <p:cNvSpPr>
            <a:spLocks noGrp="1"/>
          </p:cNvSpPr>
          <p:nvPr>
            <p:ph type="title"/>
          </p:nvPr>
        </p:nvSpPr>
        <p:spPr/>
        <p:txBody>
          <a:bodyPr>
            <a:noAutofit/>
          </a:bodyPr>
          <a:lstStyle/>
          <a:p>
            <a:r>
              <a:rPr lang="en-US" b="0"/>
              <a:t>Understanding Affirmative Consent, cont.</a:t>
            </a:r>
          </a:p>
        </p:txBody>
      </p:sp>
      <p:sp>
        <p:nvSpPr>
          <p:cNvPr id="3" name="Content Placeholder 2">
            <a:extLst>
              <a:ext uri="{FF2B5EF4-FFF2-40B4-BE49-F238E27FC236}">
                <a16:creationId xmlns:a16="http://schemas.microsoft.com/office/drawing/2014/main" id="{320CC4A2-4F6C-B400-38BF-75559F9FAC54}"/>
              </a:ext>
            </a:extLst>
          </p:cNvPr>
          <p:cNvSpPr>
            <a:spLocks noGrp="1"/>
          </p:cNvSpPr>
          <p:nvPr>
            <p:ph idx="1"/>
          </p:nvPr>
        </p:nvSpPr>
        <p:spPr/>
        <p:txBody>
          <a:bodyPr>
            <a:normAutofit/>
          </a:bodyPr>
          <a:lstStyle/>
          <a:p>
            <a:r>
              <a:rPr lang="en-US"/>
              <a:t>Were there factors that limited or negated consent?</a:t>
            </a:r>
          </a:p>
          <a:p>
            <a:pPr lvl="1"/>
            <a:r>
              <a:rPr lang="en-US"/>
              <a:t>Was there coercion, intimidation, threats, and/or physical force?</a:t>
            </a:r>
          </a:p>
          <a:p>
            <a:pPr lvl="1"/>
            <a:r>
              <a:rPr lang="en-US"/>
              <a:t>Was the complainant mentally or physically incapacitated or impaired? </a:t>
            </a:r>
          </a:p>
          <a:p>
            <a:pPr lvl="1"/>
            <a:r>
              <a:rPr lang="en-US"/>
              <a:t>What evidence exists that the complainant could or could not understand the fact, nature, or extent of the sexual activity?</a:t>
            </a:r>
          </a:p>
          <a:p>
            <a:pPr lvl="1"/>
            <a:r>
              <a:rPr lang="en-US"/>
              <a:t>While not required, did the complainant protest, resist, or remain silent?</a:t>
            </a:r>
          </a:p>
          <a:p>
            <a:pPr lvl="1"/>
            <a:r>
              <a:rPr lang="en-US"/>
              <a:t>Does the respondent have a position of power or influence over the complainant?</a:t>
            </a:r>
          </a:p>
        </p:txBody>
      </p:sp>
    </p:spTree>
    <p:extLst>
      <p:ext uri="{BB962C8B-B14F-4D97-AF65-F5344CB8AC3E}">
        <p14:creationId xmlns:p14="http://schemas.microsoft.com/office/powerpoint/2010/main" val="4158625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89A16-DDC9-6E18-62CC-9294A6824534}"/>
              </a:ext>
            </a:extLst>
          </p:cNvPr>
          <p:cNvSpPr>
            <a:spLocks noGrp="1"/>
          </p:cNvSpPr>
          <p:nvPr>
            <p:ph type="title"/>
          </p:nvPr>
        </p:nvSpPr>
        <p:spPr/>
        <p:txBody>
          <a:bodyPr anchor="ctr">
            <a:normAutofit/>
          </a:bodyPr>
          <a:lstStyle/>
          <a:p>
            <a:r>
              <a:rPr lang="en-US"/>
              <a:t>Sexual Exploitation</a:t>
            </a:r>
          </a:p>
        </p:txBody>
      </p:sp>
      <p:sp>
        <p:nvSpPr>
          <p:cNvPr id="12" name="Content Placeholder 2">
            <a:extLst>
              <a:ext uri="{FF2B5EF4-FFF2-40B4-BE49-F238E27FC236}">
                <a16:creationId xmlns:a16="http://schemas.microsoft.com/office/drawing/2014/main" id="{2E4C2383-452E-0500-6976-327596E769DD}"/>
              </a:ext>
            </a:extLst>
          </p:cNvPr>
          <p:cNvSpPr>
            <a:spLocks noGrp="1"/>
          </p:cNvSpPr>
          <p:nvPr>
            <p:ph idx="1"/>
          </p:nvPr>
        </p:nvSpPr>
        <p:spPr/>
        <p:txBody>
          <a:bodyPr/>
          <a:lstStyle/>
          <a:p>
            <a:pPr marL="0" indent="0">
              <a:buNone/>
            </a:pPr>
            <a:r>
              <a:rPr lang="en-US"/>
              <a:t>Abuse or attempting to abuse another person’s vulnerability, power, or trust and that is for another person’s benefit or the benefit of anyone other than the person being exploited. This includes, but is not limited to, sexual voyeurism, sexual extortion, nonconsensual distribution of sexual images, creating or disseminating deepfake or synthetic media depicting intimate parts or sexual acts, prostituting another person, and sex trafficking.</a:t>
            </a:r>
          </a:p>
        </p:txBody>
      </p:sp>
    </p:spTree>
    <p:extLst>
      <p:ext uri="{BB962C8B-B14F-4D97-AF65-F5344CB8AC3E}">
        <p14:creationId xmlns:p14="http://schemas.microsoft.com/office/powerpoint/2010/main" val="2537993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nSpc>
                <a:spcPct val="100000"/>
              </a:lnSpc>
              <a:spcBef>
                <a:spcPct val="20000"/>
              </a:spcBef>
              <a:buClr>
                <a:srgbClr val="009F4D"/>
              </a:buClr>
              <a:defRPr/>
            </a:pPr>
            <a:r>
              <a:rPr lang="en-US">
                <a:solidFill>
                  <a:schemeClr val="tx2"/>
                </a:solidFill>
                <a:ea typeface="+mn-ea"/>
                <a:cs typeface="+mn-cs"/>
              </a:rPr>
              <a:t>Stalking</a:t>
            </a:r>
            <a:endParaRPr lang="en-US" sz="3200">
              <a:solidFill>
                <a:schemeClr val="tx2"/>
              </a:solidFill>
              <a:ea typeface="+mn-ea"/>
              <a:cs typeface="+mn-cs"/>
            </a:endParaRPr>
          </a:p>
        </p:txBody>
      </p:sp>
      <p:sp>
        <p:nvSpPr>
          <p:cNvPr id="2" name="Content Placeholder 1"/>
          <p:cNvSpPr>
            <a:spLocks noGrp="1"/>
          </p:cNvSpPr>
          <p:nvPr>
            <p:ph idx="1"/>
          </p:nvPr>
        </p:nvSpPr>
        <p:spPr>
          <a:xfrm>
            <a:off x="838201" y="1825625"/>
            <a:ext cx="6096000" cy="4374760"/>
          </a:xfrm>
        </p:spPr>
        <p:txBody>
          <a:bodyPr>
            <a:normAutofit/>
          </a:bodyPr>
          <a:lstStyle/>
          <a:p>
            <a:pPr marL="0" indent="0">
              <a:buNone/>
            </a:pPr>
            <a:r>
              <a:rPr lang="en-US">
                <a:solidFill>
                  <a:schemeClr val="tx1"/>
                </a:solidFill>
              </a:rPr>
              <a:t>Course of conduct </a:t>
            </a:r>
            <a:r>
              <a:rPr lang="en-US"/>
              <a:t>(two or more acts) </a:t>
            </a:r>
            <a:r>
              <a:rPr lang="en-US">
                <a:solidFill>
                  <a:schemeClr val="tx1"/>
                </a:solidFill>
              </a:rPr>
              <a:t>directed at a specific person that is unwanted, unwelcome, or unreciprocated and that would cause reasonable people to fear for their safety or the safety of others or to suffer substantial emotional distress</a:t>
            </a:r>
          </a:p>
          <a:p>
            <a:pPr marL="0" indent="0">
              <a:buNone/>
            </a:pPr>
            <a:endParaRPr lang="en-US"/>
          </a:p>
        </p:txBody>
      </p:sp>
      <p:sp>
        <p:nvSpPr>
          <p:cNvPr id="5" name="Content Placeholder 4">
            <a:extLst>
              <a:ext uri="{FF2B5EF4-FFF2-40B4-BE49-F238E27FC236}">
                <a16:creationId xmlns:a16="http://schemas.microsoft.com/office/drawing/2014/main" id="{96A643C0-561D-6A99-4D0E-8F0A637C6AB8}"/>
              </a:ext>
            </a:extLst>
          </p:cNvPr>
          <p:cNvSpPr>
            <a:spLocks noGrp="1"/>
          </p:cNvSpPr>
          <p:nvPr>
            <p:ph idx="4294967295"/>
          </p:nvPr>
        </p:nvSpPr>
        <p:spPr>
          <a:xfrm>
            <a:off x="6934200" y="1825625"/>
            <a:ext cx="5257800" cy="4806950"/>
          </a:xfrm>
        </p:spPr>
        <p:txBody>
          <a:bodyPr>
            <a:normAutofit fontScale="85000" lnSpcReduction="20000"/>
          </a:bodyPr>
          <a:lstStyle/>
          <a:p>
            <a:pPr marL="0" indent="0">
              <a:buNone/>
            </a:pPr>
            <a:r>
              <a:rPr lang="en-US" sz="2800"/>
              <a:t>Some examples: </a:t>
            </a:r>
          </a:p>
          <a:p>
            <a:r>
              <a:rPr lang="en-US" sz="2800"/>
              <a:t>Unwanted Phone Calls</a:t>
            </a:r>
          </a:p>
          <a:p>
            <a:r>
              <a:rPr lang="en-US" sz="2800"/>
              <a:t>Unwanted Voicemails</a:t>
            </a:r>
          </a:p>
          <a:p>
            <a:r>
              <a:rPr lang="en-US" sz="2800"/>
              <a:t>Unwanted Text Messages</a:t>
            </a:r>
          </a:p>
          <a:p>
            <a:r>
              <a:rPr lang="en-US" sz="2800"/>
              <a:t>Spying</a:t>
            </a:r>
          </a:p>
          <a:p>
            <a:r>
              <a:rPr lang="en-US" sz="2800"/>
              <a:t>Sending unwanted gifts</a:t>
            </a:r>
          </a:p>
          <a:p>
            <a:r>
              <a:rPr lang="en-US" sz="2800"/>
              <a:t>Letters </a:t>
            </a:r>
          </a:p>
          <a:p>
            <a:r>
              <a:rPr lang="en-US" sz="2800"/>
              <a:t>E-mails </a:t>
            </a:r>
          </a:p>
          <a:p>
            <a:r>
              <a:rPr lang="en-US" sz="2800"/>
              <a:t>Social media use</a:t>
            </a:r>
          </a:p>
          <a:p>
            <a:r>
              <a:rPr lang="en-US" sz="2800"/>
              <a:t>Showing up at a location</a:t>
            </a:r>
          </a:p>
          <a:p>
            <a:endParaRPr lang="en-US"/>
          </a:p>
          <a:p>
            <a:endParaRPr lang="en-US"/>
          </a:p>
        </p:txBody>
      </p:sp>
    </p:spTree>
    <p:extLst>
      <p:ext uri="{BB962C8B-B14F-4D97-AF65-F5344CB8AC3E}">
        <p14:creationId xmlns:p14="http://schemas.microsoft.com/office/powerpoint/2010/main" val="3807412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43DDBC-402A-47D8-C196-4C16CA43A894}"/>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i="0" u="none" strike="noStrike" kern="1200" cap="none" spc="0" normalizeH="0" baseline="0" noProof="0">
                <a:ln>
                  <a:noFill/>
                </a:ln>
                <a:solidFill>
                  <a:schemeClr val="tx2"/>
                </a:solidFill>
                <a:effectLst/>
                <a:uLnTx/>
                <a:uFillTx/>
                <a:latin typeface="+mj-lt"/>
                <a:ea typeface="+mn-ea"/>
                <a:cs typeface="+mn-cs"/>
              </a:rPr>
              <a:t>Title IX Sexual Harassment</a:t>
            </a:r>
          </a:p>
        </p:txBody>
      </p:sp>
      <p:sp>
        <p:nvSpPr>
          <p:cNvPr id="2" name="Content Placeholder 1"/>
          <p:cNvSpPr>
            <a:spLocks noGrp="1"/>
          </p:cNvSpPr>
          <p:nvPr>
            <p:ph idx="1"/>
          </p:nvPr>
        </p:nvSpPr>
        <p:spPr/>
        <p:txBody>
          <a:bodyPr>
            <a:normAutofit fontScale="85000" lnSpcReduction="20000"/>
          </a:bodyPr>
          <a:lstStyle/>
          <a:p>
            <a:pPr marL="0" indent="0">
              <a:buSzPct val="85000"/>
              <a:buNone/>
            </a:pPr>
            <a:r>
              <a:rPr lang="en-US" altLang="en-US"/>
              <a:t>For the purpose of Title IX, sexual harassment is conduct on the basis of sex that occurs in the United States and: (1) on Minnesota State property; (2) as part of the college’s or university’s programs or activities; (3) in locations, at events, or in circumstances over which the college or university has exercised substantial control over both the individual who engaged in the prohibited conduct and the context in which the prohibited conduct occurred; and/or (4) in buildings owned or controlled by a student organization that is officially recognized by a college or university. Title IX sexual harassment includes conduct that satisfies at least one of the following:</a:t>
            </a:r>
          </a:p>
          <a:p>
            <a:pPr marL="514350" indent="-514350">
              <a:buSzPct val="85000"/>
              <a:buFont typeface="+mj-lt"/>
              <a:buAutoNum type="arabicPeriod"/>
            </a:pPr>
            <a:r>
              <a:rPr lang="en-US" altLang="en-US"/>
              <a:t>An employee of the college or university conditioning the provision of an aid, benefit, or service of Minnesota State on an individual’s participation in unwelcome sexual conduct [Title IX Sexual Harassment: Quid Pro Quo]; or</a:t>
            </a:r>
          </a:p>
          <a:p>
            <a:pPr marL="514350" indent="-514350">
              <a:buSzPct val="85000"/>
              <a:buFont typeface="+mj-lt"/>
              <a:buAutoNum type="arabicPeriod"/>
            </a:pPr>
            <a:r>
              <a:rPr lang="en-US" altLang="en-US"/>
              <a:t>Unwelcome conduct determined by a reasonable person to be so severe, pervasive, and objectively offensive that it effectively denies a person equal access to the college’s or university’s education program or activity [Title IX Sexual Harassment: Hostile Environment].</a:t>
            </a:r>
          </a:p>
        </p:txBody>
      </p:sp>
    </p:spTree>
    <p:extLst>
      <p:ext uri="{BB962C8B-B14F-4D97-AF65-F5344CB8AC3E}">
        <p14:creationId xmlns:p14="http://schemas.microsoft.com/office/powerpoint/2010/main" val="2964514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A4A15E-558C-CD2A-D640-B890628F8C6A}"/>
              </a:ext>
            </a:extLst>
          </p:cNvPr>
          <p:cNvSpPr>
            <a:spLocks noGrp="1"/>
          </p:cNvSpPr>
          <p:nvPr>
            <p:ph type="title"/>
          </p:nvPr>
        </p:nvSpPr>
        <p:spPr/>
        <p:txBody>
          <a:bodyPr/>
          <a:lstStyle/>
          <a:p>
            <a:r>
              <a:rPr lang="en-US" b="0">
                <a:solidFill>
                  <a:schemeClr val="accent1"/>
                </a:solidFill>
              </a:rPr>
              <a:t>Reasonable Person Standard</a:t>
            </a:r>
          </a:p>
        </p:txBody>
      </p:sp>
      <p:sp>
        <p:nvSpPr>
          <p:cNvPr id="2" name="Content Placeholder 1">
            <a:extLst>
              <a:ext uri="{FF2B5EF4-FFF2-40B4-BE49-F238E27FC236}">
                <a16:creationId xmlns:a16="http://schemas.microsoft.com/office/drawing/2014/main" id="{5EC2E4B7-9EC5-BC4C-B8E3-90970D316E21}"/>
              </a:ext>
            </a:extLst>
          </p:cNvPr>
          <p:cNvSpPr>
            <a:spLocks noGrp="1"/>
          </p:cNvSpPr>
          <p:nvPr>
            <p:ph idx="1"/>
          </p:nvPr>
        </p:nvSpPr>
        <p:spPr/>
        <p:txBody>
          <a:bodyPr>
            <a:normAutofit lnSpcReduction="10000"/>
          </a:bodyPr>
          <a:lstStyle/>
          <a:p>
            <a:r>
              <a:rPr lang="en-US"/>
              <a:t>Conceptual: someone similarly situated</a:t>
            </a:r>
          </a:p>
          <a:p>
            <a:pPr lvl="1"/>
            <a:r>
              <a:rPr lang="en-US"/>
              <a:t>Ex: age, abilities, relative positions of authority as parties</a:t>
            </a:r>
          </a:p>
          <a:p>
            <a:pPr lvl="1"/>
            <a:r>
              <a:rPr lang="en-US"/>
              <a:t>Someone not experiencing harassment themselves</a:t>
            </a:r>
          </a:p>
          <a:p>
            <a:r>
              <a:rPr lang="en-US"/>
              <a:t>Complainant’s individualized reaction vs. reasonable person</a:t>
            </a:r>
          </a:p>
          <a:p>
            <a:r>
              <a:rPr lang="en-US"/>
              <a:t>Denial of equal access is the focus</a:t>
            </a:r>
          </a:p>
          <a:p>
            <a:pPr lvl="1"/>
            <a:r>
              <a:rPr lang="en-US" i="1"/>
              <a:t>Skipping class to avoid harasser</a:t>
            </a:r>
          </a:p>
          <a:p>
            <a:pPr lvl="1"/>
            <a:r>
              <a:rPr lang="en-US" i="1"/>
              <a:t>Decline in student’s GPA</a:t>
            </a:r>
          </a:p>
          <a:p>
            <a:pPr lvl="1"/>
            <a:r>
              <a:rPr lang="en-US" i="1"/>
              <a:t>Difficulty concentrating</a:t>
            </a:r>
          </a:p>
          <a:p>
            <a:pPr lvl="1"/>
            <a:r>
              <a:rPr lang="en-US"/>
              <a:t>No concrete injury required</a:t>
            </a:r>
          </a:p>
          <a:p>
            <a:r>
              <a:rPr lang="en-US"/>
              <a:t>Investigator: witness statements, insights into context</a:t>
            </a:r>
          </a:p>
        </p:txBody>
      </p:sp>
      <p:sp>
        <p:nvSpPr>
          <p:cNvPr id="3" name="Slide Number Placeholder 2">
            <a:extLst>
              <a:ext uri="{FF2B5EF4-FFF2-40B4-BE49-F238E27FC236}">
                <a16:creationId xmlns:a16="http://schemas.microsoft.com/office/drawing/2014/main" id="{A8A0BEEF-6030-6767-A204-35EBDCB2A0D1}"/>
              </a:ext>
              <a:ext uri="{C183D7F6-B498-43B3-948B-1728B52AA6E4}">
                <adec:decorative xmlns:adec="http://schemas.microsoft.com/office/drawing/2017/decorative" val="1"/>
              </a:ext>
            </a:extLst>
          </p:cNvPr>
          <p:cNvSpPr>
            <a:spLocks noGrp="1"/>
          </p:cNvSpPr>
          <p:nvPr>
            <p:ph type="sldNum" sz="quarter" idx="4294967295"/>
          </p:nvPr>
        </p:nvSpPr>
        <p:spPr>
          <a:xfrm>
            <a:off x="0" y="0"/>
            <a:ext cx="0" cy="0"/>
          </a:xfrm>
        </p:spPr>
        <p:txBody>
          <a:bodyPr/>
          <a:lstStyle/>
          <a:p>
            <a:fld id="{85977828-9959-41D3-9E74-797D0B282C81}" type="slidenum">
              <a:rPr lang="en-US" smtClean="0"/>
              <a:t>36</a:t>
            </a:fld>
            <a:endParaRPr lang="en-US"/>
          </a:p>
        </p:txBody>
      </p:sp>
    </p:spTree>
    <p:extLst>
      <p:ext uri="{BB962C8B-B14F-4D97-AF65-F5344CB8AC3E}">
        <p14:creationId xmlns:p14="http://schemas.microsoft.com/office/powerpoint/2010/main" val="38580637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EE81B1-BD55-4107-BA7D-F4A66F635361}"/>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Hostile Environment Investigation Considerations</a:t>
            </a:r>
          </a:p>
        </p:txBody>
      </p:sp>
      <p:sp>
        <p:nvSpPr>
          <p:cNvPr id="2" name="Content Placeholder 1">
            <a:extLst>
              <a:ext uri="{FF2B5EF4-FFF2-40B4-BE49-F238E27FC236}">
                <a16:creationId xmlns:a16="http://schemas.microsoft.com/office/drawing/2014/main" id="{56FF4D86-B119-BA71-2C0B-2000F36D9F7A}"/>
              </a:ext>
            </a:extLst>
          </p:cNvPr>
          <p:cNvSpPr>
            <a:spLocks noGrp="1"/>
          </p:cNvSpPr>
          <p:nvPr>
            <p:ph idx="1"/>
          </p:nvPr>
        </p:nvSpPr>
        <p:spPr/>
        <p:txBody>
          <a:bodyPr>
            <a:normAutofit/>
          </a:bodyPr>
          <a:lstStyle/>
          <a:p>
            <a:pPr marL="457200"/>
            <a:r>
              <a:rPr lang="en-US" b="1"/>
              <a:t>Unwelcome conduct</a:t>
            </a:r>
          </a:p>
          <a:p>
            <a:pPr marL="914400" lvl="1"/>
            <a:r>
              <a:rPr lang="en-US"/>
              <a:t>Not requested or invited</a:t>
            </a:r>
          </a:p>
          <a:p>
            <a:pPr marL="914400" lvl="1"/>
            <a:r>
              <a:rPr lang="en-US"/>
              <a:t>Regarded by the victim or complainant as undesirable or offensive, which is a subjective consideration</a:t>
            </a:r>
          </a:p>
          <a:p>
            <a:pPr marL="914400" lvl="1"/>
            <a:r>
              <a:rPr lang="en-US"/>
              <a:t>Includes verbal and expressive conduct along with physical conduct that does not constitute sexual assault</a:t>
            </a:r>
          </a:p>
          <a:p>
            <a:pPr marL="457200"/>
            <a:r>
              <a:rPr lang="en-US"/>
              <a:t>The respondent’s intent to cause harm is not a necessary element.</a:t>
            </a:r>
          </a:p>
          <a:p>
            <a:endParaRPr lang="en-US"/>
          </a:p>
        </p:txBody>
      </p:sp>
    </p:spTree>
    <p:extLst>
      <p:ext uri="{BB962C8B-B14F-4D97-AF65-F5344CB8AC3E}">
        <p14:creationId xmlns:p14="http://schemas.microsoft.com/office/powerpoint/2010/main" val="20298526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4CA3C4-EC87-C5CE-7FA3-EF025A771E65}"/>
              </a:ext>
            </a:extLst>
          </p:cNvPr>
          <p:cNvSpPr>
            <a:spLocks noGrp="1"/>
          </p:cNvSpPr>
          <p:nvPr>
            <p:ph type="title"/>
          </p:nvPr>
        </p:nvSpPr>
        <p:spPr/>
        <p:txBody>
          <a:bodyPr/>
          <a:lstStyle/>
          <a:p>
            <a:r>
              <a:rPr lang="en-US"/>
              <a:t>Retaliation, 1B.3</a:t>
            </a:r>
          </a:p>
        </p:txBody>
      </p:sp>
      <p:sp>
        <p:nvSpPr>
          <p:cNvPr id="5" name="Content Placeholder 4">
            <a:extLst>
              <a:ext uri="{FF2B5EF4-FFF2-40B4-BE49-F238E27FC236}">
                <a16:creationId xmlns:a16="http://schemas.microsoft.com/office/drawing/2014/main" id="{807263BE-3552-1B57-99C7-FC35E03BEBCE}"/>
              </a:ext>
            </a:extLst>
          </p:cNvPr>
          <p:cNvSpPr>
            <a:spLocks noGrp="1"/>
          </p:cNvSpPr>
          <p:nvPr>
            <p:ph idx="1"/>
          </p:nvPr>
        </p:nvSpPr>
        <p:spPr/>
        <p:txBody>
          <a:bodyPr>
            <a:normAutofit lnSpcReduction="10000"/>
          </a:bodyPr>
          <a:lstStyle/>
          <a:p>
            <a:pPr marL="0" indent="0">
              <a:buNone/>
            </a:pPr>
            <a:r>
              <a:rPr lang="en-US"/>
              <a:t>Taking an adverse action against a person, which includes, but is not limited to, engaging in any form of intimidation, reprisal, or harassment because the person:</a:t>
            </a:r>
          </a:p>
          <a:p>
            <a:pPr marL="514350" indent="-514350">
              <a:buFont typeface="+mj-lt"/>
              <a:buAutoNum type="arabicPeriod"/>
            </a:pPr>
            <a:r>
              <a:rPr lang="en-US"/>
              <a:t>reported or made a complaint under this policy;</a:t>
            </a:r>
          </a:p>
          <a:p>
            <a:pPr marL="514350" indent="-514350">
              <a:buFont typeface="+mj-lt"/>
              <a:buAutoNum type="arabicPeriod"/>
            </a:pPr>
            <a:r>
              <a:rPr lang="en-US"/>
              <a:t>expressed opposition to suspected or alleged conduct prohibited by this policy;</a:t>
            </a:r>
          </a:p>
          <a:p>
            <a:pPr marL="514350" indent="-514350">
              <a:buFont typeface="+mj-lt"/>
              <a:buAutoNum type="arabicPeriod"/>
            </a:pPr>
            <a:r>
              <a:rPr lang="en-US"/>
              <a:t>assisted or participated in any manner in an investigation or process under this policy;</a:t>
            </a:r>
          </a:p>
          <a:p>
            <a:pPr marL="514350" indent="-514350">
              <a:buFont typeface="+mj-lt"/>
              <a:buAutoNum type="arabicPeriod"/>
            </a:pPr>
            <a:r>
              <a:rPr lang="en-US"/>
              <a:t>opposed or refused to participate in an informal resolution or investigation under this policy; or</a:t>
            </a:r>
          </a:p>
        </p:txBody>
      </p:sp>
    </p:spTree>
    <p:extLst>
      <p:ext uri="{BB962C8B-B14F-4D97-AF65-F5344CB8AC3E}">
        <p14:creationId xmlns:p14="http://schemas.microsoft.com/office/powerpoint/2010/main" val="16121815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8C18B-8351-CBF6-263E-4BF94563E4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B298411-B014-EEC3-3ED4-A76C92F62BEE}"/>
              </a:ext>
            </a:extLst>
          </p:cNvPr>
          <p:cNvSpPr>
            <a:spLocks noGrp="1"/>
          </p:cNvSpPr>
          <p:nvPr>
            <p:ph type="title"/>
          </p:nvPr>
        </p:nvSpPr>
        <p:spPr/>
        <p:txBody>
          <a:bodyPr/>
          <a:lstStyle/>
          <a:p>
            <a:r>
              <a:rPr lang="en-US"/>
              <a:t>Retaliation, 1B.3 continued</a:t>
            </a:r>
          </a:p>
        </p:txBody>
      </p:sp>
      <p:sp>
        <p:nvSpPr>
          <p:cNvPr id="5" name="Content Placeholder 4">
            <a:extLst>
              <a:ext uri="{FF2B5EF4-FFF2-40B4-BE49-F238E27FC236}">
                <a16:creationId xmlns:a16="http://schemas.microsoft.com/office/drawing/2014/main" id="{C108949D-5267-1DD3-E928-DD959B4BE0D0}"/>
              </a:ext>
            </a:extLst>
          </p:cNvPr>
          <p:cNvSpPr>
            <a:spLocks noGrp="1"/>
          </p:cNvSpPr>
          <p:nvPr>
            <p:ph idx="1"/>
          </p:nvPr>
        </p:nvSpPr>
        <p:spPr/>
        <p:txBody>
          <a:bodyPr>
            <a:normAutofit fontScale="92500" lnSpcReduction="10000"/>
          </a:bodyPr>
          <a:lstStyle/>
          <a:p>
            <a:pPr marL="514350" indent="-514350">
              <a:buFont typeface="+mj-lt"/>
              <a:buAutoNum type="arabicPeriod" startAt="5"/>
            </a:pPr>
            <a:r>
              <a:rPr lang="en-US"/>
              <a:t>accessed the college or university investigation or informal resolution process to address a conflict related to this policy; or</a:t>
            </a:r>
          </a:p>
          <a:p>
            <a:pPr marL="514350" indent="-514350">
              <a:buFont typeface="+mj-lt"/>
              <a:buAutoNum type="arabicPeriod" startAt="5"/>
            </a:pPr>
            <a:r>
              <a:rPr lang="en-US"/>
              <a:t>made a complaint or assisted or participated in any manner in an investigation or process with the Equal Employment Opportunity Commission, the U.S. Department of Education Office for Civil Rights, the Minnesota Department of Human Rights or other enforcement agencies, under any federal or state nondiscrimination law, including the Civil Rights Act of 1964; Section 504 of the Rehabilitation Act of 1973; the Minnesota Human Rights Act, Minn. Stat. Ch. 363A, and their amendments.</a:t>
            </a:r>
          </a:p>
          <a:p>
            <a:pPr marL="0" indent="0">
              <a:buNone/>
            </a:pPr>
            <a:r>
              <a:rPr lang="en-US"/>
              <a:t>Retaliation may occur whether or not there is a power or authority differential between the individuals involved.</a:t>
            </a:r>
          </a:p>
        </p:txBody>
      </p:sp>
    </p:spTree>
    <p:extLst>
      <p:ext uri="{BB962C8B-B14F-4D97-AF65-F5344CB8AC3E}">
        <p14:creationId xmlns:p14="http://schemas.microsoft.com/office/powerpoint/2010/main" val="2182562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908614-A716-D573-A5C9-5E17F1B3AFFA}"/>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1" i="0" u="none" strike="noStrike" kern="1200" cap="none" spc="0" normalizeH="0" baseline="0" noProof="0">
                <a:ln>
                  <a:noFill/>
                </a:ln>
                <a:solidFill>
                  <a:srgbClr val="0C2340"/>
                </a:solidFill>
                <a:effectLst/>
                <a:uLnTx/>
                <a:uFillTx/>
                <a:latin typeface="+mj-lt"/>
                <a:ea typeface="+mn-ea"/>
                <a:cs typeface="+mn-cs"/>
              </a:rPr>
              <a:t>Other Policies and Procedures</a:t>
            </a:r>
            <a:endParaRPr kumimoji="0" lang="en-US" sz="4400" b="1" i="0" u="none" strike="noStrike" kern="1200" cap="none" spc="0" normalizeH="0" baseline="0" noProof="0">
              <a:ln>
                <a:noFill/>
              </a:ln>
              <a:solidFill>
                <a:schemeClr val="tx2"/>
              </a:solidFill>
              <a:effectLst/>
              <a:uLnTx/>
              <a:uFillTx/>
              <a:latin typeface="+mj-lt"/>
              <a:ea typeface="+mn-ea"/>
              <a:cs typeface="+mn-cs"/>
            </a:endParaRPr>
          </a:p>
        </p:txBody>
      </p:sp>
      <p:graphicFrame>
        <p:nvGraphicFramePr>
          <p:cNvPr id="4" name="Content Placeholder 3" descr="Large circle image, divided into four sections with the following labels on each quadrant: sexual violence (top right), preferred name (bottom right), individuals with disabilities (bottom left), and respectful workplace (top left).">
            <a:extLst>
              <a:ext uri="{FF2B5EF4-FFF2-40B4-BE49-F238E27FC236}">
                <a16:creationId xmlns:a16="http://schemas.microsoft.com/office/drawing/2014/main" id="{B2E4E57F-3BFA-E53C-B371-F67D871726A7}"/>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655753531"/>
              </p:ext>
            </p:extLst>
          </p:nvPr>
        </p:nvGraphicFramePr>
        <p:xfrm>
          <a:off x="838200" y="1825625"/>
          <a:ext cx="10515600" cy="4806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27158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1A3253-B5CD-3F4B-F077-68BD96523CBB}"/>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b="0" i="0" u="none" strike="noStrike" kern="1200" cap="none" spc="0" normalizeH="0" baseline="0" noProof="0">
                <a:ln>
                  <a:noFill/>
                </a:ln>
                <a:solidFill>
                  <a:srgbClr val="0C2340"/>
                </a:solidFill>
                <a:effectLst/>
                <a:uLnTx/>
                <a:uFillTx/>
                <a:latin typeface="+mj-lt"/>
                <a:ea typeface="+mn-ea"/>
                <a:cs typeface="+mn-cs"/>
              </a:rPr>
              <a:t>Preferred Name</a:t>
            </a:r>
            <a:endParaRPr kumimoji="0" lang="en-US" sz="4400" b="0"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p:txBody>
          <a:bodyPr>
            <a:normAutofit/>
          </a:bodyPr>
          <a:lstStyle/>
          <a:p>
            <a:pPr marL="0" indent="0">
              <a:buNone/>
            </a:pPr>
            <a:r>
              <a:rPr lang="en-US" altLang="en-US" b="1" cap="all">
                <a:solidFill>
                  <a:srgbClr val="00B050"/>
                </a:solidFill>
              </a:rPr>
              <a:t>System Procedure 1B.1.2 </a:t>
            </a:r>
            <a:endParaRPr lang="en-US" altLang="en-US">
              <a:solidFill>
                <a:srgbClr val="00B050"/>
              </a:solidFill>
            </a:endParaRPr>
          </a:p>
          <a:p>
            <a:r>
              <a:rPr lang="en-US" altLang="en-US">
                <a:solidFill>
                  <a:schemeClr val="tx1">
                    <a:lumMod val="85000"/>
                    <a:lumOff val="15000"/>
                  </a:schemeClr>
                </a:solidFill>
              </a:rPr>
              <a:t>Chosen name that is different, in whole or in part, from legal name</a:t>
            </a:r>
          </a:p>
          <a:p>
            <a:r>
              <a:rPr lang="en-US" altLang="en-US">
                <a:solidFill>
                  <a:schemeClr val="tx1">
                    <a:lumMod val="85000"/>
                    <a:lumOff val="15000"/>
                  </a:schemeClr>
                </a:solidFill>
              </a:rPr>
              <a:t>Each college, university shall have a procedure</a:t>
            </a:r>
          </a:p>
          <a:p>
            <a:pPr lvl="1"/>
            <a:r>
              <a:rPr lang="en-US" altLang="en-US">
                <a:solidFill>
                  <a:schemeClr val="tx1">
                    <a:lumMod val="85000"/>
                    <a:lumOff val="15000"/>
                  </a:schemeClr>
                </a:solidFill>
              </a:rPr>
              <a:t>Registrar: responsible for students and alumni</a:t>
            </a:r>
          </a:p>
          <a:p>
            <a:pPr lvl="1"/>
            <a:r>
              <a:rPr lang="en-US" altLang="en-US">
                <a:solidFill>
                  <a:schemeClr val="tx1">
                    <a:lumMod val="85000"/>
                    <a:lumOff val="15000"/>
                  </a:schemeClr>
                </a:solidFill>
              </a:rPr>
              <a:t>Human resources: responsible for employees</a:t>
            </a:r>
          </a:p>
          <a:p>
            <a:r>
              <a:rPr lang="en-US" altLang="en-US">
                <a:solidFill>
                  <a:schemeClr val="tx1">
                    <a:lumMod val="85000"/>
                    <a:lumOff val="15000"/>
                  </a:schemeClr>
                </a:solidFill>
              </a:rPr>
              <a:t>Used when and where technically and legally possible</a:t>
            </a:r>
          </a:p>
        </p:txBody>
      </p:sp>
    </p:spTree>
    <p:extLst>
      <p:ext uri="{BB962C8B-B14F-4D97-AF65-F5344CB8AC3E}">
        <p14:creationId xmlns:p14="http://schemas.microsoft.com/office/powerpoint/2010/main" val="2500415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A6569-5626-BFD8-0D68-EA94F2F8197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6FD021E-189D-1B43-A361-BBDB98EA4FF6}"/>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3600" b="0" i="0" u="none" strike="noStrike" kern="1200" cap="none" spc="0" normalizeH="0" baseline="0" noProof="0">
                <a:ln>
                  <a:noFill/>
                </a:ln>
                <a:solidFill>
                  <a:srgbClr val="0C2340"/>
                </a:solidFill>
                <a:effectLst/>
                <a:uLnTx/>
                <a:uFillTx/>
                <a:latin typeface="+mj-lt"/>
                <a:ea typeface="+mn-ea"/>
                <a:cs typeface="+mn-cs"/>
              </a:rPr>
              <a:t>Access &amp; Modifications, Pregnant and Parenting Students</a:t>
            </a:r>
            <a:endParaRPr kumimoji="0" lang="en-US" sz="3600" b="0"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a:extLst>
              <a:ext uri="{FF2B5EF4-FFF2-40B4-BE49-F238E27FC236}">
                <a16:creationId xmlns:a16="http://schemas.microsoft.com/office/drawing/2014/main" id="{90FDD94F-9167-F38A-4F85-299105998A1C}"/>
              </a:ext>
            </a:extLst>
          </p:cNvPr>
          <p:cNvSpPr>
            <a:spLocks noGrp="1"/>
          </p:cNvSpPr>
          <p:nvPr>
            <p:ph idx="1"/>
          </p:nvPr>
        </p:nvSpPr>
        <p:spPr/>
        <p:txBody>
          <a:bodyPr>
            <a:normAutofit fontScale="92500" lnSpcReduction="10000"/>
          </a:bodyPr>
          <a:lstStyle/>
          <a:p>
            <a:pPr marL="0" indent="0">
              <a:buNone/>
            </a:pPr>
            <a:r>
              <a:rPr lang="en-US" altLang="en-US" b="1" cap="all">
                <a:solidFill>
                  <a:srgbClr val="00B050"/>
                </a:solidFill>
              </a:rPr>
              <a:t>System Procedure 1B.1.3 </a:t>
            </a:r>
            <a:endParaRPr lang="en-US" altLang="en-US">
              <a:solidFill>
                <a:srgbClr val="00B050"/>
              </a:solidFill>
            </a:endParaRPr>
          </a:p>
          <a:p>
            <a:pPr marL="457200"/>
            <a:r>
              <a:rPr lang="en-US" altLang="en-US">
                <a:solidFill>
                  <a:schemeClr val="tx1">
                    <a:lumMod val="85000"/>
                    <a:lumOff val="15000"/>
                  </a:schemeClr>
                </a:solidFill>
              </a:rPr>
              <a:t>Ensuring programs, services, and activities are accessible to students who may be </a:t>
            </a:r>
          </a:p>
          <a:p>
            <a:pPr marL="914400" lvl="1"/>
            <a:r>
              <a:rPr lang="en-US" altLang="en-US">
                <a:solidFill>
                  <a:schemeClr val="tx1">
                    <a:lumMod val="85000"/>
                    <a:lumOff val="15000"/>
                  </a:schemeClr>
                </a:solidFill>
              </a:rPr>
              <a:t>pregnant, </a:t>
            </a:r>
          </a:p>
          <a:p>
            <a:pPr marL="914400" lvl="1"/>
            <a:r>
              <a:rPr lang="en-US" altLang="en-US">
                <a:solidFill>
                  <a:schemeClr val="tx1">
                    <a:lumMod val="85000"/>
                    <a:lumOff val="15000"/>
                  </a:schemeClr>
                </a:solidFill>
              </a:rPr>
              <a:t>experiencing a pregnancy-related condition, or </a:t>
            </a:r>
          </a:p>
          <a:p>
            <a:pPr marL="914400" lvl="1"/>
            <a:r>
              <a:rPr lang="en-US" altLang="en-US">
                <a:solidFill>
                  <a:schemeClr val="tx1">
                    <a:lumMod val="85000"/>
                    <a:lumOff val="15000"/>
                  </a:schemeClr>
                </a:solidFill>
              </a:rPr>
              <a:t>parenting a child under the age of 18</a:t>
            </a:r>
          </a:p>
          <a:p>
            <a:pPr marL="457200"/>
            <a:r>
              <a:rPr lang="en-US" altLang="en-US">
                <a:solidFill>
                  <a:schemeClr val="tx1">
                    <a:lumMod val="85000"/>
                    <a:lumOff val="15000"/>
                  </a:schemeClr>
                </a:solidFill>
              </a:rPr>
              <a:t>Information sharing requirements: students’ rights</a:t>
            </a:r>
          </a:p>
          <a:p>
            <a:pPr marL="457200"/>
            <a:r>
              <a:rPr lang="en-US" altLang="en-US">
                <a:solidFill>
                  <a:schemeClr val="tx1">
                    <a:lumMod val="85000"/>
                    <a:lumOff val="15000"/>
                  </a:schemeClr>
                </a:solidFill>
              </a:rPr>
              <a:t>Reasonable modifications for students</a:t>
            </a:r>
          </a:p>
          <a:p>
            <a:pPr marL="457200"/>
            <a:r>
              <a:rPr lang="en-US" altLang="en-US">
                <a:solidFill>
                  <a:schemeClr val="tx1">
                    <a:lumMod val="85000"/>
                    <a:lumOff val="15000"/>
                  </a:schemeClr>
                </a:solidFill>
              </a:rPr>
              <a:t>Lactation space access</a:t>
            </a:r>
          </a:p>
          <a:p>
            <a:pPr marL="457200"/>
            <a:r>
              <a:rPr lang="en-US" altLang="en-US">
                <a:solidFill>
                  <a:schemeClr val="tx1">
                    <a:lumMod val="85000"/>
                    <a:lumOff val="15000"/>
                  </a:schemeClr>
                </a:solidFill>
              </a:rPr>
              <a:t>Absences: excused and leaves</a:t>
            </a:r>
          </a:p>
        </p:txBody>
      </p:sp>
    </p:spTree>
    <p:extLst>
      <p:ext uri="{BB962C8B-B14F-4D97-AF65-F5344CB8AC3E}">
        <p14:creationId xmlns:p14="http://schemas.microsoft.com/office/powerpoint/2010/main" val="4038188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62CF560-44BE-F166-CBE7-5D0883AA6870}"/>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3600" b="0" i="0" u="none" strike="noStrike" kern="1200" cap="none" spc="0" normalizeH="0" baseline="0" noProof="0">
                <a:ln>
                  <a:noFill/>
                </a:ln>
                <a:solidFill>
                  <a:srgbClr val="0C2340"/>
                </a:solidFill>
                <a:effectLst/>
                <a:uLnTx/>
                <a:uFillTx/>
                <a:latin typeface="+mj-lt"/>
                <a:ea typeface="+mn-ea"/>
                <a:cs typeface="+mn-cs"/>
              </a:rPr>
              <a:t>Access &amp; Accommodations for Individuals w. Disabilities</a:t>
            </a:r>
            <a:endParaRPr kumimoji="0" lang="en-US" sz="3600" b="0"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p:txBody>
          <a:bodyPr>
            <a:normAutofit fontScale="92500"/>
          </a:bodyPr>
          <a:lstStyle/>
          <a:p>
            <a:pPr marL="0" indent="0">
              <a:buNone/>
            </a:pPr>
            <a:r>
              <a:rPr lang="en-US" altLang="en-US" b="1" cap="all">
                <a:solidFill>
                  <a:srgbClr val="00B050"/>
                </a:solidFill>
              </a:rPr>
              <a:t>Board 1B.4 Policy </a:t>
            </a:r>
            <a:endParaRPr lang="en-US" altLang="en-US">
              <a:solidFill>
                <a:srgbClr val="00B050"/>
              </a:solidFill>
            </a:endParaRPr>
          </a:p>
          <a:p>
            <a:pPr marL="457200"/>
            <a:r>
              <a:rPr lang="en-US" altLang="en-US">
                <a:solidFill>
                  <a:schemeClr val="tx1">
                    <a:lumMod val="85000"/>
                    <a:lumOff val="15000"/>
                  </a:schemeClr>
                </a:solidFill>
              </a:rPr>
              <a:t>Programs, services, and activities shall be accessible to individuals with disabilities, in compliance with state and federal laws</a:t>
            </a:r>
          </a:p>
          <a:p>
            <a:pPr marL="457200"/>
            <a:r>
              <a:rPr lang="en-US" altLang="en-US">
                <a:solidFill>
                  <a:schemeClr val="tx1">
                    <a:lumMod val="85000"/>
                    <a:lumOff val="15000"/>
                  </a:schemeClr>
                </a:solidFill>
              </a:rPr>
              <a:t>Individuals with disabilities may need accommodations to have equally effective opportunities</a:t>
            </a:r>
          </a:p>
          <a:p>
            <a:pPr marL="457200"/>
            <a:r>
              <a:rPr lang="en-US" altLang="en-US">
                <a:solidFill>
                  <a:schemeClr val="tx1">
                    <a:lumMod val="85000"/>
                    <a:lumOff val="15000"/>
                  </a:schemeClr>
                </a:solidFill>
              </a:rPr>
              <a:t>Reasonable accommodations will be made to ensure access (with some noted limitations), including modifications to rules, policies, and practices</a:t>
            </a:r>
          </a:p>
          <a:p>
            <a:pPr marL="457200"/>
            <a:r>
              <a:rPr lang="en-US" altLang="en-US">
                <a:solidFill>
                  <a:schemeClr val="tx1">
                    <a:lumMod val="85000"/>
                    <a:lumOff val="15000"/>
                  </a:schemeClr>
                </a:solidFill>
              </a:rPr>
              <a:t>Provide qualified student with a disability access to services and activities</a:t>
            </a:r>
          </a:p>
          <a:p>
            <a:pPr marL="457200"/>
            <a:r>
              <a:rPr lang="en-US" altLang="en-US">
                <a:solidFill>
                  <a:schemeClr val="tx1">
                    <a:lumMod val="85000"/>
                    <a:lumOff val="15000"/>
                  </a:schemeClr>
                </a:solidFill>
              </a:rPr>
              <a:t>College, University must have process to request an accommodation</a:t>
            </a:r>
          </a:p>
        </p:txBody>
      </p:sp>
      <p:sp>
        <p:nvSpPr>
          <p:cNvPr id="3" name="TextBox 2">
            <a:extLst>
              <a:ext uri="{FF2B5EF4-FFF2-40B4-BE49-F238E27FC236}">
                <a16:creationId xmlns:a16="http://schemas.microsoft.com/office/drawing/2014/main" id="{A317A960-17C0-D5F0-583B-2A1BC911F1C5}"/>
              </a:ext>
            </a:extLst>
          </p:cNvPr>
          <p:cNvSpPr txBox="1"/>
          <p:nvPr/>
        </p:nvSpPr>
        <p:spPr>
          <a:xfrm>
            <a:off x="7315201" y="1593273"/>
            <a:ext cx="3255818" cy="369332"/>
          </a:xfrm>
          <a:prstGeom prst="rect">
            <a:avLst/>
          </a:prstGeom>
          <a:noFill/>
        </p:spPr>
        <p:txBody>
          <a:bodyPr wrap="square" rtlCol="0">
            <a:spAutoFit/>
          </a:bodyPr>
          <a:lstStyle/>
          <a:p>
            <a:r>
              <a:rPr lang="en-US" b="1">
                <a:solidFill>
                  <a:srgbClr val="FF0000"/>
                </a:solidFill>
              </a:rPr>
              <a:t>BOT approved update 2/18/26</a:t>
            </a:r>
          </a:p>
        </p:txBody>
      </p:sp>
    </p:spTree>
    <p:extLst>
      <p:ext uri="{BB962C8B-B14F-4D97-AF65-F5344CB8AC3E}">
        <p14:creationId xmlns:p14="http://schemas.microsoft.com/office/powerpoint/2010/main" val="19237695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E521AB-33F2-EF75-E5FE-F4A878A8F608}"/>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b="0" i="0" u="none" strike="noStrike" kern="1200" cap="none" spc="0" normalizeH="0" baseline="0" noProof="0">
                <a:ln>
                  <a:noFill/>
                </a:ln>
                <a:solidFill>
                  <a:srgbClr val="0C2340"/>
                </a:solidFill>
                <a:effectLst/>
                <a:uLnTx/>
                <a:uFillTx/>
                <a:latin typeface="+mj-lt"/>
                <a:ea typeface="+mn-ea"/>
                <a:cs typeface="+mn-cs"/>
              </a:rPr>
              <a:t>Respectful Workplace</a:t>
            </a:r>
            <a:endParaRPr kumimoji="0" lang="en-US" sz="4400" b="0"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p:txBody>
          <a:bodyPr>
            <a:normAutofit lnSpcReduction="10000"/>
          </a:bodyPr>
          <a:lstStyle/>
          <a:p>
            <a:pPr marL="0" indent="0">
              <a:buNone/>
            </a:pPr>
            <a:r>
              <a:rPr lang="en-US" altLang="en-US" b="1" cap="all">
                <a:solidFill>
                  <a:srgbClr val="00B050"/>
                </a:solidFill>
              </a:rPr>
              <a:t>System 1C.0.2 Procedure </a:t>
            </a:r>
            <a:endParaRPr lang="en-US" altLang="en-US">
              <a:solidFill>
                <a:srgbClr val="00B050"/>
              </a:solidFill>
            </a:endParaRPr>
          </a:p>
          <a:p>
            <a:pPr marL="457200"/>
            <a:r>
              <a:rPr lang="en-US" altLang="en-US"/>
              <a:t>Objectively respectful and professional workplace</a:t>
            </a:r>
          </a:p>
          <a:p>
            <a:pPr marL="457200"/>
            <a:r>
              <a:rPr lang="en-US" altLang="en-US" b="1"/>
              <a:t>Professionalism</a:t>
            </a:r>
            <a:r>
              <a:rPr lang="en-US" altLang="en-US"/>
              <a:t>: Displaying the good judgment and proper behavior that is reasonably expected in the workplace</a:t>
            </a:r>
          </a:p>
          <a:p>
            <a:pPr marL="457200"/>
            <a:r>
              <a:rPr lang="en-US" altLang="en-US" b="1"/>
              <a:t>Respect</a:t>
            </a:r>
            <a:r>
              <a:rPr lang="en-US" altLang="en-US"/>
              <a:t>: Behavior or communication that demonstrates positive consideration and treats individuals in a manner that a reasonable person would find appropriate</a:t>
            </a:r>
          </a:p>
          <a:p>
            <a:pPr marL="457200"/>
            <a:r>
              <a:rPr lang="en-US" altLang="en-US" b="1"/>
              <a:t>Prohibitions</a:t>
            </a:r>
            <a:r>
              <a:rPr lang="en-US" altLang="en-US"/>
              <a:t>: aggressive behaviors; deliberately destroying, damaging, or obstructing work performance; knowingly making a false complaint; retaliation</a:t>
            </a:r>
          </a:p>
        </p:txBody>
      </p:sp>
    </p:spTree>
    <p:extLst>
      <p:ext uri="{BB962C8B-B14F-4D97-AF65-F5344CB8AC3E}">
        <p14:creationId xmlns:p14="http://schemas.microsoft.com/office/powerpoint/2010/main" val="3013114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AB076D-DB0A-48DD-5F40-1A4E907DE845}"/>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j-lt"/>
                <a:ea typeface="+mn-ea"/>
                <a:cs typeface="+mn-cs"/>
              </a:rPr>
              <a:t>Code of Conduct and Ethics</a:t>
            </a:r>
          </a:p>
        </p:txBody>
      </p:sp>
      <p:sp>
        <p:nvSpPr>
          <p:cNvPr id="2" name="Content Placeholder 1">
            <a:extLst>
              <a:ext uri="{FF2B5EF4-FFF2-40B4-BE49-F238E27FC236}">
                <a16:creationId xmlns:a16="http://schemas.microsoft.com/office/drawing/2014/main" id="{2D30A952-052B-5283-7AAE-032390092EFD}"/>
              </a:ext>
            </a:extLst>
          </p:cNvPr>
          <p:cNvSpPr>
            <a:spLocks noGrp="1"/>
          </p:cNvSpPr>
          <p:nvPr>
            <p:ph idx="1"/>
          </p:nvPr>
        </p:nvSpPr>
        <p:spPr/>
        <p:txBody>
          <a:bodyPr>
            <a:normAutofit fontScale="92500" lnSpcReduction="20000"/>
          </a:bodyPr>
          <a:lstStyle/>
          <a:p>
            <a:pPr marL="0" indent="0">
              <a:buNone/>
            </a:pPr>
            <a:r>
              <a:rPr lang="en-US" altLang="en-US" b="1" cap="all">
                <a:solidFill>
                  <a:srgbClr val="FC4C02"/>
                </a:solidFill>
              </a:rPr>
              <a:t>System 1C.0.1 Procedure </a:t>
            </a:r>
            <a:endParaRPr lang="en-US" altLang="en-US">
              <a:solidFill>
                <a:srgbClr val="FC4C02"/>
              </a:solidFill>
            </a:endParaRPr>
          </a:p>
          <a:p>
            <a:pPr marL="457200"/>
            <a:r>
              <a:rPr lang="en-US" altLang="en-US"/>
              <a:t>All employees of Minnesota State must meet public expectations for excellence</a:t>
            </a:r>
          </a:p>
          <a:p>
            <a:r>
              <a:rPr lang="en-US"/>
              <a:t>Ethics</a:t>
            </a:r>
          </a:p>
          <a:p>
            <a:pPr lvl="1"/>
            <a:r>
              <a:rPr lang="en-US"/>
              <a:t>Conflicts of interest </a:t>
            </a:r>
          </a:p>
          <a:p>
            <a:pPr lvl="1"/>
            <a:r>
              <a:rPr lang="en-US"/>
              <a:t>Compensation, benefits or gifts</a:t>
            </a:r>
          </a:p>
          <a:p>
            <a:pPr lvl="1"/>
            <a:r>
              <a:rPr lang="en-US"/>
              <a:t>Personal advantage</a:t>
            </a:r>
          </a:p>
          <a:p>
            <a:pPr lvl="1"/>
            <a:r>
              <a:rPr lang="en-US"/>
              <a:t>Use of Minnesota State property</a:t>
            </a:r>
          </a:p>
          <a:p>
            <a:pPr lvl="1"/>
            <a:r>
              <a:rPr lang="en-US"/>
              <a:t>Political activities and influence</a:t>
            </a:r>
          </a:p>
          <a:p>
            <a:pPr lvl="1"/>
            <a:r>
              <a:rPr lang="en-US"/>
              <a:t>Purchasing and contracting</a:t>
            </a:r>
          </a:p>
          <a:p>
            <a:pPr marL="457200"/>
            <a:r>
              <a:rPr lang="en-US"/>
              <a:t>Employees must comply with all board policies and system procedures (including 9 noted areas)</a:t>
            </a:r>
          </a:p>
        </p:txBody>
      </p:sp>
    </p:spTree>
    <p:extLst>
      <p:ext uri="{BB962C8B-B14F-4D97-AF65-F5344CB8AC3E}">
        <p14:creationId xmlns:p14="http://schemas.microsoft.com/office/powerpoint/2010/main" val="12512177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C43542-9716-E171-64F7-DBBB221E2F45}"/>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j-lt"/>
                <a:ea typeface="+mn-ea"/>
                <a:cs typeface="+mn-cs"/>
              </a:rPr>
              <a:t>Fraud or Other Dishonest Acts</a:t>
            </a:r>
          </a:p>
        </p:txBody>
      </p:sp>
      <p:sp>
        <p:nvSpPr>
          <p:cNvPr id="4" name="Content Placeholder 3">
            <a:extLst>
              <a:ext uri="{FF2B5EF4-FFF2-40B4-BE49-F238E27FC236}">
                <a16:creationId xmlns:a16="http://schemas.microsoft.com/office/drawing/2014/main" id="{04527A16-B8E7-2056-DE60-FC9C4ECBC893}"/>
              </a:ext>
            </a:extLst>
          </p:cNvPr>
          <p:cNvSpPr>
            <a:spLocks noGrp="1"/>
          </p:cNvSpPr>
          <p:nvPr>
            <p:ph idx="1"/>
          </p:nvPr>
        </p:nvSpPr>
        <p:spPr/>
        <p:txBody>
          <a:bodyPr>
            <a:normAutofit/>
          </a:bodyPr>
          <a:lstStyle/>
          <a:p>
            <a:pPr marL="0" indent="0">
              <a:buNone/>
            </a:pPr>
            <a:r>
              <a:rPr lang="en-US" altLang="en-US" b="1" cap="all">
                <a:solidFill>
                  <a:srgbClr val="0C2340"/>
                </a:solidFill>
              </a:rPr>
              <a:t>System 1C.2 Policy </a:t>
            </a:r>
            <a:endParaRPr lang="en-US" altLang="en-US"/>
          </a:p>
          <a:p>
            <a:r>
              <a:rPr lang="en-US" altLang="en-US"/>
              <a:t>Fraudulent and other dishonest acts</a:t>
            </a:r>
          </a:p>
          <a:p>
            <a:pPr lvl="1"/>
            <a:r>
              <a:rPr lang="en-US" altLang="en-US"/>
              <a:t>Ex. Theft or misuses of college or university assets, time, property</a:t>
            </a:r>
          </a:p>
          <a:p>
            <a:pPr lvl="1"/>
            <a:r>
              <a:rPr lang="en-US" altLang="en-US"/>
              <a:t>Conflicts of interest</a:t>
            </a:r>
          </a:p>
          <a:p>
            <a:pPr lvl="1"/>
            <a:r>
              <a:rPr lang="en-US" altLang="en-US"/>
              <a:t>Double employment, where employee is working two jobs at the same time</a:t>
            </a:r>
          </a:p>
          <a:p>
            <a:r>
              <a:rPr lang="en-US"/>
              <a:t>State of Minnesota Code of Ethics</a:t>
            </a:r>
          </a:p>
          <a:p>
            <a:r>
              <a:rPr lang="en-US"/>
              <a:t>Fraud inquiries and investigations</a:t>
            </a:r>
          </a:p>
          <a:p>
            <a:r>
              <a:rPr lang="en-US"/>
              <a:t>Remedial actions</a:t>
            </a:r>
          </a:p>
          <a:p>
            <a:r>
              <a:rPr lang="en-US"/>
              <a:t>Whistleblower protections</a:t>
            </a:r>
          </a:p>
        </p:txBody>
      </p:sp>
    </p:spTree>
    <p:extLst>
      <p:ext uri="{BB962C8B-B14F-4D97-AF65-F5344CB8AC3E}">
        <p14:creationId xmlns:p14="http://schemas.microsoft.com/office/powerpoint/2010/main" val="17188841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AA856-D00A-00B9-B268-4FBC03A49B2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74BDBB6-C005-796E-5682-59E06AA3885E}"/>
              </a:ext>
            </a:extLst>
          </p:cNvPr>
          <p:cNvSpPr>
            <a:spLocks noGrp="1"/>
          </p:cNvSpPr>
          <p:nvPr>
            <p:ph type="title"/>
          </p:nvPr>
        </p:nvSpPr>
        <p:spPr/>
        <p:txBody>
          <a:bodyPr/>
          <a:lstStyle/>
          <a:p>
            <a:r>
              <a:rPr lang="en-US"/>
              <a:t>Different Allegations, Different Processes</a:t>
            </a:r>
          </a:p>
        </p:txBody>
      </p:sp>
      <p:sp>
        <p:nvSpPr>
          <p:cNvPr id="5" name="Slide Number Placeholder 4">
            <a:extLst>
              <a:ext uri="{FF2B5EF4-FFF2-40B4-BE49-F238E27FC236}">
                <a16:creationId xmlns:a16="http://schemas.microsoft.com/office/drawing/2014/main" id="{DA335022-7E54-588F-7BC9-F17B19D3809F}"/>
              </a:ext>
            </a:extLst>
          </p:cNvPr>
          <p:cNvSpPr>
            <a:spLocks noGrp="1"/>
          </p:cNvSpPr>
          <p:nvPr>
            <p:ph type="sldNum" sz="quarter" idx="4294967295"/>
          </p:nvPr>
        </p:nvSpPr>
        <p:spPr>
          <a:xfrm>
            <a:off x="0" y="0"/>
            <a:ext cx="0" cy="0"/>
          </a:xfrm>
        </p:spPr>
        <p:txBody>
          <a:bodyPr/>
          <a:lstStyle/>
          <a:p>
            <a:fld id="{7E3DB3BD-626B-47E2-86DD-3ABF2674C52C}" type="slidenum">
              <a:rPr lang="en-US" smtClean="0"/>
              <a:t>47</a:t>
            </a:fld>
            <a:endParaRPr lang="en-US"/>
          </a:p>
        </p:txBody>
      </p:sp>
      <p:sp>
        <p:nvSpPr>
          <p:cNvPr id="2" name="Content Placeholder 1">
            <a:extLst>
              <a:ext uri="{FF2B5EF4-FFF2-40B4-BE49-F238E27FC236}">
                <a16:creationId xmlns:a16="http://schemas.microsoft.com/office/drawing/2014/main" id="{7FF36B6B-67D7-E3AD-A82B-1F5D9C5E2930}"/>
              </a:ext>
            </a:extLst>
          </p:cNvPr>
          <p:cNvSpPr>
            <a:spLocks noGrp="1"/>
          </p:cNvSpPr>
          <p:nvPr/>
        </p:nvSpPr>
        <p:spPr>
          <a:xfrm>
            <a:off x="836612" y="1690688"/>
            <a:ext cx="5811323" cy="4343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9F4D"/>
              </a:buClr>
              <a:buFont typeface="Arial" panose="020B0604020202020204"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Clr>
                <a:srgbClr val="009F4D"/>
              </a:buClr>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spcBef>
                <a:spcPct val="20000"/>
              </a:spcBef>
              <a:buClr>
                <a:srgbClr val="009F4D"/>
              </a:buClr>
              <a:buFont typeface="Arial" panose="020B0604020202020204" pitchFamily="34" charset="0"/>
              <a:buChar char="•"/>
              <a:defRPr sz="2200" kern="1200">
                <a:solidFill>
                  <a:schemeClr val="tx2"/>
                </a:solidFill>
                <a:latin typeface="+mn-lt"/>
                <a:ea typeface="+mn-ea"/>
                <a:cs typeface="+mn-cs"/>
              </a:defRPr>
            </a:lvl3pPr>
            <a:lvl4pPr marL="1600200" indent="-228600" algn="l" defTabSz="914400" rtl="0" eaLnBrk="1" latinLnBrk="0" hangingPunct="1">
              <a:spcBef>
                <a:spcPct val="20000"/>
              </a:spcBef>
              <a:buClr>
                <a:srgbClr val="009F4D"/>
              </a:buClr>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spcBef>
                <a:spcPct val="20000"/>
              </a:spcBef>
              <a:buClr>
                <a:srgbClr val="009F4D"/>
              </a:buClr>
              <a:buFont typeface="Courier New" panose="02070309020205020404" pitchFamily="49" charset="0"/>
              <a:buChar char="o"/>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chemeClr val="tx2"/>
              </a:buClr>
              <a:buNone/>
            </a:pPr>
            <a:r>
              <a:rPr lang="en-US" sz="2400"/>
              <a:t>The processes for different types of allegations are NOT THE SAME </a:t>
            </a:r>
          </a:p>
          <a:p>
            <a:pPr marL="0" indent="0">
              <a:buClr>
                <a:schemeClr val="tx2"/>
              </a:buClr>
              <a:buNone/>
            </a:pPr>
            <a:endParaRPr lang="en-US" sz="1800"/>
          </a:p>
          <a:p>
            <a:pPr marL="0" indent="0">
              <a:buClr>
                <a:schemeClr val="tx2"/>
              </a:buClr>
              <a:buNone/>
            </a:pPr>
            <a:r>
              <a:rPr lang="en-US" sz="2400"/>
              <a:t>Do not use the 1B.1 decision maker process for 1C.2 allegations:</a:t>
            </a:r>
          </a:p>
          <a:p>
            <a:pPr>
              <a:buClr>
                <a:schemeClr val="tx2"/>
              </a:buClr>
            </a:pPr>
            <a:r>
              <a:rPr lang="en-US" sz="2000"/>
              <a:t>Can result in incorrect conclusions and re-investigations</a:t>
            </a:r>
          </a:p>
          <a:p>
            <a:pPr>
              <a:buClr>
                <a:schemeClr val="tx2"/>
              </a:buClr>
            </a:pPr>
            <a:r>
              <a:rPr lang="en-US" sz="2000"/>
              <a:t>Minnesota State is required by law to report evidence of fraud, waste, and abuse to the Office of the Legislative Auditor and (if applicable) federal authorities.</a:t>
            </a:r>
          </a:p>
          <a:p>
            <a:pPr marL="0" indent="0">
              <a:buClr>
                <a:schemeClr val="tx2"/>
              </a:buClr>
              <a:buNone/>
            </a:pPr>
            <a:endParaRPr lang="en-US" sz="1800"/>
          </a:p>
        </p:txBody>
      </p:sp>
      <p:sp>
        <p:nvSpPr>
          <p:cNvPr id="3" name="TextBox 2">
            <a:extLst>
              <a:ext uri="{FF2B5EF4-FFF2-40B4-BE49-F238E27FC236}">
                <a16:creationId xmlns:a16="http://schemas.microsoft.com/office/drawing/2014/main" id="{41424652-7FEB-BF2A-9E48-959DC22EE428}"/>
              </a:ext>
            </a:extLst>
          </p:cNvPr>
          <p:cNvSpPr txBox="1"/>
          <p:nvPr/>
        </p:nvSpPr>
        <p:spPr>
          <a:xfrm>
            <a:off x="7552699" y="2727623"/>
            <a:ext cx="4406582" cy="160043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2000"/>
              <a:t>Differences between the types of investigations</a:t>
            </a:r>
          </a:p>
          <a:p>
            <a:pPr marL="285750" indent="-285750">
              <a:buFont typeface="Arial" panose="020B0604020202020204" pitchFamily="34" charset="0"/>
              <a:buChar char="•"/>
            </a:pPr>
            <a:r>
              <a:rPr lang="en-US" sz="2000"/>
              <a:t>Different reporting responsibilities by law or policy</a:t>
            </a:r>
          </a:p>
          <a:p>
            <a:endParaRPr lang="en-US"/>
          </a:p>
        </p:txBody>
      </p:sp>
      <p:sp>
        <p:nvSpPr>
          <p:cNvPr id="4" name="Oval 3">
            <a:extLst>
              <a:ext uri="{FF2B5EF4-FFF2-40B4-BE49-F238E27FC236}">
                <a16:creationId xmlns:a16="http://schemas.microsoft.com/office/drawing/2014/main" id="{32354A79-7FC3-5CFD-FEFA-F59E28C248BF}"/>
              </a:ext>
            </a:extLst>
          </p:cNvPr>
          <p:cNvSpPr/>
          <p:nvPr/>
        </p:nvSpPr>
        <p:spPr>
          <a:xfrm>
            <a:off x="8055980" y="1690688"/>
            <a:ext cx="2520180" cy="88883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Considerations</a:t>
            </a:r>
          </a:p>
        </p:txBody>
      </p:sp>
    </p:spTree>
    <p:extLst>
      <p:ext uri="{BB962C8B-B14F-4D97-AF65-F5344CB8AC3E}">
        <p14:creationId xmlns:p14="http://schemas.microsoft.com/office/powerpoint/2010/main" val="24451812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C68F8-D36E-41BC-8FF6-349BA782B2C4}"/>
              </a:ext>
            </a:extLst>
          </p:cNvPr>
          <p:cNvSpPr>
            <a:spLocks noGrp="1"/>
          </p:cNvSpPr>
          <p:nvPr>
            <p:ph type="title"/>
          </p:nvPr>
        </p:nvSpPr>
        <p:spPr/>
        <p:txBody>
          <a:bodyPr>
            <a:normAutofit fontScale="90000"/>
          </a:bodyPr>
          <a:lstStyle/>
          <a:p>
            <a:pPr algn="ctr"/>
            <a:r>
              <a:rPr lang="en-US"/>
              <a:t>Federal and State </a:t>
            </a:r>
            <a:br>
              <a:rPr lang="en-US"/>
            </a:br>
            <a:r>
              <a:rPr lang="en-US"/>
              <a:t>Laws and policies</a:t>
            </a:r>
          </a:p>
        </p:txBody>
      </p:sp>
      <p:sp>
        <p:nvSpPr>
          <p:cNvPr id="3" name="Text Placeholder 2">
            <a:extLst>
              <a:ext uri="{FF2B5EF4-FFF2-40B4-BE49-F238E27FC236}">
                <a16:creationId xmlns:a16="http://schemas.microsoft.com/office/drawing/2014/main" id="{26BB5937-3A19-37C9-8F86-78EC3510280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329144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8E398-FED5-3F47-EC05-F39AF0C3EEC8}"/>
              </a:ext>
            </a:extLst>
          </p:cNvPr>
          <p:cNvSpPr>
            <a:spLocks noGrp="1"/>
          </p:cNvSpPr>
          <p:nvPr>
            <p:ph type="title"/>
          </p:nvPr>
        </p:nvSpPr>
        <p:spPr/>
        <p:txBody>
          <a:bodyPr/>
          <a:lstStyle/>
          <a:p>
            <a:r>
              <a:rPr lang="en-US"/>
              <a:t>Violence Against Women Act</a:t>
            </a:r>
          </a:p>
        </p:txBody>
      </p:sp>
      <p:sp>
        <p:nvSpPr>
          <p:cNvPr id="3" name="Content Placeholder 2">
            <a:extLst>
              <a:ext uri="{FF2B5EF4-FFF2-40B4-BE49-F238E27FC236}">
                <a16:creationId xmlns:a16="http://schemas.microsoft.com/office/drawing/2014/main" id="{0AC0F60B-AA93-C2E6-1CF3-5D40EC43EFF5}"/>
              </a:ext>
            </a:extLst>
          </p:cNvPr>
          <p:cNvSpPr>
            <a:spLocks noGrp="1"/>
          </p:cNvSpPr>
          <p:nvPr>
            <p:ph idx="1"/>
          </p:nvPr>
        </p:nvSpPr>
        <p:spPr/>
        <p:txBody>
          <a:bodyPr>
            <a:normAutofit/>
          </a:bodyPr>
          <a:lstStyle/>
          <a:p>
            <a:pPr marL="0" indent="0">
              <a:buNone/>
            </a:pPr>
            <a:r>
              <a:rPr lang="en-US" b="1" dirty="0">
                <a:solidFill>
                  <a:srgbClr val="009F4D"/>
                </a:solidFill>
              </a:rPr>
              <a:t>Reauthorized and effective Oct. 2014:</a:t>
            </a:r>
          </a:p>
          <a:p>
            <a:r>
              <a:rPr lang="en-US" dirty="0"/>
              <a:t>Prompt, fair, and impartial process: initial investigation to final result</a:t>
            </a:r>
          </a:p>
          <a:p>
            <a:r>
              <a:rPr lang="en-US" dirty="0"/>
              <a:t>Process must be consistent with institution’s policies and transparent to both parties</a:t>
            </a:r>
          </a:p>
          <a:p>
            <a:r>
              <a:rPr lang="en-US" dirty="0"/>
              <a:t>Both parties shall have:</a:t>
            </a:r>
          </a:p>
          <a:p>
            <a:pPr marL="857250" lvl="1" indent="-457200"/>
            <a:r>
              <a:rPr lang="en-US" dirty="0"/>
              <a:t>Equal opportunities to have others present, including advisor of choice</a:t>
            </a:r>
          </a:p>
          <a:p>
            <a:pPr marL="1223010" lvl="2" indent="-457200"/>
            <a:r>
              <a:rPr lang="en-US" dirty="0"/>
              <a:t>May limit role of advisor</a:t>
            </a:r>
          </a:p>
          <a:p>
            <a:pPr marL="857250" lvl="1" indent="-457200"/>
            <a:r>
              <a:rPr lang="en-US" dirty="0"/>
              <a:t>Timely notice of meetings and who will be present</a:t>
            </a:r>
          </a:p>
          <a:p>
            <a:pPr marL="857250" lvl="1" indent="-457200"/>
            <a:r>
              <a:rPr lang="en-US" dirty="0"/>
              <a:t>Timely and equal access to information used during disciplinary meetings and hearings (including informal process)</a:t>
            </a:r>
          </a:p>
        </p:txBody>
      </p:sp>
      <p:sp>
        <p:nvSpPr>
          <p:cNvPr id="4" name="Slide Number Placeholder 3">
            <a:extLst>
              <a:ext uri="{FF2B5EF4-FFF2-40B4-BE49-F238E27FC236}">
                <a16:creationId xmlns:a16="http://schemas.microsoft.com/office/drawing/2014/main" id="{F7B2E5AE-F3BC-043C-6B23-DC30930264CF}"/>
              </a:ext>
              <a:ext uri="{C183D7F6-B498-43B3-948B-1728B52AA6E4}">
                <adec:decorative xmlns:adec="http://schemas.microsoft.com/office/drawing/2017/decorative" val="1"/>
              </a:ext>
            </a:extLst>
          </p:cNvPr>
          <p:cNvSpPr>
            <a:spLocks noGrp="1"/>
          </p:cNvSpPr>
          <p:nvPr>
            <p:ph type="sldNum" sz="quarter" idx="4294967295"/>
          </p:nvPr>
        </p:nvSpPr>
        <p:spPr>
          <a:xfrm>
            <a:off x="0" y="0"/>
            <a:ext cx="0" cy="0"/>
          </a:xfrm>
        </p:spPr>
        <p:txBody>
          <a:bodyPr/>
          <a:lstStyle/>
          <a:p>
            <a:fld id="{85977828-9959-41D3-9E74-797D0B282C81}" type="slidenum">
              <a:rPr lang="en-US" smtClean="0"/>
              <a:t>49</a:t>
            </a:fld>
            <a:endParaRPr lang="en-US"/>
          </a:p>
        </p:txBody>
      </p:sp>
    </p:spTree>
    <p:extLst>
      <p:ext uri="{BB962C8B-B14F-4D97-AF65-F5344CB8AC3E}">
        <p14:creationId xmlns:p14="http://schemas.microsoft.com/office/powerpoint/2010/main" val="2222839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B7E40-C625-B42A-6B08-6FEC87E3728A}"/>
              </a:ext>
            </a:extLst>
          </p:cNvPr>
          <p:cNvSpPr>
            <a:spLocks noGrp="1"/>
          </p:cNvSpPr>
          <p:nvPr>
            <p:ph type="title"/>
          </p:nvPr>
        </p:nvSpPr>
        <p:spPr/>
        <p:txBody>
          <a:bodyPr/>
          <a:lstStyle/>
          <a:p>
            <a:r>
              <a:rPr lang="en-US"/>
              <a:t>VAWA, continued</a:t>
            </a:r>
          </a:p>
        </p:txBody>
      </p:sp>
      <p:sp>
        <p:nvSpPr>
          <p:cNvPr id="3" name="Content Placeholder 2">
            <a:extLst>
              <a:ext uri="{FF2B5EF4-FFF2-40B4-BE49-F238E27FC236}">
                <a16:creationId xmlns:a16="http://schemas.microsoft.com/office/drawing/2014/main" id="{CE8A1004-C693-7B1C-83D1-1FB9A6CFCACF}"/>
              </a:ext>
            </a:extLst>
          </p:cNvPr>
          <p:cNvSpPr>
            <a:spLocks noGrp="1"/>
          </p:cNvSpPr>
          <p:nvPr>
            <p:ph idx="1"/>
          </p:nvPr>
        </p:nvSpPr>
        <p:spPr/>
        <p:txBody>
          <a:bodyPr>
            <a:normAutofit/>
          </a:bodyPr>
          <a:lstStyle/>
          <a:p>
            <a:pPr marL="457200" indent="-457200"/>
            <a:r>
              <a:rPr lang="en-US"/>
              <a:t>Officials shall be </a:t>
            </a:r>
            <a:r>
              <a:rPr lang="en-US" b="1"/>
              <a:t>trained annually</a:t>
            </a:r>
            <a:r>
              <a:rPr lang="en-US"/>
              <a:t>, including having no conflict of interest or bias for or against either party</a:t>
            </a:r>
          </a:p>
          <a:p>
            <a:pPr marL="457200" indent="-457200"/>
            <a:r>
              <a:rPr lang="en-US" b="1"/>
              <a:t>Reasonably prompt timeframe</a:t>
            </a:r>
            <a:r>
              <a:rPr lang="en-US"/>
              <a:t>, which may be extended for good cause with written notice to both parties, stating the delay and the reason</a:t>
            </a:r>
          </a:p>
          <a:p>
            <a:pPr marL="457200" indent="-457200"/>
            <a:r>
              <a:rPr lang="en-US"/>
              <a:t>Both parties shall receive </a:t>
            </a:r>
            <a:r>
              <a:rPr lang="en-US" b="1"/>
              <a:t>simultaneous notification</a:t>
            </a:r>
            <a:r>
              <a:rPr lang="en-US"/>
              <a:t>, in writing, of the result of the proceeding, including rationale, sanctions, available appeal, and any changes to the results, and when the results become final </a:t>
            </a:r>
          </a:p>
        </p:txBody>
      </p:sp>
      <p:sp>
        <p:nvSpPr>
          <p:cNvPr id="4" name="Slide Number Placeholder 3">
            <a:extLst>
              <a:ext uri="{FF2B5EF4-FFF2-40B4-BE49-F238E27FC236}">
                <a16:creationId xmlns:a16="http://schemas.microsoft.com/office/drawing/2014/main" id="{FE3255C9-F718-BC17-8D1E-C34C1ABE6EEB}"/>
              </a:ext>
              <a:ext uri="{C183D7F6-B498-43B3-948B-1728B52AA6E4}">
                <adec:decorative xmlns:adec="http://schemas.microsoft.com/office/drawing/2017/decorative" val="1"/>
              </a:ext>
            </a:extLst>
          </p:cNvPr>
          <p:cNvSpPr>
            <a:spLocks noGrp="1"/>
          </p:cNvSpPr>
          <p:nvPr>
            <p:ph type="sldNum" sz="quarter" idx="4294967295"/>
          </p:nvPr>
        </p:nvSpPr>
        <p:spPr>
          <a:xfrm>
            <a:off x="0" y="0"/>
            <a:ext cx="0" cy="0"/>
          </a:xfrm>
        </p:spPr>
        <p:txBody>
          <a:bodyPr/>
          <a:lstStyle/>
          <a:p>
            <a:fld id="{85977828-9959-41D3-9E74-797D0B282C81}" type="slidenum">
              <a:rPr lang="en-US" smtClean="0"/>
              <a:t>50</a:t>
            </a:fld>
            <a:endParaRPr lang="en-US"/>
          </a:p>
        </p:txBody>
      </p:sp>
    </p:spTree>
    <p:extLst>
      <p:ext uri="{BB962C8B-B14F-4D97-AF65-F5344CB8AC3E}">
        <p14:creationId xmlns:p14="http://schemas.microsoft.com/office/powerpoint/2010/main" val="5113465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CEF0C-9F2A-46D3-A84C-22F8BB8A2014}"/>
              </a:ext>
            </a:extLst>
          </p:cNvPr>
          <p:cNvSpPr>
            <a:spLocks noGrp="1"/>
          </p:cNvSpPr>
          <p:nvPr>
            <p:ph type="title"/>
          </p:nvPr>
        </p:nvSpPr>
        <p:spPr/>
        <p:txBody>
          <a:bodyPr/>
          <a:lstStyle/>
          <a:p>
            <a:r>
              <a:rPr lang="en-US"/>
              <a:t>Clery Act, amended</a:t>
            </a:r>
          </a:p>
        </p:txBody>
      </p:sp>
      <p:sp>
        <p:nvSpPr>
          <p:cNvPr id="3" name="Content Placeholder 2">
            <a:extLst>
              <a:ext uri="{FF2B5EF4-FFF2-40B4-BE49-F238E27FC236}">
                <a16:creationId xmlns:a16="http://schemas.microsoft.com/office/drawing/2014/main" id="{BBACF225-F620-4C1A-8F4A-04E979FDA8B1}"/>
              </a:ext>
            </a:extLst>
          </p:cNvPr>
          <p:cNvSpPr>
            <a:spLocks noGrp="1"/>
          </p:cNvSpPr>
          <p:nvPr>
            <p:ph idx="1"/>
          </p:nvPr>
        </p:nvSpPr>
        <p:spPr/>
        <p:txBody>
          <a:bodyPr>
            <a:normAutofit fontScale="92500" lnSpcReduction="20000"/>
          </a:bodyPr>
          <a:lstStyle/>
          <a:p>
            <a:pPr marL="0" indent="0">
              <a:buNone/>
            </a:pPr>
            <a:r>
              <a:rPr lang="en-US" sz="3400" b="1" dirty="0">
                <a:solidFill>
                  <a:srgbClr val="009F4D"/>
                </a:solidFill>
              </a:rPr>
              <a:t>Amended by VAWA, effective July 1, 2015</a:t>
            </a:r>
          </a:p>
          <a:p>
            <a:pPr marL="457200" indent="-457200"/>
            <a:r>
              <a:rPr lang="en-US" dirty="0"/>
              <a:t>Inclusion in crime report of the following: sexual assault, domestic violence, dating violence, and stalking</a:t>
            </a:r>
          </a:p>
          <a:p>
            <a:pPr marL="1143000" lvl="1" indent="-457200"/>
            <a:r>
              <a:rPr lang="en-US" dirty="0"/>
              <a:t>Required updates to policy and procedure</a:t>
            </a:r>
          </a:p>
          <a:p>
            <a:pPr marL="1143000" lvl="1" indent="-457200"/>
            <a:r>
              <a:rPr lang="en-US" dirty="0"/>
              <a:t>Required documentation maintenance of these matters</a:t>
            </a:r>
          </a:p>
          <a:p>
            <a:pPr marL="457200" indent="-457200"/>
            <a:r>
              <a:rPr lang="en-US" dirty="0"/>
              <a:t>Requires reporting of crime stats: daily crime log, annual security report</a:t>
            </a:r>
          </a:p>
          <a:p>
            <a:pPr marL="457200" indent="-457200"/>
            <a:r>
              <a:rPr lang="en-US" dirty="0"/>
              <a:t>Includes a duty to warn/timely warnings</a:t>
            </a:r>
          </a:p>
          <a:p>
            <a:pPr marL="457200" indent="-457200"/>
            <a:r>
              <a:rPr lang="en-US" dirty="0"/>
              <a:t>Primary prevention and awareness programs for all incoming students and new employees</a:t>
            </a:r>
          </a:p>
          <a:p>
            <a:pPr marL="457200" indent="-457200"/>
            <a:r>
              <a:rPr lang="en-US" dirty="0"/>
              <a:t>Campus brochure (VAWA § 304): info for victims, shared with mandated reporters and OWAs</a:t>
            </a:r>
          </a:p>
        </p:txBody>
      </p:sp>
      <p:sp>
        <p:nvSpPr>
          <p:cNvPr id="4" name="Slide Number Placeholder 3">
            <a:extLst>
              <a:ext uri="{FF2B5EF4-FFF2-40B4-BE49-F238E27FC236}">
                <a16:creationId xmlns:a16="http://schemas.microsoft.com/office/drawing/2014/main" id="{0DCD8990-0F85-6F71-85D6-652C580A8EA0}"/>
              </a:ext>
              <a:ext uri="{C183D7F6-B498-43B3-948B-1728B52AA6E4}">
                <adec:decorative xmlns:adec="http://schemas.microsoft.com/office/drawing/2017/decorative" val="1"/>
              </a:ext>
            </a:extLst>
          </p:cNvPr>
          <p:cNvSpPr>
            <a:spLocks noGrp="1"/>
          </p:cNvSpPr>
          <p:nvPr>
            <p:ph type="sldNum" sz="quarter" idx="4294967295"/>
          </p:nvPr>
        </p:nvSpPr>
        <p:spPr>
          <a:xfrm>
            <a:off x="0" y="0"/>
            <a:ext cx="0" cy="0"/>
          </a:xfrm>
        </p:spPr>
        <p:txBody>
          <a:bodyPr/>
          <a:lstStyle/>
          <a:p>
            <a:fld id="{85977828-9959-41D3-9E74-797D0B282C81}" type="slidenum">
              <a:rPr lang="en-US" smtClean="0"/>
              <a:t>51</a:t>
            </a:fld>
            <a:endParaRPr lang="en-US"/>
          </a:p>
        </p:txBody>
      </p:sp>
    </p:spTree>
    <p:extLst>
      <p:ext uri="{BB962C8B-B14F-4D97-AF65-F5344CB8AC3E}">
        <p14:creationId xmlns:p14="http://schemas.microsoft.com/office/powerpoint/2010/main" val="30201270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308F0-0643-1244-655A-29E1DD8017BE}"/>
              </a:ext>
            </a:extLst>
          </p:cNvPr>
          <p:cNvSpPr>
            <a:spLocks noGrp="1"/>
          </p:cNvSpPr>
          <p:nvPr>
            <p:ph type="title"/>
          </p:nvPr>
        </p:nvSpPr>
        <p:spPr/>
        <p:txBody>
          <a:bodyPr/>
          <a:lstStyle/>
          <a:p>
            <a:r>
              <a:rPr lang="en-US" dirty="0"/>
              <a:t>Title IX of the Education Amendments</a:t>
            </a:r>
          </a:p>
        </p:txBody>
      </p:sp>
      <p:sp>
        <p:nvSpPr>
          <p:cNvPr id="3" name="Content Placeholder 2">
            <a:extLst>
              <a:ext uri="{FF2B5EF4-FFF2-40B4-BE49-F238E27FC236}">
                <a16:creationId xmlns:a16="http://schemas.microsoft.com/office/drawing/2014/main" id="{FED3CEAC-19C0-5D16-FDD4-B15D56B6DA74}"/>
              </a:ext>
            </a:extLst>
          </p:cNvPr>
          <p:cNvSpPr>
            <a:spLocks noGrp="1"/>
          </p:cNvSpPr>
          <p:nvPr>
            <p:ph idx="1"/>
          </p:nvPr>
        </p:nvSpPr>
        <p:spPr/>
        <p:txBody>
          <a:bodyPr/>
          <a:lstStyle/>
          <a:p>
            <a:pPr marL="0" indent="0">
              <a:buNone/>
            </a:pPr>
            <a:r>
              <a:rPr lang="en-US" b="1" dirty="0">
                <a:solidFill>
                  <a:schemeClr val="accent1"/>
                </a:solidFill>
              </a:rPr>
              <a:t>2020 Regulations, 34 CFR Part 106, effective August 16, 2020</a:t>
            </a:r>
          </a:p>
          <a:p>
            <a:pPr marL="285750" indent="-285750">
              <a:buFont typeface="Arial" panose="020B0604020202020204" pitchFamily="34" charset="0"/>
              <a:buChar char="•"/>
            </a:pPr>
            <a:r>
              <a:rPr lang="en-US" sz="2000" dirty="0"/>
              <a:t>Title IX Personnel (Title IX Coordinator, investigator, decision-maker, person designated to facilitate an informal resolution process) must receive training on the following:</a:t>
            </a:r>
          </a:p>
          <a:p>
            <a:pPr marL="800100" lvl="1" indent="-342900">
              <a:buFont typeface="Courier New" panose="02070309020205020404" pitchFamily="49" charset="0"/>
              <a:buChar char="o"/>
            </a:pPr>
            <a:r>
              <a:rPr lang="en-US" sz="2000" dirty="0"/>
              <a:t>Definition of sexual harassment, scope of education programs and activities, and informal resolution processes</a:t>
            </a:r>
          </a:p>
          <a:p>
            <a:pPr marL="800100" lvl="1" indent="-342900">
              <a:buFont typeface="Courier New" panose="02070309020205020404" pitchFamily="49" charset="0"/>
              <a:buChar char="o"/>
            </a:pPr>
            <a:r>
              <a:rPr lang="en-US" sz="2000" dirty="0"/>
              <a:t>How to serve impartially, including avoiding prejudgment, conflicts of interest, and bias</a:t>
            </a:r>
          </a:p>
          <a:p>
            <a:pPr marL="800100" lvl="1" indent="-342900">
              <a:buFont typeface="Courier New" panose="02070309020205020404" pitchFamily="49" charset="0"/>
              <a:buChar char="o"/>
            </a:pPr>
            <a:r>
              <a:rPr lang="en-US" sz="2000" dirty="0"/>
              <a:t>For investigators: investigative report that fairly summarizes relevant evidence</a:t>
            </a:r>
          </a:p>
          <a:p>
            <a:pPr marL="800100" lvl="1" indent="-342900">
              <a:buFont typeface="Courier New" panose="02070309020205020404" pitchFamily="49" charset="0"/>
              <a:buChar char="o"/>
            </a:pPr>
            <a:r>
              <a:rPr lang="en-US" sz="2000" dirty="0"/>
              <a:t>For decision-makers: technology used at a live hearing; issues of relevance for questions and evidence</a:t>
            </a:r>
          </a:p>
          <a:p>
            <a:pPr marL="800100" lvl="1" indent="-342900">
              <a:buFont typeface="Courier New" panose="02070309020205020404" pitchFamily="49" charset="0"/>
              <a:buChar char="o"/>
            </a:pPr>
            <a:r>
              <a:rPr lang="en-US" sz="2000" dirty="0"/>
              <a:t>All materials must not rely on sex stereotypes and must promote impartial processes</a:t>
            </a:r>
          </a:p>
          <a:p>
            <a:pPr marL="800100" lvl="1" indent="-342900">
              <a:buFont typeface="Courier New" panose="02070309020205020404" pitchFamily="49" charset="0"/>
              <a:buChar char="o"/>
            </a:pPr>
            <a:r>
              <a:rPr lang="en-US" sz="2000" dirty="0"/>
              <a:t>All training materials must be publicly available on website</a:t>
            </a:r>
          </a:p>
          <a:p>
            <a:endParaRPr lang="en-US" dirty="0"/>
          </a:p>
        </p:txBody>
      </p:sp>
    </p:spTree>
    <p:extLst>
      <p:ext uri="{BB962C8B-B14F-4D97-AF65-F5344CB8AC3E}">
        <p14:creationId xmlns:p14="http://schemas.microsoft.com/office/powerpoint/2010/main" val="1728151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53289-979C-A1F8-8066-B11F012E5E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287F4B-C746-685C-0C17-D3291BBD2A0C}"/>
              </a:ext>
            </a:extLst>
          </p:cNvPr>
          <p:cNvSpPr>
            <a:spLocks noGrp="1"/>
          </p:cNvSpPr>
          <p:nvPr>
            <p:ph type="title"/>
          </p:nvPr>
        </p:nvSpPr>
        <p:spPr/>
        <p:txBody>
          <a:bodyPr/>
          <a:lstStyle/>
          <a:p>
            <a:r>
              <a:rPr lang="en-US" dirty="0"/>
              <a:t>Title IX, continued</a:t>
            </a:r>
          </a:p>
        </p:txBody>
      </p:sp>
      <p:sp>
        <p:nvSpPr>
          <p:cNvPr id="3" name="Content Placeholder 2">
            <a:extLst>
              <a:ext uri="{FF2B5EF4-FFF2-40B4-BE49-F238E27FC236}">
                <a16:creationId xmlns:a16="http://schemas.microsoft.com/office/drawing/2014/main" id="{E025A536-9A0A-EDA5-0C60-CF2A7A88CFC7}"/>
              </a:ext>
            </a:extLst>
          </p:cNvPr>
          <p:cNvSpPr>
            <a:spLocks noGrp="1"/>
          </p:cNvSpPr>
          <p:nvPr>
            <p:ph idx="1"/>
          </p:nvPr>
        </p:nvSpPr>
        <p:spPr/>
        <p:txBody>
          <a:bodyPr>
            <a:normAutofit fontScale="92500" lnSpcReduction="10000"/>
          </a:bodyPr>
          <a:lstStyle/>
          <a:p>
            <a:pPr marL="285750" indent="-285750">
              <a:buFont typeface="Arial" panose="020B0604020202020204" pitchFamily="34" charset="0"/>
              <a:buChar char="•"/>
            </a:pPr>
            <a:r>
              <a:rPr lang="en-US" sz="2000" dirty="0"/>
              <a:t>Prompt and equitable resolution for students and employees based on actual knowledge; must not be deliberately indifferent</a:t>
            </a:r>
          </a:p>
          <a:p>
            <a:pPr marL="285750" indent="-285750">
              <a:buFont typeface="Arial" panose="020B0604020202020204" pitchFamily="34" charset="0"/>
              <a:buChar char="•"/>
            </a:pPr>
            <a:r>
              <a:rPr lang="en-US" sz="2000" dirty="0"/>
              <a:t>Response must treat parties equitably, including supportive measures and the right to name witnesses</a:t>
            </a:r>
          </a:p>
          <a:p>
            <a:pPr marL="285750" indent="-285750">
              <a:buFont typeface="Arial" panose="020B0604020202020204" pitchFamily="34" charset="0"/>
              <a:buChar char="•"/>
            </a:pPr>
            <a:r>
              <a:rPr lang="en-US" sz="2000" dirty="0"/>
              <a:t>Requires objective evaluation of relevant evidence, credibility determinations, personnel may not have a conflict of interest or bias, respondent presumed not responsible during process, written notice for delays in process</a:t>
            </a:r>
          </a:p>
          <a:p>
            <a:pPr marL="285750" indent="-285750">
              <a:buFont typeface="Arial" panose="020B0604020202020204" pitchFamily="34" charset="0"/>
              <a:buChar char="•"/>
            </a:pPr>
            <a:r>
              <a:rPr lang="en-US" sz="2000" dirty="0"/>
              <a:t>Notice of allegations must include sufficient details and sufficient time to prepare, right to advisor of choice, right to review and inspect evidence</a:t>
            </a:r>
          </a:p>
          <a:p>
            <a:pPr marL="285750" indent="-285750">
              <a:buFont typeface="Arial" panose="020B0604020202020204" pitchFamily="34" charset="0"/>
              <a:buChar char="•"/>
            </a:pPr>
            <a:r>
              <a:rPr lang="en-US" sz="2000" dirty="0"/>
              <a:t>Grounds for may/must dismiss</a:t>
            </a:r>
          </a:p>
          <a:p>
            <a:pPr marL="285750" indent="-285750">
              <a:buFont typeface="Arial" panose="020B0604020202020204" pitchFamily="34" charset="0"/>
              <a:buChar char="•"/>
            </a:pPr>
            <a:r>
              <a:rPr lang="en-US" sz="2000" dirty="0"/>
              <a:t>Burden to gather evidence is on campus, not the parties</a:t>
            </a:r>
          </a:p>
          <a:p>
            <a:pPr marL="285750" indent="-285750">
              <a:buFont typeface="Arial" panose="020B0604020202020204" pitchFamily="34" charset="0"/>
              <a:buChar char="•"/>
            </a:pPr>
            <a:r>
              <a:rPr lang="en-US" sz="2000" dirty="0"/>
              <a:t>Live hearing that is recorded (or transcribed) where advisors asks questions on behalf of parties and decision-maker determines relevance</a:t>
            </a:r>
          </a:p>
          <a:p>
            <a:pPr marL="285750" indent="-285750">
              <a:buFont typeface="Arial" panose="020B0604020202020204" pitchFamily="34" charset="0"/>
              <a:buChar char="•"/>
            </a:pPr>
            <a:r>
              <a:rPr lang="en-US" sz="2000" dirty="0"/>
              <a:t>Determination simultaneously provided to parties with both having the right to appeal</a:t>
            </a:r>
          </a:p>
          <a:p>
            <a:endParaRPr lang="en-US" dirty="0"/>
          </a:p>
        </p:txBody>
      </p:sp>
    </p:spTree>
    <p:extLst>
      <p:ext uri="{BB962C8B-B14F-4D97-AF65-F5344CB8AC3E}">
        <p14:creationId xmlns:p14="http://schemas.microsoft.com/office/powerpoint/2010/main" val="19261921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CCE09-FB6F-4330-88FA-AC3D5BC9FA5F}"/>
              </a:ext>
            </a:extLst>
          </p:cNvPr>
          <p:cNvSpPr>
            <a:spLocks noGrp="1"/>
          </p:cNvSpPr>
          <p:nvPr>
            <p:ph type="title"/>
          </p:nvPr>
        </p:nvSpPr>
        <p:spPr/>
        <p:txBody>
          <a:bodyPr>
            <a:normAutofit/>
          </a:bodyPr>
          <a:lstStyle/>
          <a:p>
            <a:r>
              <a:rPr lang="en-US" sz="4100"/>
              <a:t>Campus Sexual Misconduct Policy</a:t>
            </a:r>
          </a:p>
        </p:txBody>
      </p:sp>
      <p:sp>
        <p:nvSpPr>
          <p:cNvPr id="3" name="Content Placeholder 2">
            <a:extLst>
              <a:ext uri="{FF2B5EF4-FFF2-40B4-BE49-F238E27FC236}">
                <a16:creationId xmlns:a16="http://schemas.microsoft.com/office/drawing/2014/main" id="{9B79734D-3CF2-4AB5-B391-B9F182BC42CD}"/>
              </a:ext>
            </a:extLst>
          </p:cNvPr>
          <p:cNvSpPr>
            <a:spLocks noGrp="1"/>
          </p:cNvSpPr>
          <p:nvPr>
            <p:ph idx="1"/>
          </p:nvPr>
        </p:nvSpPr>
        <p:spPr/>
        <p:txBody>
          <a:bodyPr>
            <a:normAutofit/>
          </a:bodyPr>
          <a:lstStyle/>
          <a:p>
            <a:pPr marL="0" indent="0">
              <a:buNone/>
            </a:pPr>
            <a:r>
              <a:rPr lang="en-US" sz="2600" b="1">
                <a:solidFill>
                  <a:srgbClr val="009F4D"/>
                </a:solidFill>
              </a:rPr>
              <a:t>Minnesota State Statute 135A.15</a:t>
            </a:r>
          </a:p>
          <a:p>
            <a:pPr marL="457200" indent="-457200"/>
            <a:r>
              <a:rPr lang="en-US"/>
              <a:t>Required policy, including sexual assault definition, victims’ rights, and uniform amnesty</a:t>
            </a:r>
          </a:p>
          <a:p>
            <a:pPr marL="457200" indent="-457200"/>
            <a:r>
              <a:rPr lang="en-US"/>
              <a:t>Coordination with local law enforcement</a:t>
            </a:r>
          </a:p>
          <a:p>
            <a:pPr marL="457200" indent="-457200"/>
            <a:r>
              <a:rPr lang="en-US"/>
              <a:t>Online reporting system, including anonymous reports</a:t>
            </a:r>
          </a:p>
          <a:p>
            <a:pPr marL="457200" indent="-457200"/>
            <a:r>
              <a:rPr lang="en-US"/>
              <a:t>Data collection and reporting to OHE (due Oct 1)</a:t>
            </a:r>
          </a:p>
        </p:txBody>
      </p:sp>
      <p:sp>
        <p:nvSpPr>
          <p:cNvPr id="4" name="Slide Number Placeholder 3">
            <a:extLst>
              <a:ext uri="{FF2B5EF4-FFF2-40B4-BE49-F238E27FC236}">
                <a16:creationId xmlns:a16="http://schemas.microsoft.com/office/drawing/2014/main" id="{6D7E129F-1846-9564-AEF0-E56909D35C4F}"/>
              </a:ext>
              <a:ext uri="{C183D7F6-B498-43B3-948B-1728B52AA6E4}">
                <adec:decorative xmlns:adec="http://schemas.microsoft.com/office/drawing/2017/decorative" val="1"/>
              </a:ext>
            </a:extLst>
          </p:cNvPr>
          <p:cNvSpPr>
            <a:spLocks noGrp="1"/>
          </p:cNvSpPr>
          <p:nvPr>
            <p:ph type="sldNum" sz="quarter" idx="4294967295"/>
          </p:nvPr>
        </p:nvSpPr>
        <p:spPr>
          <a:xfrm>
            <a:off x="0" y="0"/>
            <a:ext cx="0" cy="0"/>
          </a:xfrm>
        </p:spPr>
        <p:txBody>
          <a:bodyPr/>
          <a:lstStyle/>
          <a:p>
            <a:fld id="{85977828-9959-41D3-9E74-797D0B282C81}" type="slidenum">
              <a:rPr lang="en-US" smtClean="0"/>
              <a:t>54</a:t>
            </a:fld>
            <a:endParaRPr lang="en-US"/>
          </a:p>
        </p:txBody>
      </p:sp>
    </p:spTree>
    <p:extLst>
      <p:ext uri="{BB962C8B-B14F-4D97-AF65-F5344CB8AC3E}">
        <p14:creationId xmlns:p14="http://schemas.microsoft.com/office/powerpoint/2010/main" val="4259088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Minnesota Policy 135A.15, continued</a:t>
            </a:r>
          </a:p>
        </p:txBody>
      </p:sp>
      <p:sp>
        <p:nvSpPr>
          <p:cNvPr id="3" name="Content Placeholder 2"/>
          <p:cNvSpPr>
            <a:spLocks noGrp="1"/>
          </p:cNvSpPr>
          <p:nvPr>
            <p:ph idx="1"/>
          </p:nvPr>
        </p:nvSpPr>
        <p:spPr/>
        <p:txBody>
          <a:bodyPr>
            <a:normAutofit lnSpcReduction="10000"/>
          </a:bodyPr>
          <a:lstStyle/>
          <a:p>
            <a:pPr marL="457200" indent="-457200"/>
            <a:r>
              <a:rPr lang="en-US" dirty="0"/>
              <a:t>Comprehensive training</a:t>
            </a:r>
          </a:p>
          <a:p>
            <a:pPr marL="857250" lvl="1" indent="-457200"/>
            <a:r>
              <a:rPr lang="en-US" dirty="0"/>
              <a:t>For new, incoming students: 10-day deadline</a:t>
            </a:r>
          </a:p>
          <a:p>
            <a:pPr marL="857250" lvl="1" indent="-457200"/>
            <a:r>
              <a:rPr lang="en-US" dirty="0"/>
              <a:t>Requires </a:t>
            </a:r>
            <a:r>
              <a:rPr lang="en-US" b="1" dirty="0"/>
              <a:t>annual training </a:t>
            </a:r>
            <a:r>
              <a:rPr lang="en-US" dirty="0"/>
              <a:t>for security officers and campus administrators responsible for responding to and investigating or adjudicating complaints on sexual misconduct or persons responsible for responding to reports of sexual misconduct—including campus security officers, investigators, and decisionmakers</a:t>
            </a:r>
          </a:p>
          <a:p>
            <a:pPr marL="1223010" lvl="2" indent="-457200"/>
            <a:r>
              <a:rPr lang="en-US" dirty="0"/>
              <a:t>Training: the dynamics of sexual assault, neurobiological responses to trauma, and best practices for preventing, responding to, and investigating sexual misconduct</a:t>
            </a:r>
          </a:p>
          <a:p>
            <a:pPr marL="1223010" lvl="2" indent="-457200"/>
            <a:r>
              <a:rPr lang="en-US" dirty="0"/>
              <a:t>Administrators: also, compliance with state and federal laws on sexual misconduct</a:t>
            </a:r>
          </a:p>
          <a:p>
            <a:pPr marL="1223010" lvl="2" indent="-457200"/>
            <a:r>
              <a:rPr lang="en-US" dirty="0"/>
              <a:t>Those responding to reports: also, how to reduce the emotional distress resulting from the reporting, investigatory, and disciplinary process</a:t>
            </a:r>
          </a:p>
          <a:p>
            <a:r>
              <a:rPr lang="en-US" dirty="0"/>
              <a:t>Student health services screening; counseling designated staff</a:t>
            </a:r>
          </a:p>
        </p:txBody>
      </p:sp>
      <p:sp>
        <p:nvSpPr>
          <p:cNvPr id="4" name="Slide Number Placeholder 3">
            <a:extLst>
              <a:ext uri="{FF2B5EF4-FFF2-40B4-BE49-F238E27FC236}">
                <a16:creationId xmlns:a16="http://schemas.microsoft.com/office/drawing/2014/main" id="{8234B91E-6681-838F-C82F-F9FA4FD43A86}"/>
              </a:ext>
              <a:ext uri="{C183D7F6-B498-43B3-948B-1728B52AA6E4}">
                <adec:decorative xmlns:adec="http://schemas.microsoft.com/office/drawing/2017/decorative" val="1"/>
              </a:ext>
            </a:extLst>
          </p:cNvPr>
          <p:cNvSpPr>
            <a:spLocks noGrp="1"/>
          </p:cNvSpPr>
          <p:nvPr>
            <p:ph type="sldNum" sz="quarter" idx="4294967295"/>
          </p:nvPr>
        </p:nvSpPr>
        <p:spPr>
          <a:xfrm>
            <a:off x="0" y="0"/>
            <a:ext cx="0" cy="0"/>
          </a:xfrm>
        </p:spPr>
        <p:txBody>
          <a:bodyPr/>
          <a:lstStyle/>
          <a:p>
            <a:fld id="{85977828-9959-41D3-9E74-797D0B282C81}" type="slidenum">
              <a:rPr lang="en-US" smtClean="0"/>
              <a:t>55</a:t>
            </a:fld>
            <a:endParaRPr lang="en-US"/>
          </a:p>
        </p:txBody>
      </p:sp>
    </p:spTree>
    <p:extLst>
      <p:ext uri="{BB962C8B-B14F-4D97-AF65-F5344CB8AC3E}">
        <p14:creationId xmlns:p14="http://schemas.microsoft.com/office/powerpoint/2010/main" val="5404161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t>Serving Impartially</a:t>
            </a:r>
          </a:p>
        </p:txBody>
      </p:sp>
      <p:sp>
        <p:nvSpPr>
          <p:cNvPr id="3" name="Text Placeholder 2">
            <a:extLst>
              <a:ext uri="{FF2B5EF4-FFF2-40B4-BE49-F238E27FC236}">
                <a16:creationId xmlns:a16="http://schemas.microsoft.com/office/drawing/2014/main" id="{A70BE2C2-B9A9-8647-C267-0B365410A1E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84634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C1E4177-BBA4-49D8-32DB-2BEFE05EAFB5}"/>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Recognizing Implicit Bias</a:t>
            </a:r>
          </a:p>
        </p:txBody>
      </p:sp>
      <p:sp>
        <p:nvSpPr>
          <p:cNvPr id="2" name="Content Placeholder 1"/>
          <p:cNvSpPr>
            <a:spLocks noGrp="1"/>
          </p:cNvSpPr>
          <p:nvPr>
            <p:ph idx="1"/>
          </p:nvPr>
        </p:nvSpPr>
        <p:spPr/>
        <p:txBody>
          <a:bodyPr>
            <a:normAutofit/>
          </a:bodyPr>
          <a:lstStyle/>
          <a:p>
            <a:r>
              <a:rPr lang="en-US"/>
              <a:t>What is it? </a:t>
            </a:r>
          </a:p>
          <a:p>
            <a:pPr lvl="1"/>
            <a:r>
              <a:rPr lang="en-US"/>
              <a:t>Attitudes or stereotypes that affect our understanding, actions, and decisions in an unconscious manner</a:t>
            </a:r>
          </a:p>
          <a:p>
            <a:r>
              <a:rPr lang="en-US"/>
              <a:t>Who has it?</a:t>
            </a:r>
          </a:p>
          <a:p>
            <a:pPr lvl="1"/>
            <a:r>
              <a:rPr lang="en-US"/>
              <a:t>Implicit biases are pervasive. Everyone possess them</a:t>
            </a:r>
          </a:p>
          <a:p>
            <a:pPr lvl="1"/>
            <a:r>
              <a:rPr lang="en-US"/>
              <a:t>The implicit associations a person has do not necessarily align with their declared beliefs or even reflect stances they would explicitly endorse</a:t>
            </a:r>
          </a:p>
          <a:p>
            <a:pPr lvl="1"/>
            <a:r>
              <a:rPr lang="en-US"/>
              <a:t>A person generally tends to hold implicit biases that favor their own “in” group (although research shows that people can hold biases against their own “in” group too)</a:t>
            </a:r>
          </a:p>
          <a:p>
            <a:pPr marL="0" indent="0" algn="r">
              <a:buNone/>
            </a:pPr>
            <a:r>
              <a:rPr lang="en-US" sz="1900"/>
              <a:t>Kirwan Institute for the Study of Race and Ethnicity</a:t>
            </a:r>
          </a:p>
        </p:txBody>
      </p:sp>
    </p:spTree>
    <p:extLst>
      <p:ext uri="{BB962C8B-B14F-4D97-AF65-F5344CB8AC3E}">
        <p14:creationId xmlns:p14="http://schemas.microsoft.com/office/powerpoint/2010/main" val="7137523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BED3-2BA8-2856-A971-10C344AB4D6D}"/>
              </a:ext>
            </a:extLst>
          </p:cNvPr>
          <p:cNvSpPr>
            <a:spLocks noGrp="1"/>
          </p:cNvSpPr>
          <p:nvPr>
            <p:ph type="title"/>
          </p:nvPr>
        </p:nvSpPr>
        <p:spPr/>
        <p:txBody>
          <a:bodyPr/>
          <a:lstStyle/>
          <a:p>
            <a:r>
              <a:rPr lang="en-US" b="0"/>
              <a:t>Considering Possible Biases</a:t>
            </a:r>
          </a:p>
        </p:txBody>
      </p:sp>
      <p:sp>
        <p:nvSpPr>
          <p:cNvPr id="3" name="Content Placeholder 2">
            <a:extLst>
              <a:ext uri="{FF2B5EF4-FFF2-40B4-BE49-F238E27FC236}">
                <a16:creationId xmlns:a16="http://schemas.microsoft.com/office/drawing/2014/main" id="{6DA726D4-F8EE-664A-31EB-45614446508B}"/>
              </a:ext>
            </a:extLst>
          </p:cNvPr>
          <p:cNvSpPr>
            <a:spLocks noGrp="1"/>
          </p:cNvSpPr>
          <p:nvPr>
            <p:ph idx="1"/>
          </p:nvPr>
        </p:nvSpPr>
        <p:spPr/>
        <p:txBody>
          <a:bodyPr>
            <a:normAutofit lnSpcReduction="10000"/>
          </a:bodyPr>
          <a:lstStyle/>
          <a:p>
            <a:r>
              <a:rPr lang="en-US" dirty="0"/>
              <a:t>What do you think about the truthfulness of complainants who are “confused” and have trouble remembering details of what happened?</a:t>
            </a:r>
          </a:p>
          <a:p>
            <a:r>
              <a:rPr lang="en-US" dirty="0"/>
              <a:t>How do you feel about complainants who can’t remember because they were intoxicated or engaged in other “risky” behavior?</a:t>
            </a:r>
          </a:p>
          <a:p>
            <a:r>
              <a:rPr lang="en-US" dirty="0"/>
              <a:t>What do you think about complainants who have been reported dating or relationship violence in the past? Somone who won’t get out of a “bad” relationship?</a:t>
            </a:r>
          </a:p>
          <a:p>
            <a:r>
              <a:rPr lang="en-US" dirty="0"/>
              <a:t>What do you think about a complainant who is in a poly relationship?</a:t>
            </a:r>
          </a:p>
        </p:txBody>
      </p:sp>
    </p:spTree>
    <p:extLst>
      <p:ext uri="{BB962C8B-B14F-4D97-AF65-F5344CB8AC3E}">
        <p14:creationId xmlns:p14="http://schemas.microsoft.com/office/powerpoint/2010/main" val="39639021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6E1A243-1522-EFF3-5BA5-4B671CF5F256}"/>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Alcohol and Drug Use Biases</a:t>
            </a:r>
          </a:p>
        </p:txBody>
      </p:sp>
      <p:sp>
        <p:nvSpPr>
          <p:cNvPr id="3" name="Content Placeholder 2"/>
          <p:cNvSpPr>
            <a:spLocks noGrp="1"/>
          </p:cNvSpPr>
          <p:nvPr>
            <p:ph idx="1"/>
          </p:nvPr>
        </p:nvSpPr>
        <p:spPr/>
        <p:txBody>
          <a:bodyPr/>
          <a:lstStyle/>
          <a:p>
            <a:r>
              <a:rPr lang="en-US"/>
              <a:t>You may have your own views on and experiences with:</a:t>
            </a:r>
          </a:p>
          <a:p>
            <a:pPr lvl="1"/>
            <a:r>
              <a:rPr lang="en-US"/>
              <a:t>Alcohol use </a:t>
            </a:r>
          </a:p>
          <a:p>
            <a:pPr lvl="1"/>
            <a:r>
              <a:rPr lang="en-US"/>
              <a:t>Drug use</a:t>
            </a:r>
          </a:p>
          <a:p>
            <a:r>
              <a:rPr lang="en-US"/>
              <a:t>These things may have impacted your life	</a:t>
            </a:r>
          </a:p>
        </p:txBody>
      </p:sp>
    </p:spTree>
    <p:extLst>
      <p:ext uri="{BB962C8B-B14F-4D97-AF65-F5344CB8AC3E}">
        <p14:creationId xmlns:p14="http://schemas.microsoft.com/office/powerpoint/2010/main" val="7374007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62F20B0-ABD3-1192-26A1-88AF4463AF77}"/>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Sexual Misconduct Case Specific Biases</a:t>
            </a:r>
          </a:p>
        </p:txBody>
      </p:sp>
      <p:sp>
        <p:nvSpPr>
          <p:cNvPr id="3" name="Content Placeholder 2"/>
          <p:cNvSpPr>
            <a:spLocks noGrp="1"/>
          </p:cNvSpPr>
          <p:nvPr>
            <p:ph idx="1"/>
          </p:nvPr>
        </p:nvSpPr>
        <p:spPr/>
        <p:txBody>
          <a:bodyPr>
            <a:normAutofit/>
          </a:bodyPr>
          <a:lstStyle/>
          <a:p>
            <a:r>
              <a:rPr lang="en-US"/>
              <a:t>The subject matter of these cases is often personal and very intimate</a:t>
            </a:r>
          </a:p>
          <a:p>
            <a:r>
              <a:rPr lang="en-US"/>
              <a:t>Most of us hold our own conscious beliefs and practices when it comes to this content area and it is important not to intentionally or unintentionally cast your lens on the matters you investigate</a:t>
            </a:r>
          </a:p>
          <a:p>
            <a:pPr lvl="1"/>
            <a:r>
              <a:rPr lang="en-US"/>
              <a:t>Your own sexual experiences</a:t>
            </a:r>
          </a:p>
          <a:p>
            <a:pPr lvl="1"/>
            <a:r>
              <a:rPr lang="en-US"/>
              <a:t>Moral or religious views about sex</a:t>
            </a:r>
          </a:p>
          <a:p>
            <a:pPr lvl="1"/>
            <a:r>
              <a:rPr lang="en-US"/>
              <a:t>Comfort level in using terms – subject matter</a:t>
            </a:r>
          </a:p>
        </p:txBody>
      </p:sp>
    </p:spTree>
    <p:extLst>
      <p:ext uri="{BB962C8B-B14F-4D97-AF65-F5344CB8AC3E}">
        <p14:creationId xmlns:p14="http://schemas.microsoft.com/office/powerpoint/2010/main" val="25219878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C2021-87A1-55E5-BC54-288F40DBD800}"/>
              </a:ext>
            </a:extLst>
          </p:cNvPr>
          <p:cNvSpPr>
            <a:spLocks noGrp="1"/>
          </p:cNvSpPr>
          <p:nvPr>
            <p:ph type="title"/>
          </p:nvPr>
        </p:nvSpPr>
        <p:spPr/>
        <p:txBody>
          <a:bodyPr/>
          <a:lstStyle/>
          <a:p>
            <a:r>
              <a:rPr lang="en-US" dirty="0"/>
              <a:t>Dynamics of Sexual Assault</a:t>
            </a:r>
          </a:p>
        </p:txBody>
      </p:sp>
      <p:sp>
        <p:nvSpPr>
          <p:cNvPr id="3" name="Content Placeholder 2">
            <a:extLst>
              <a:ext uri="{FF2B5EF4-FFF2-40B4-BE49-F238E27FC236}">
                <a16:creationId xmlns:a16="http://schemas.microsoft.com/office/drawing/2014/main" id="{DA652D8F-2696-1D30-A09C-112BCDBA60A1}"/>
              </a:ext>
            </a:extLst>
          </p:cNvPr>
          <p:cNvSpPr>
            <a:spLocks noGrp="1"/>
          </p:cNvSpPr>
          <p:nvPr>
            <p:ph idx="1"/>
          </p:nvPr>
        </p:nvSpPr>
        <p:spPr/>
        <p:txBody>
          <a:bodyPr>
            <a:normAutofit lnSpcReduction="10000"/>
          </a:bodyPr>
          <a:lstStyle/>
          <a:p>
            <a:r>
              <a:rPr lang="en-US" dirty="0"/>
              <a:t>Internal influences</a:t>
            </a:r>
          </a:p>
          <a:p>
            <a:pPr lvl="1"/>
            <a:r>
              <a:rPr lang="en-US" dirty="0"/>
              <a:t>Personal feelings: embarrassment, ashamed, uncertain</a:t>
            </a:r>
          </a:p>
          <a:p>
            <a:pPr lvl="1"/>
            <a:r>
              <a:rPr lang="en-US" dirty="0"/>
              <a:t>Self-blame</a:t>
            </a:r>
          </a:p>
          <a:p>
            <a:pPr lvl="1"/>
            <a:r>
              <a:rPr lang="en-US" dirty="0"/>
              <a:t>Fear of not being believed</a:t>
            </a:r>
          </a:p>
          <a:p>
            <a:r>
              <a:rPr lang="en-US" dirty="0"/>
              <a:t>External influences</a:t>
            </a:r>
          </a:p>
          <a:p>
            <a:pPr lvl="1"/>
            <a:r>
              <a:rPr lang="en-US" dirty="0"/>
              <a:t>Pressure from others to report, or not to</a:t>
            </a:r>
          </a:p>
          <a:p>
            <a:pPr lvl="1"/>
            <a:r>
              <a:rPr lang="en-US" dirty="0"/>
              <a:t>Victim blaming</a:t>
            </a:r>
          </a:p>
          <a:p>
            <a:pPr lvl="1"/>
            <a:r>
              <a:rPr lang="en-US" dirty="0"/>
              <a:t>Overwhelmed by process</a:t>
            </a:r>
          </a:p>
          <a:p>
            <a:r>
              <a:rPr lang="en-US" dirty="0"/>
              <a:t>System influences</a:t>
            </a:r>
          </a:p>
          <a:p>
            <a:r>
              <a:rPr lang="en-US" dirty="0"/>
              <a:t>Sociocultural influences</a:t>
            </a:r>
          </a:p>
          <a:p>
            <a:pPr lvl="1"/>
            <a:endParaRPr lang="en-US" dirty="0"/>
          </a:p>
        </p:txBody>
      </p:sp>
    </p:spTree>
    <p:extLst>
      <p:ext uri="{BB962C8B-B14F-4D97-AF65-F5344CB8AC3E}">
        <p14:creationId xmlns:p14="http://schemas.microsoft.com/office/powerpoint/2010/main" val="375375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F82EE7-9529-AB32-E06C-2AF1C5242B0C}"/>
              </a:ext>
            </a:extLst>
          </p:cNvPr>
          <p:cNvSpPr>
            <a:spLocks noGrp="1"/>
          </p:cNvSpPr>
          <p:nvPr>
            <p:ph type="title"/>
          </p:nvPr>
        </p:nvSpPr>
        <p:spPr/>
        <p:txBody>
          <a:bodyPr/>
          <a:lstStyle/>
          <a:p>
            <a:r>
              <a:rPr lang="en-US" b="0" dirty="0">
                <a:solidFill>
                  <a:schemeClr val="accent1"/>
                </a:solidFill>
              </a:rPr>
              <a:t>Sexual Misconduct on Campus</a:t>
            </a:r>
          </a:p>
        </p:txBody>
      </p:sp>
      <p:sp>
        <p:nvSpPr>
          <p:cNvPr id="5" name="Content Placeholder 4">
            <a:extLst>
              <a:ext uri="{FF2B5EF4-FFF2-40B4-BE49-F238E27FC236}">
                <a16:creationId xmlns:a16="http://schemas.microsoft.com/office/drawing/2014/main" id="{9779B1FD-FBC3-FF2E-2109-B663E81B6E69}"/>
              </a:ext>
            </a:extLst>
          </p:cNvPr>
          <p:cNvSpPr>
            <a:spLocks noGrp="1"/>
          </p:cNvSpPr>
          <p:nvPr>
            <p:ph idx="1"/>
          </p:nvPr>
        </p:nvSpPr>
        <p:spPr/>
        <p:txBody>
          <a:bodyPr>
            <a:normAutofit lnSpcReduction="10000"/>
          </a:bodyPr>
          <a:lstStyle/>
          <a:p>
            <a:pPr lvl="0"/>
            <a:r>
              <a:rPr lang="en-US"/>
              <a:t>Shared living quarters, common workspaces</a:t>
            </a:r>
          </a:p>
          <a:p>
            <a:pPr lvl="0"/>
            <a:r>
              <a:rPr lang="en-US"/>
              <a:t>Shared activity/activities</a:t>
            </a:r>
          </a:p>
          <a:p>
            <a:pPr lvl="0"/>
            <a:r>
              <a:rPr lang="en-US"/>
              <a:t>Shared classrooms and social spaces</a:t>
            </a:r>
          </a:p>
          <a:p>
            <a:pPr lvl="0"/>
            <a:r>
              <a:rPr lang="en-US"/>
              <a:t>Shared social group</a:t>
            </a:r>
          </a:p>
          <a:p>
            <a:r>
              <a:rPr lang="en-US"/>
              <a:t>Concern for friends or colleagues</a:t>
            </a:r>
          </a:p>
          <a:p>
            <a:pPr lvl="0"/>
            <a:r>
              <a:rPr lang="en-US"/>
              <a:t>Don’t want to be punished for drinking (students)</a:t>
            </a:r>
          </a:p>
          <a:p>
            <a:pPr lvl="0"/>
            <a:r>
              <a:rPr lang="en-US"/>
              <a:t>Don’t want parents to find out (students)</a:t>
            </a:r>
          </a:p>
          <a:p>
            <a:pPr lvl="0"/>
            <a:r>
              <a:rPr lang="en-US"/>
              <a:t>Adults and consensual relationships</a:t>
            </a:r>
          </a:p>
          <a:p>
            <a:pPr lvl="0"/>
            <a:r>
              <a:rPr lang="en-US"/>
              <a:t>Power and authority</a:t>
            </a:r>
          </a:p>
        </p:txBody>
      </p:sp>
    </p:spTree>
    <p:extLst>
      <p:ext uri="{BB962C8B-B14F-4D97-AF65-F5344CB8AC3E}">
        <p14:creationId xmlns:p14="http://schemas.microsoft.com/office/powerpoint/2010/main" val="25572426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26DDE-6CA2-3813-0AB1-672EE67D0CDB}"/>
              </a:ext>
            </a:extLst>
          </p:cNvPr>
          <p:cNvSpPr>
            <a:spLocks noGrp="1"/>
          </p:cNvSpPr>
          <p:nvPr>
            <p:ph type="title"/>
          </p:nvPr>
        </p:nvSpPr>
        <p:spPr/>
        <p:txBody>
          <a:bodyPr/>
          <a:lstStyle/>
          <a:p>
            <a:r>
              <a:rPr lang="en-US" b="0">
                <a:solidFill>
                  <a:schemeClr val="accent1"/>
                </a:solidFill>
              </a:rPr>
              <a:t>Biases and Social Norms</a:t>
            </a:r>
          </a:p>
        </p:txBody>
      </p:sp>
      <p:sp>
        <p:nvSpPr>
          <p:cNvPr id="3" name="Content Placeholder 2">
            <a:extLst>
              <a:ext uri="{FF2B5EF4-FFF2-40B4-BE49-F238E27FC236}">
                <a16:creationId xmlns:a16="http://schemas.microsoft.com/office/drawing/2014/main" id="{047909C4-9897-D6B9-8E99-CEFDA9B4E668}"/>
              </a:ext>
            </a:extLst>
          </p:cNvPr>
          <p:cNvSpPr>
            <a:spLocks noGrp="1"/>
          </p:cNvSpPr>
          <p:nvPr>
            <p:ph idx="1"/>
          </p:nvPr>
        </p:nvSpPr>
        <p:spPr/>
        <p:txBody>
          <a:bodyPr/>
          <a:lstStyle/>
          <a:p>
            <a:pPr marL="0" indent="0">
              <a:buNone/>
            </a:pPr>
            <a:r>
              <a:rPr lang="en-US" dirty="0"/>
              <a:t>Key notes about those who experience rape or </a:t>
            </a:r>
            <a:r>
              <a:rPr lang="en-US"/>
              <a:t>sexual misconduct:</a:t>
            </a:r>
          </a:p>
          <a:p>
            <a:pPr marL="457200"/>
            <a:r>
              <a:rPr lang="en-US" dirty="0"/>
              <a:t>Often do not vigorously resist; may not fight, scream, or yell</a:t>
            </a:r>
          </a:p>
          <a:p>
            <a:pPr marL="457200"/>
            <a:r>
              <a:rPr lang="en-US" dirty="0"/>
              <a:t>Do not immediately report</a:t>
            </a:r>
          </a:p>
          <a:p>
            <a:pPr marL="457200"/>
            <a:r>
              <a:rPr lang="en-US" dirty="0"/>
              <a:t>May seek return to normal routine- class, work, socializing</a:t>
            </a:r>
          </a:p>
          <a:p>
            <a:pPr marL="457200"/>
            <a:r>
              <a:rPr lang="en-US" dirty="0"/>
              <a:t>May not clearly remember event or specific details</a:t>
            </a:r>
          </a:p>
          <a:p>
            <a:pPr marL="0" indent="0">
              <a:buNone/>
            </a:pPr>
            <a:r>
              <a:rPr lang="en-US" i="1" dirty="0"/>
              <a:t>Check biases for any considerations or beliefs of what is typical, common, and expected behaviors.</a:t>
            </a:r>
          </a:p>
        </p:txBody>
      </p:sp>
    </p:spTree>
    <p:extLst>
      <p:ext uri="{BB962C8B-B14F-4D97-AF65-F5344CB8AC3E}">
        <p14:creationId xmlns:p14="http://schemas.microsoft.com/office/powerpoint/2010/main" val="2288239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52C4-A603-E79D-60E0-0EAFF304C44C}"/>
              </a:ext>
            </a:extLst>
          </p:cNvPr>
          <p:cNvSpPr>
            <a:spLocks noGrp="1"/>
          </p:cNvSpPr>
          <p:nvPr>
            <p:ph type="title"/>
          </p:nvPr>
        </p:nvSpPr>
        <p:spPr/>
        <p:txBody>
          <a:bodyPr/>
          <a:lstStyle/>
          <a:p>
            <a:r>
              <a:rPr lang="en-US" b="0">
                <a:solidFill>
                  <a:schemeClr val="accent1"/>
                </a:solidFill>
              </a:rPr>
              <a:t>Neurobiology of Trauma</a:t>
            </a:r>
          </a:p>
        </p:txBody>
      </p:sp>
      <p:sp>
        <p:nvSpPr>
          <p:cNvPr id="3" name="Content Placeholder 2">
            <a:extLst>
              <a:ext uri="{FF2B5EF4-FFF2-40B4-BE49-F238E27FC236}">
                <a16:creationId xmlns:a16="http://schemas.microsoft.com/office/drawing/2014/main" id="{C0997DA9-1CA7-C1A2-E717-CC104DF4D689}"/>
              </a:ext>
            </a:extLst>
          </p:cNvPr>
          <p:cNvSpPr>
            <a:spLocks noGrp="1"/>
          </p:cNvSpPr>
          <p:nvPr>
            <p:ph idx="1"/>
          </p:nvPr>
        </p:nvSpPr>
        <p:spPr/>
        <p:txBody>
          <a:bodyPr/>
          <a:lstStyle/>
          <a:p>
            <a:pPr marL="0" indent="0" algn="ctr">
              <a:buNone/>
            </a:pPr>
            <a:r>
              <a:rPr lang="en-US" b="1">
                <a:solidFill>
                  <a:srgbClr val="008042"/>
                </a:solidFill>
                <a:sym typeface="Wingdings" panose="05000000000000000000" pitchFamily="2" charset="2"/>
              </a:rPr>
              <a:t></a:t>
            </a:r>
            <a:r>
              <a:rPr lang="en-US" b="1">
                <a:solidFill>
                  <a:srgbClr val="008042"/>
                </a:solidFill>
              </a:rPr>
              <a:t>Stress – Fear/Trauma – Terror </a:t>
            </a:r>
            <a:r>
              <a:rPr lang="en-US" b="1">
                <a:solidFill>
                  <a:srgbClr val="008042"/>
                </a:solidFill>
                <a:sym typeface="Wingdings" panose="05000000000000000000" pitchFamily="2" charset="2"/>
              </a:rPr>
              <a:t></a:t>
            </a:r>
            <a:endParaRPr lang="en-US" b="1">
              <a:solidFill>
                <a:srgbClr val="008042"/>
              </a:solidFill>
            </a:endParaRPr>
          </a:p>
          <a:p>
            <a:pPr marL="457200"/>
            <a:r>
              <a:rPr lang="en-US"/>
              <a:t>Responses vary</a:t>
            </a:r>
          </a:p>
          <a:p>
            <a:pPr marL="457200"/>
            <a:r>
              <a:rPr lang="en-US"/>
              <a:t>Hormonal soup (brain)</a:t>
            </a:r>
          </a:p>
          <a:p>
            <a:pPr marL="914400" lvl="1"/>
            <a:r>
              <a:rPr lang="en-US"/>
              <a:t>Hypothalamus secretes hormones in response to trauma</a:t>
            </a:r>
          </a:p>
          <a:p>
            <a:pPr marL="914400" lvl="1"/>
            <a:r>
              <a:rPr lang="en-US"/>
              <a:t>Amygdala ignited</a:t>
            </a:r>
          </a:p>
          <a:p>
            <a:pPr marL="1280160" lvl="2"/>
            <a:r>
              <a:rPr lang="en-US"/>
              <a:t>Degrades capacity to reason and process circumstances</a:t>
            </a:r>
          </a:p>
          <a:p>
            <a:pPr marL="1280160" lvl="2"/>
            <a:r>
              <a:rPr lang="en-US"/>
              <a:t>Affects memories: coding, sequencing, and context storing</a:t>
            </a:r>
          </a:p>
          <a:p>
            <a:pPr marL="457200"/>
            <a:r>
              <a:rPr lang="en-US"/>
              <a:t>Autonomic responses (brain and body)</a:t>
            </a:r>
          </a:p>
          <a:p>
            <a:pPr marL="914400" lvl="1"/>
            <a:r>
              <a:rPr lang="en-US"/>
              <a:t>Tonic immobility: frozen; increased breathing, eye closure, and paralysis</a:t>
            </a:r>
          </a:p>
          <a:p>
            <a:pPr marL="914400" lvl="1"/>
            <a:r>
              <a:rPr lang="en-US"/>
              <a:t>Dissociation: mind disconnects from body; spaced out or eyes glazed over</a:t>
            </a:r>
          </a:p>
        </p:txBody>
      </p:sp>
    </p:spTree>
    <p:extLst>
      <p:ext uri="{BB962C8B-B14F-4D97-AF65-F5344CB8AC3E}">
        <p14:creationId xmlns:p14="http://schemas.microsoft.com/office/powerpoint/2010/main" val="18519418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44720-B1BB-B645-943A-2A8E97C53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59C463-916E-5387-D3FD-75A8685CF959}"/>
              </a:ext>
            </a:extLst>
          </p:cNvPr>
          <p:cNvSpPr>
            <a:spLocks noGrp="1"/>
          </p:cNvSpPr>
          <p:nvPr>
            <p:ph type="title"/>
          </p:nvPr>
        </p:nvSpPr>
        <p:spPr/>
        <p:txBody>
          <a:bodyPr/>
          <a:lstStyle/>
          <a:p>
            <a:r>
              <a:rPr lang="en-US" b="0" dirty="0">
                <a:solidFill>
                  <a:schemeClr val="accent1"/>
                </a:solidFill>
              </a:rPr>
              <a:t>Trauma-Informed Approach</a:t>
            </a:r>
          </a:p>
        </p:txBody>
      </p:sp>
      <p:sp>
        <p:nvSpPr>
          <p:cNvPr id="3" name="Content Placeholder 2">
            <a:extLst>
              <a:ext uri="{FF2B5EF4-FFF2-40B4-BE49-F238E27FC236}">
                <a16:creationId xmlns:a16="http://schemas.microsoft.com/office/drawing/2014/main" id="{7F68AD0F-935F-22A6-8E6F-1F555664E499}"/>
              </a:ext>
            </a:extLst>
          </p:cNvPr>
          <p:cNvSpPr>
            <a:spLocks noGrp="1"/>
          </p:cNvSpPr>
          <p:nvPr>
            <p:ph idx="1"/>
          </p:nvPr>
        </p:nvSpPr>
        <p:spPr/>
        <p:txBody>
          <a:bodyPr>
            <a:normAutofit/>
          </a:bodyPr>
          <a:lstStyle/>
          <a:p>
            <a:r>
              <a:rPr lang="en-US" dirty="0"/>
              <a:t>Commit to not re-traumatizing victims</a:t>
            </a:r>
          </a:p>
          <a:p>
            <a:r>
              <a:rPr lang="en-US" dirty="0"/>
              <a:t>Recognize the impact of trauma on victims</a:t>
            </a:r>
          </a:p>
          <a:p>
            <a:pPr lvl="1"/>
            <a:r>
              <a:rPr lang="en-US" dirty="0"/>
              <a:t>Hormones</a:t>
            </a:r>
          </a:p>
          <a:p>
            <a:pPr lvl="1"/>
            <a:r>
              <a:rPr lang="en-US" dirty="0"/>
              <a:t>Memory encoding</a:t>
            </a:r>
          </a:p>
          <a:p>
            <a:pPr lvl="1"/>
            <a:r>
              <a:rPr lang="en-US" dirty="0"/>
              <a:t>Limits to context, chronology, and time sequencing</a:t>
            </a:r>
          </a:p>
          <a:p>
            <a:r>
              <a:rPr lang="en-US" dirty="0"/>
              <a:t>Apply this knowledge to guide effective responses</a:t>
            </a:r>
          </a:p>
          <a:p>
            <a:pPr lvl="1"/>
            <a:r>
              <a:rPr lang="en-US" dirty="0"/>
              <a:t>Perceptive listening</a:t>
            </a:r>
          </a:p>
          <a:p>
            <a:pPr lvl="1"/>
            <a:r>
              <a:rPr lang="en-US" dirty="0"/>
              <a:t>Facilitating memory retrieval and disclosure</a:t>
            </a:r>
          </a:p>
          <a:p>
            <a:r>
              <a:rPr lang="en-US" dirty="0"/>
              <a:t>Trauma does NOT reduce </a:t>
            </a:r>
            <a:r>
              <a:rPr lang="en-US"/>
              <a:t>credibility evaluations</a:t>
            </a:r>
            <a:endParaRPr lang="en-US" dirty="0"/>
          </a:p>
        </p:txBody>
      </p:sp>
    </p:spTree>
    <p:extLst>
      <p:ext uri="{BB962C8B-B14F-4D97-AF65-F5344CB8AC3E}">
        <p14:creationId xmlns:p14="http://schemas.microsoft.com/office/powerpoint/2010/main" val="38315348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063D8A-C1CB-E618-F7E6-14B9A0C1E7DB}"/>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Biased Investigations Dangers</a:t>
            </a:r>
          </a:p>
        </p:txBody>
      </p:sp>
      <p:sp>
        <p:nvSpPr>
          <p:cNvPr id="2" name="Content Placeholder 1">
            <a:extLst>
              <a:ext uri="{FF2B5EF4-FFF2-40B4-BE49-F238E27FC236}">
                <a16:creationId xmlns:a16="http://schemas.microsoft.com/office/drawing/2014/main" id="{8B782B83-00FB-3531-4CB0-B8A686315276}"/>
              </a:ext>
            </a:extLst>
          </p:cNvPr>
          <p:cNvSpPr>
            <a:spLocks noGrp="1"/>
          </p:cNvSpPr>
          <p:nvPr>
            <p:ph idx="1"/>
          </p:nvPr>
        </p:nvSpPr>
        <p:spPr/>
        <p:txBody>
          <a:bodyPr>
            <a:normAutofit/>
          </a:bodyPr>
          <a:lstStyle/>
          <a:p>
            <a:r>
              <a:rPr lang="en-US"/>
              <a:t>Selective gathering of information</a:t>
            </a:r>
          </a:p>
          <a:p>
            <a:r>
              <a:rPr lang="en-US"/>
              <a:t>Misinterpretation of behavior or conduct</a:t>
            </a:r>
          </a:p>
          <a:p>
            <a:r>
              <a:rPr lang="en-US"/>
              <a:t>Confirmation of stereotypes</a:t>
            </a:r>
          </a:p>
          <a:p>
            <a:r>
              <a:rPr lang="en-US"/>
              <a:t>Inadequate interventions</a:t>
            </a:r>
          </a:p>
          <a:p>
            <a:r>
              <a:rPr lang="en-US"/>
              <a:t>Inconsistent application of policies</a:t>
            </a:r>
          </a:p>
          <a:p>
            <a:r>
              <a:rPr lang="en-US"/>
              <a:t>Retaliation risks</a:t>
            </a:r>
          </a:p>
          <a:p>
            <a:r>
              <a:rPr lang="en-US"/>
              <a:t>Missed opportunities for prevention</a:t>
            </a:r>
          </a:p>
          <a:p>
            <a:pPr marL="0" indent="0">
              <a:buNone/>
            </a:pPr>
            <a:r>
              <a:rPr lang="en-US"/>
              <a:t>								</a:t>
            </a:r>
            <a:r>
              <a:rPr lang="en-US" sz="1800"/>
              <a:t>(Source: L Crockett)</a:t>
            </a:r>
            <a:endParaRPr lang="en-US"/>
          </a:p>
        </p:txBody>
      </p:sp>
    </p:spTree>
    <p:extLst>
      <p:ext uri="{BB962C8B-B14F-4D97-AF65-F5344CB8AC3E}">
        <p14:creationId xmlns:p14="http://schemas.microsoft.com/office/powerpoint/2010/main" val="11153923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6847253-7D2F-1A0A-4177-4269765B1144}"/>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Counteracting Bias</a:t>
            </a:r>
          </a:p>
        </p:txBody>
      </p:sp>
      <p:sp>
        <p:nvSpPr>
          <p:cNvPr id="2" name="Content Placeholder 1"/>
          <p:cNvSpPr>
            <a:spLocks noGrp="1"/>
          </p:cNvSpPr>
          <p:nvPr>
            <p:ph idx="1"/>
          </p:nvPr>
        </p:nvSpPr>
        <p:spPr/>
        <p:txBody>
          <a:bodyPr/>
          <a:lstStyle/>
          <a:p>
            <a:r>
              <a:rPr lang="en-US"/>
              <a:t>What can we do to counteract it?</a:t>
            </a:r>
          </a:p>
          <a:p>
            <a:pPr lvl="1"/>
            <a:r>
              <a:rPr lang="en-US"/>
              <a:t>Implicit biases are malleable and can be unlearned</a:t>
            </a:r>
          </a:p>
          <a:p>
            <a:pPr lvl="1"/>
            <a:r>
              <a:rPr lang="en-US"/>
              <a:t>Be conscious of the reality of implicit bias</a:t>
            </a:r>
          </a:p>
          <a:p>
            <a:pPr lvl="1"/>
            <a:r>
              <a:rPr lang="en-US"/>
              <a:t>Be aware of our own implicit bias</a:t>
            </a:r>
          </a:p>
          <a:p>
            <a:pPr lvl="2"/>
            <a:r>
              <a:rPr lang="en-US"/>
              <a:t>Educate yourself – Consider taking the Implicit Association Test (IAT) at implicit.Harvard.edu</a:t>
            </a:r>
          </a:p>
          <a:p>
            <a:pPr lvl="2"/>
            <a:r>
              <a:rPr lang="en-US"/>
              <a:t>Flip it to test it (</a:t>
            </a:r>
            <a:r>
              <a:rPr lang="en-US">
                <a:hlinkClick r:id="rId3"/>
              </a:rPr>
              <a:t>TED Talk</a:t>
            </a:r>
            <a:r>
              <a:rPr lang="en-US"/>
              <a:t>)</a:t>
            </a:r>
          </a:p>
          <a:p>
            <a:pPr lvl="1"/>
            <a:r>
              <a:rPr lang="en-US"/>
              <a:t>Check ourselves in our work – Be accountable</a:t>
            </a:r>
          </a:p>
          <a:p>
            <a:pPr lvl="2"/>
            <a:r>
              <a:rPr lang="en-US"/>
              <a:t>When confronted with bias, take the time to examine your action or beliefs. Think of how you would explicitly justify them to other people.</a:t>
            </a:r>
          </a:p>
          <a:p>
            <a:pPr lvl="1"/>
            <a:r>
              <a:rPr lang="en-US"/>
              <a:t>Consider perspective taking—how a situation appears to another person</a:t>
            </a:r>
          </a:p>
        </p:txBody>
      </p:sp>
    </p:spTree>
    <p:extLst>
      <p:ext uri="{BB962C8B-B14F-4D97-AF65-F5344CB8AC3E}">
        <p14:creationId xmlns:p14="http://schemas.microsoft.com/office/powerpoint/2010/main" val="2074055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2EA99A-C730-A659-7A7C-1BC0DE5A6F04}"/>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Avoid Prejudgment</a:t>
            </a:r>
          </a:p>
        </p:txBody>
      </p:sp>
      <p:sp>
        <p:nvSpPr>
          <p:cNvPr id="2" name="Content Placeholder 1">
            <a:extLst>
              <a:ext uri="{FF2B5EF4-FFF2-40B4-BE49-F238E27FC236}">
                <a16:creationId xmlns:a16="http://schemas.microsoft.com/office/drawing/2014/main" id="{832EE6CC-6D57-DDD2-2B7F-02A6066049B8}"/>
              </a:ext>
            </a:extLst>
          </p:cNvPr>
          <p:cNvSpPr>
            <a:spLocks noGrp="1"/>
          </p:cNvSpPr>
          <p:nvPr>
            <p:ph idx="1"/>
          </p:nvPr>
        </p:nvSpPr>
        <p:spPr/>
        <p:txBody>
          <a:bodyPr/>
          <a:lstStyle/>
          <a:p>
            <a:pPr marL="457200"/>
            <a:r>
              <a:rPr lang="en-US"/>
              <a:t>Passing judgment prematurely or without sufficiently gathering of available information or consideration</a:t>
            </a:r>
          </a:p>
          <a:p>
            <a:pPr lvl="1"/>
            <a:r>
              <a:rPr lang="en-US"/>
              <a:t>Prominent when alcohol or other drugs are involved</a:t>
            </a:r>
          </a:p>
          <a:p>
            <a:pPr lvl="1"/>
            <a:r>
              <a:rPr lang="en-US"/>
              <a:t>Social ideas or norms, such as sex stereotypes</a:t>
            </a:r>
          </a:p>
          <a:p>
            <a:r>
              <a:rPr lang="en-US"/>
              <a:t>Must avoid for both the Complainant and the Respondent</a:t>
            </a:r>
          </a:p>
          <a:p>
            <a:r>
              <a:rPr lang="en-US"/>
              <a:t>Keep an open mind throughout the entire process</a:t>
            </a:r>
          </a:p>
          <a:p>
            <a:pPr marL="457200"/>
            <a:r>
              <a:rPr lang="en-US"/>
              <a:t>Investigators: seek out additional facts or witnesses to avoid jumping to conclusions</a:t>
            </a:r>
          </a:p>
          <a:p>
            <a:r>
              <a:rPr lang="en-US"/>
              <a:t>Check assumptions, use of language and phrases</a:t>
            </a:r>
          </a:p>
          <a:p>
            <a:pPr lvl="1"/>
            <a:endParaRPr lang="en-US"/>
          </a:p>
        </p:txBody>
      </p:sp>
    </p:spTree>
    <p:extLst>
      <p:ext uri="{BB962C8B-B14F-4D97-AF65-F5344CB8AC3E}">
        <p14:creationId xmlns:p14="http://schemas.microsoft.com/office/powerpoint/2010/main" val="14197965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71AE76-3E17-18D0-4C4C-ACD700F4DE98}"/>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1" i="0" u="none" strike="noStrike" kern="1200" cap="none" spc="0" normalizeH="0" baseline="0" noProof="0">
                <a:ln>
                  <a:noFill/>
                </a:ln>
                <a:solidFill>
                  <a:schemeClr val="tx2"/>
                </a:solidFill>
                <a:effectLst/>
                <a:uLnTx/>
                <a:uFillTx/>
                <a:latin typeface="+mn-lt"/>
                <a:ea typeface="+mn-ea"/>
                <a:cs typeface="+mn-cs"/>
              </a:rPr>
              <a:t>Best Practices</a:t>
            </a:r>
          </a:p>
        </p:txBody>
      </p:sp>
      <p:sp>
        <p:nvSpPr>
          <p:cNvPr id="2" name="Content Placeholder 1">
            <a:extLst>
              <a:ext uri="{FF2B5EF4-FFF2-40B4-BE49-F238E27FC236}">
                <a16:creationId xmlns:a16="http://schemas.microsoft.com/office/drawing/2014/main" id="{23C1B563-2828-2B3B-5149-B1ADDD496C1C}"/>
              </a:ext>
            </a:extLst>
          </p:cNvPr>
          <p:cNvSpPr>
            <a:spLocks noGrp="1"/>
          </p:cNvSpPr>
          <p:nvPr>
            <p:ph idx="1"/>
          </p:nvPr>
        </p:nvSpPr>
        <p:spPr/>
        <p:txBody>
          <a:bodyPr/>
          <a:lstStyle/>
          <a:p>
            <a:pPr marL="457200"/>
            <a:r>
              <a:rPr lang="en-US"/>
              <a:t>Rely on the policy and procedure</a:t>
            </a:r>
          </a:p>
          <a:p>
            <a:pPr marL="457200"/>
            <a:r>
              <a:rPr lang="en-US"/>
              <a:t>Adhere to the policy and procedure</a:t>
            </a:r>
          </a:p>
          <a:p>
            <a:pPr marL="457200"/>
            <a:r>
              <a:rPr lang="en-US"/>
              <a:t>Let the evidence lead you</a:t>
            </a:r>
          </a:p>
        </p:txBody>
      </p:sp>
      <p:pic>
        <p:nvPicPr>
          <p:cNvPr id="1026" name="Picture 2">
            <a:extLst>
              <a:ext uri="{FF2B5EF4-FFF2-40B4-BE49-F238E27FC236}">
                <a16:creationId xmlns:a16="http://schemas.microsoft.com/office/drawing/2014/main" id="{0E5BC5D8-A8A2-3218-FBF8-2D5AFDB38C4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9335" y="1825625"/>
            <a:ext cx="4248933" cy="4248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9266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89B9BC3-70DE-BB1C-C66C-9225E8D137E6}"/>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Conflicts of Interest</a:t>
            </a:r>
          </a:p>
        </p:txBody>
      </p:sp>
      <p:sp>
        <p:nvSpPr>
          <p:cNvPr id="2" name="Content Placeholder 1">
            <a:extLst>
              <a:ext uri="{FF2B5EF4-FFF2-40B4-BE49-F238E27FC236}">
                <a16:creationId xmlns:a16="http://schemas.microsoft.com/office/drawing/2014/main" id="{43A5C059-1E17-F22E-BE1A-DB7D34AE4969}"/>
              </a:ext>
            </a:extLst>
          </p:cNvPr>
          <p:cNvSpPr>
            <a:spLocks noGrp="1"/>
          </p:cNvSpPr>
          <p:nvPr>
            <p:ph idx="1"/>
          </p:nvPr>
        </p:nvSpPr>
        <p:spPr/>
        <p:txBody>
          <a:bodyPr/>
          <a:lstStyle/>
          <a:p>
            <a:pPr marL="457200"/>
            <a:r>
              <a:rPr lang="en-US"/>
              <a:t>Personal or private interest may compromise one’s judgement, decisions, or actions (friendships, relationships, social factors)</a:t>
            </a:r>
          </a:p>
          <a:p>
            <a:r>
              <a:rPr lang="en-US"/>
              <a:t>Conflicts can be actual, perceived, or potential</a:t>
            </a:r>
          </a:p>
          <a:p>
            <a:pPr lvl="1"/>
            <a:r>
              <a:rPr lang="en-US"/>
              <a:t>Actual</a:t>
            </a:r>
          </a:p>
          <a:p>
            <a:pPr lvl="1"/>
            <a:r>
              <a:rPr lang="en-US"/>
              <a:t>Perceived</a:t>
            </a:r>
          </a:p>
          <a:p>
            <a:pPr lvl="1"/>
            <a:r>
              <a:rPr lang="en-US"/>
              <a:t>Potential</a:t>
            </a:r>
          </a:p>
          <a:p>
            <a:r>
              <a:rPr lang="en-US"/>
              <a:t>Self-check</a:t>
            </a:r>
          </a:p>
          <a:p>
            <a:pPr lvl="1"/>
            <a:r>
              <a:rPr lang="en-US"/>
              <a:t>Personal gain or lose from the outcome?</a:t>
            </a:r>
          </a:p>
          <a:p>
            <a:pPr lvl="1"/>
            <a:r>
              <a:rPr lang="en-US"/>
              <a:t>How might the parties feel about it? If you were a party?</a:t>
            </a:r>
          </a:p>
        </p:txBody>
      </p:sp>
    </p:spTree>
    <p:extLst>
      <p:ext uri="{BB962C8B-B14F-4D97-AF65-F5344CB8AC3E}">
        <p14:creationId xmlns:p14="http://schemas.microsoft.com/office/powerpoint/2010/main" val="17851029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FC940-9800-DD71-11FA-A2AA4E938878}"/>
              </a:ext>
            </a:extLst>
          </p:cNvPr>
          <p:cNvSpPr>
            <a:spLocks noGrp="1"/>
          </p:cNvSpPr>
          <p:nvPr>
            <p:ph type="title"/>
          </p:nvPr>
        </p:nvSpPr>
        <p:spPr/>
        <p:txBody>
          <a:bodyPr/>
          <a:lstStyle/>
          <a:p>
            <a:r>
              <a:rPr lang="en-US"/>
              <a:t>Combating Conflicts</a:t>
            </a:r>
          </a:p>
        </p:txBody>
      </p:sp>
      <p:sp>
        <p:nvSpPr>
          <p:cNvPr id="3" name="Content Placeholder 2">
            <a:extLst>
              <a:ext uri="{FF2B5EF4-FFF2-40B4-BE49-F238E27FC236}">
                <a16:creationId xmlns:a16="http://schemas.microsoft.com/office/drawing/2014/main" id="{C55B28F8-8C9F-4335-96BA-7CC58C8B66E7}"/>
              </a:ext>
            </a:extLst>
          </p:cNvPr>
          <p:cNvSpPr>
            <a:spLocks noGrp="1"/>
          </p:cNvSpPr>
          <p:nvPr>
            <p:ph idx="1"/>
          </p:nvPr>
        </p:nvSpPr>
        <p:spPr/>
        <p:txBody>
          <a:bodyPr/>
          <a:lstStyle/>
          <a:p>
            <a:r>
              <a:rPr lang="en-US"/>
              <a:t>Well-trained investigator and decision-maker</a:t>
            </a:r>
          </a:p>
          <a:p>
            <a:pPr lvl="1"/>
            <a:r>
              <a:rPr lang="en-US"/>
              <a:t>Investigator: neutral</a:t>
            </a:r>
          </a:p>
          <a:p>
            <a:r>
              <a:rPr lang="en-US"/>
              <a:t>Declaring or disclosing potential conflicts</a:t>
            </a:r>
          </a:p>
          <a:p>
            <a:r>
              <a:rPr lang="en-US"/>
              <a:t>Designated Officer/Title IX Coordinator oversight of investigation</a:t>
            </a:r>
          </a:p>
          <a:p>
            <a:r>
              <a:rPr lang="en-US"/>
              <a:t>Designated Officer/Title IX Coordinator review of investigation report</a:t>
            </a:r>
          </a:p>
          <a:p>
            <a:r>
              <a:rPr lang="en-US"/>
              <a:t>Avoid</a:t>
            </a:r>
          </a:p>
          <a:p>
            <a:pPr lvl="1"/>
            <a:r>
              <a:rPr lang="en-US"/>
              <a:t>Risk: process/decisions influenced by secondary interests</a:t>
            </a:r>
          </a:p>
          <a:p>
            <a:pPr lvl="1"/>
            <a:r>
              <a:rPr lang="en-US"/>
              <a:t>Compliance: competing job duties</a:t>
            </a:r>
          </a:p>
        </p:txBody>
      </p:sp>
    </p:spTree>
    <p:extLst>
      <p:ext uri="{BB962C8B-B14F-4D97-AF65-F5344CB8AC3E}">
        <p14:creationId xmlns:p14="http://schemas.microsoft.com/office/powerpoint/2010/main" val="315509900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798C0-CE81-6E2A-DF0C-0B5D03D50A6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6B7ADD8-FFAD-1556-4E8F-AF4188FB4D88}"/>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ct val="20000"/>
              </a:spcBef>
              <a:buClr>
                <a:srgbClr val="009F4D"/>
              </a:buClr>
              <a:defRPr/>
            </a:pPr>
            <a:r>
              <a:rPr lang="en-US" altLang="en-US" sz="4000" b="1" dirty="0">
                <a:solidFill>
                  <a:srgbClr val="0C2340"/>
                </a:solidFill>
                <a:latin typeface="+mn-lt"/>
                <a:ea typeface="+mn-ea"/>
                <a:cs typeface="+mn-cs"/>
              </a:rPr>
              <a:t>System Procedure</a:t>
            </a:r>
            <a:endParaRPr lang="en-US" sz="4000" b="1" dirty="0">
              <a:solidFill>
                <a:srgbClr val="0C2340"/>
              </a:solidFill>
              <a:latin typeface="+mn-lt"/>
              <a:ea typeface="+mn-ea"/>
              <a:cs typeface="+mn-cs"/>
            </a:endParaRPr>
          </a:p>
        </p:txBody>
      </p:sp>
      <p:sp>
        <p:nvSpPr>
          <p:cNvPr id="6" name="Text Placeholder 5">
            <a:extLst>
              <a:ext uri="{FF2B5EF4-FFF2-40B4-BE49-F238E27FC236}">
                <a16:creationId xmlns:a16="http://schemas.microsoft.com/office/drawing/2014/main" id="{9FBBD1DF-D31C-3752-A89A-F11B1680D7A8}"/>
              </a:ext>
            </a:extLst>
          </p:cNvPr>
          <p:cNvSpPr>
            <a:spLocks noGrp="1"/>
          </p:cNvSpPr>
          <p:nvPr>
            <p:ph type="body" idx="1"/>
          </p:nvPr>
        </p:nvSpPr>
        <p:spPr/>
        <p:txBody>
          <a:bodyPr/>
          <a:lstStyle/>
          <a:p>
            <a:r>
              <a:rPr lang="en-US" dirty="0">
                <a:solidFill>
                  <a:srgbClr val="000000"/>
                </a:solidFill>
              </a:rPr>
              <a:t>Resolution Options|  Intake  |  Investigation |  Decision</a:t>
            </a:r>
          </a:p>
        </p:txBody>
      </p:sp>
    </p:spTree>
    <p:extLst>
      <p:ext uri="{BB962C8B-B14F-4D97-AF65-F5344CB8AC3E}">
        <p14:creationId xmlns:p14="http://schemas.microsoft.com/office/powerpoint/2010/main" val="9343873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E93BC72-F597-5AE5-2511-67CC7FEB9F33}"/>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i="0" u="none" strike="noStrike" kern="1200" cap="none" spc="0" normalizeH="0" baseline="0" noProof="0">
                <a:ln>
                  <a:noFill/>
                </a:ln>
                <a:solidFill>
                  <a:srgbClr val="0C2340"/>
                </a:solidFill>
                <a:effectLst/>
                <a:uLnTx/>
                <a:uFillTx/>
                <a:latin typeface="+mj-lt"/>
                <a:ea typeface="+mn-ea"/>
                <a:cs typeface="+mn-cs"/>
              </a:rPr>
              <a:t>System Procedure </a:t>
            </a:r>
            <a:r>
              <a:rPr kumimoji="0" lang="en-US" altLang="en-US" sz="4400" i="0" u="none" strike="noStrike" kern="1200" cap="all" spc="0" normalizeH="0" baseline="0" noProof="0">
                <a:ln>
                  <a:noFill/>
                </a:ln>
                <a:solidFill>
                  <a:srgbClr val="0C2340"/>
                </a:solidFill>
                <a:effectLst/>
                <a:uLnTx/>
                <a:uFillTx/>
                <a:latin typeface="+mj-lt"/>
                <a:ea typeface="+mn-ea"/>
                <a:cs typeface="+mn-cs"/>
              </a:rPr>
              <a:t>1B.1.1 </a:t>
            </a:r>
            <a:endParaRPr kumimoji="0" lang="en-US" sz="4400"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p:txBody>
          <a:bodyPr>
            <a:normAutofit/>
          </a:bodyPr>
          <a:lstStyle/>
          <a:p>
            <a:pPr marL="0" indent="0">
              <a:buNone/>
            </a:pPr>
            <a:r>
              <a:rPr lang="en-US" altLang="en-US" sz="2400" b="1">
                <a:solidFill>
                  <a:srgbClr val="009F4D"/>
                </a:solidFill>
              </a:rPr>
              <a:t>Investigation and Resolution</a:t>
            </a:r>
          </a:p>
          <a:p>
            <a:pPr marL="0" indent="0">
              <a:buNone/>
            </a:pPr>
            <a:r>
              <a:rPr lang="en-US" altLang="en-US">
                <a:solidFill>
                  <a:schemeClr val="tx1">
                    <a:lumMod val="85000"/>
                    <a:lumOff val="15000"/>
                  </a:schemeClr>
                </a:solidFill>
              </a:rPr>
              <a:t>Reporting Discrimination/Harassment</a:t>
            </a:r>
          </a:p>
          <a:p>
            <a:pPr lvl="1">
              <a:lnSpc>
                <a:spcPct val="90000"/>
              </a:lnSpc>
            </a:pPr>
            <a:r>
              <a:rPr lang="en-US" altLang="en-US"/>
              <a:t>Encourage report as soon as possible</a:t>
            </a:r>
          </a:p>
          <a:p>
            <a:pPr lvl="1">
              <a:lnSpc>
                <a:spcPct val="90000"/>
              </a:lnSpc>
            </a:pPr>
            <a:r>
              <a:rPr lang="en-US" altLang="en-US"/>
              <a:t>Administrators and supervisors </a:t>
            </a:r>
            <a:r>
              <a:rPr lang="en-US" altLang="en-US" b="1" u="sng">
                <a:solidFill>
                  <a:schemeClr val="accent2"/>
                </a:solidFill>
              </a:rPr>
              <a:t>must</a:t>
            </a:r>
            <a:r>
              <a:rPr lang="en-US" altLang="en-US" b="1"/>
              <a:t> </a:t>
            </a:r>
            <a:r>
              <a:rPr lang="en-US" altLang="en-US"/>
              <a:t>report incidents of discrimination/harassment</a:t>
            </a:r>
          </a:p>
          <a:p>
            <a:pPr lvl="1">
              <a:lnSpc>
                <a:spcPct val="90000"/>
              </a:lnSpc>
            </a:pPr>
            <a:r>
              <a:rPr lang="en-US" altLang="en-US"/>
              <a:t>Students, faculty and employees are strongly encouraged to report incidents of discrimination/harassment</a:t>
            </a:r>
          </a:p>
          <a:p>
            <a:endParaRPr lang="en-US"/>
          </a:p>
          <a:p>
            <a:pPr marL="0" indent="0">
              <a:buNone/>
              <a:defRPr/>
            </a:pPr>
            <a:endParaRPr lang="en-US" altLang="en-US">
              <a:solidFill>
                <a:schemeClr val="tx1">
                  <a:lumMod val="75000"/>
                  <a:lumOff val="25000"/>
                </a:schemeClr>
              </a:solidFill>
            </a:endParaRPr>
          </a:p>
        </p:txBody>
      </p:sp>
    </p:spTree>
    <p:extLst>
      <p:ext uri="{BB962C8B-B14F-4D97-AF65-F5344CB8AC3E}">
        <p14:creationId xmlns:p14="http://schemas.microsoft.com/office/powerpoint/2010/main" val="309798893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C3F3E-F78C-1E1D-D062-2A4E1ACE75C9}"/>
              </a:ext>
            </a:extLst>
          </p:cNvPr>
          <p:cNvSpPr>
            <a:spLocks noGrp="1"/>
          </p:cNvSpPr>
          <p:nvPr>
            <p:ph type="title"/>
          </p:nvPr>
        </p:nvSpPr>
        <p:spPr/>
        <p:txBody>
          <a:bodyPr/>
          <a:lstStyle/>
          <a:p>
            <a:r>
              <a:rPr lang="en-US" dirty="0"/>
              <a:t>Resolution Options</a:t>
            </a:r>
          </a:p>
        </p:txBody>
      </p:sp>
      <p:sp>
        <p:nvSpPr>
          <p:cNvPr id="3" name="Content Placeholder 2">
            <a:extLst>
              <a:ext uri="{FF2B5EF4-FFF2-40B4-BE49-F238E27FC236}">
                <a16:creationId xmlns:a16="http://schemas.microsoft.com/office/drawing/2014/main" id="{A9763E4A-3A43-D6E4-8C45-0AA0CFFBFC16}"/>
              </a:ext>
            </a:extLst>
          </p:cNvPr>
          <p:cNvSpPr>
            <a:spLocks noGrp="1"/>
          </p:cNvSpPr>
          <p:nvPr>
            <p:ph idx="1"/>
          </p:nvPr>
        </p:nvSpPr>
        <p:spPr/>
        <p:txBody>
          <a:bodyPr/>
          <a:lstStyle/>
          <a:p>
            <a:r>
              <a:rPr lang="en-US" dirty="0"/>
              <a:t>Personal resolution</a:t>
            </a:r>
          </a:p>
          <a:p>
            <a:r>
              <a:rPr lang="en-US" dirty="0"/>
              <a:t>Informal resolution</a:t>
            </a:r>
          </a:p>
          <a:p>
            <a:r>
              <a:rPr lang="en-US" dirty="0"/>
              <a:t>Formal resolution: investigation &amp; decision process</a:t>
            </a:r>
          </a:p>
          <a:p>
            <a:r>
              <a:rPr lang="en-US" dirty="0"/>
              <a:t>Formal resolution for sexual harassment complaints against students: investigation and 1B.3.1 formal hearing</a:t>
            </a:r>
          </a:p>
        </p:txBody>
      </p:sp>
    </p:spTree>
    <p:extLst>
      <p:ext uri="{BB962C8B-B14F-4D97-AF65-F5344CB8AC3E}">
        <p14:creationId xmlns:p14="http://schemas.microsoft.com/office/powerpoint/2010/main" val="16770370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BF45784-679B-6A5E-2006-6B8C6029213D}"/>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i="0" u="none" strike="noStrike" kern="1200" cap="none" spc="0" normalizeH="0" baseline="0" noProof="0">
                <a:ln>
                  <a:noFill/>
                </a:ln>
                <a:solidFill>
                  <a:srgbClr val="0C2340"/>
                </a:solidFill>
                <a:effectLst/>
                <a:uLnTx/>
                <a:uFillTx/>
                <a:latin typeface="+mj-lt"/>
                <a:ea typeface="+mn-ea"/>
                <a:cs typeface="+mn-cs"/>
              </a:rPr>
              <a:t>System Procedure </a:t>
            </a:r>
            <a:r>
              <a:rPr kumimoji="0" lang="en-US" altLang="en-US" sz="4400" i="0" u="none" strike="noStrike" kern="1200" cap="all" spc="0" normalizeH="0" baseline="0" noProof="0">
                <a:ln>
                  <a:noFill/>
                </a:ln>
                <a:solidFill>
                  <a:srgbClr val="0C2340"/>
                </a:solidFill>
                <a:effectLst/>
                <a:uLnTx/>
                <a:uFillTx/>
                <a:latin typeface="+mj-lt"/>
                <a:ea typeface="+mn-ea"/>
                <a:cs typeface="+mn-cs"/>
              </a:rPr>
              <a:t>1B.3.1 </a:t>
            </a:r>
            <a:endParaRPr kumimoji="0" lang="en-US" sz="4400"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p:txBody>
          <a:bodyPr>
            <a:normAutofit/>
          </a:bodyPr>
          <a:lstStyle/>
          <a:p>
            <a:pPr marL="0" indent="0">
              <a:buNone/>
            </a:pPr>
            <a:r>
              <a:rPr lang="en-US" altLang="en-US" sz="2400" b="1">
                <a:solidFill>
                  <a:srgbClr val="009F4D"/>
                </a:solidFill>
              </a:rPr>
              <a:t>Response to Sexual Misconduct</a:t>
            </a:r>
          </a:p>
          <a:p>
            <a:r>
              <a:rPr lang="en-US" altLang="en-US">
                <a:solidFill>
                  <a:schemeClr val="tx1">
                    <a:lumMod val="85000"/>
                    <a:lumOff val="15000"/>
                  </a:schemeClr>
                </a:solidFill>
              </a:rPr>
              <a:t>Reporting Sexual Misconduct</a:t>
            </a:r>
          </a:p>
          <a:p>
            <a:pPr lvl="1">
              <a:lnSpc>
                <a:spcPct val="90000"/>
              </a:lnSpc>
            </a:pPr>
            <a:r>
              <a:rPr lang="en-US" altLang="en-US"/>
              <a:t>Prompt reporting is encouraged to preserve evidence</a:t>
            </a:r>
          </a:p>
          <a:p>
            <a:pPr lvl="1">
              <a:lnSpc>
                <a:spcPct val="90000"/>
              </a:lnSpc>
            </a:pPr>
            <a:r>
              <a:rPr lang="en-US" altLang="en-US"/>
              <a:t>Assistance in reporting: law enforcement, local services, campus Title IX Coordinator</a:t>
            </a:r>
          </a:p>
          <a:p>
            <a:pPr lvl="1">
              <a:lnSpc>
                <a:spcPct val="90000"/>
              </a:lnSpc>
            </a:pPr>
            <a:r>
              <a:rPr lang="en-US" altLang="en-US"/>
              <a:t>Campus security authorities, supervisors, advisors </a:t>
            </a:r>
            <a:r>
              <a:rPr lang="en-US" altLang="en-US" b="1" u="sng">
                <a:solidFill>
                  <a:schemeClr val="accent2"/>
                </a:solidFill>
              </a:rPr>
              <a:t>must</a:t>
            </a:r>
            <a:r>
              <a:rPr lang="en-US" altLang="en-US" b="1"/>
              <a:t> </a:t>
            </a:r>
            <a:r>
              <a:rPr lang="en-US" altLang="en-US"/>
              <a:t>report incidents to the Title IX Coordinator</a:t>
            </a:r>
          </a:p>
        </p:txBody>
      </p:sp>
    </p:spTree>
    <p:extLst>
      <p:ext uri="{BB962C8B-B14F-4D97-AF65-F5344CB8AC3E}">
        <p14:creationId xmlns:p14="http://schemas.microsoft.com/office/powerpoint/2010/main" val="11110955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B1CA62-89C0-9641-2743-A79F82EC36DE}"/>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j-lt"/>
                <a:ea typeface="+mn-ea"/>
                <a:cs typeface="+mn-cs"/>
              </a:rPr>
              <a:t>Jurisdiction</a:t>
            </a:r>
          </a:p>
        </p:txBody>
      </p:sp>
      <p:sp>
        <p:nvSpPr>
          <p:cNvPr id="3" name="Content Placeholder 2">
            <a:extLst>
              <a:ext uri="{FF2B5EF4-FFF2-40B4-BE49-F238E27FC236}">
                <a16:creationId xmlns:a16="http://schemas.microsoft.com/office/drawing/2014/main" id="{BEA84C3B-9470-FBA4-9A66-28592947C894}"/>
              </a:ext>
            </a:extLst>
          </p:cNvPr>
          <p:cNvSpPr>
            <a:spLocks noGrp="1"/>
          </p:cNvSpPr>
          <p:nvPr>
            <p:ph idx="1"/>
          </p:nvPr>
        </p:nvSpPr>
        <p:spPr/>
        <p:txBody>
          <a:bodyPr>
            <a:normAutofit/>
          </a:bodyPr>
          <a:lstStyle/>
          <a:p>
            <a:pPr marL="342900" indent="-342900"/>
            <a:r>
              <a:rPr lang="en-US" sz="2400"/>
              <a:t>All </a:t>
            </a:r>
            <a:r>
              <a:rPr lang="en-US" sz="2400" b="1"/>
              <a:t>students</a:t>
            </a:r>
            <a:r>
              <a:rPr lang="en-US" sz="2400"/>
              <a:t> (applied, admitted, or enrolled; has a continued relationship with the institution; or lives on campus)</a:t>
            </a:r>
          </a:p>
          <a:p>
            <a:pPr marL="342900" indent="-342900"/>
            <a:r>
              <a:rPr lang="en-US" sz="2400"/>
              <a:t>And </a:t>
            </a:r>
            <a:r>
              <a:rPr lang="en-US" sz="2400" b="1"/>
              <a:t>employees</a:t>
            </a:r>
            <a:r>
              <a:rPr lang="en-US" sz="2400"/>
              <a:t> (including student workers)</a:t>
            </a:r>
          </a:p>
          <a:p>
            <a:pPr marL="342900" indent="-342900"/>
            <a:r>
              <a:rPr lang="en-US" sz="2400"/>
              <a:t>On </a:t>
            </a:r>
            <a:r>
              <a:rPr lang="en-US" sz="2400" b="1"/>
              <a:t>campus</a:t>
            </a:r>
            <a:r>
              <a:rPr lang="en-US" sz="2400"/>
              <a:t> </a:t>
            </a:r>
            <a:r>
              <a:rPr lang="en-US" sz="2400" b="1"/>
              <a:t>property*</a:t>
            </a:r>
            <a:r>
              <a:rPr lang="en-US" sz="2400"/>
              <a:t> (owned, leased, or under the primary control of the institution)</a:t>
            </a:r>
          </a:p>
          <a:p>
            <a:pPr marL="342900" indent="-342900"/>
            <a:r>
              <a:rPr lang="en-US" sz="2400"/>
              <a:t>Within </a:t>
            </a:r>
            <a:r>
              <a:rPr lang="en-US" sz="2400" b="1"/>
              <a:t>educational programs and activities </a:t>
            </a:r>
            <a:r>
              <a:rPr lang="en-US" sz="2400"/>
              <a:t>(substantial control by institution: courses, housing, dining areas, bookstore, events, activities, etc.)</a:t>
            </a:r>
          </a:p>
          <a:p>
            <a:pPr marL="342900" indent="-342900"/>
            <a:r>
              <a:rPr lang="en-US" sz="2400"/>
              <a:t>*Locations other than campus property are covered by policy but may be resolved through an alternative procedure (e.g. 1B.1.1, student conduct, Human Resources).</a:t>
            </a:r>
          </a:p>
        </p:txBody>
      </p:sp>
    </p:spTree>
    <p:extLst>
      <p:ext uri="{BB962C8B-B14F-4D97-AF65-F5344CB8AC3E}">
        <p14:creationId xmlns:p14="http://schemas.microsoft.com/office/powerpoint/2010/main" val="20008755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DDB27C5-3AFA-5D0C-DFB6-1B4CBF554D6B}"/>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b="0" i="0" u="none" strike="noStrike" kern="1200" cap="none" spc="0" normalizeH="0" baseline="0" noProof="0">
                <a:ln>
                  <a:noFill/>
                </a:ln>
                <a:solidFill>
                  <a:srgbClr val="0C2340"/>
                </a:solidFill>
                <a:effectLst/>
                <a:uLnTx/>
                <a:uFillTx/>
                <a:latin typeface="+mj-lt"/>
                <a:ea typeface="+mn-ea"/>
                <a:cs typeface="+mn-cs"/>
              </a:rPr>
              <a:t>The Investigation</a:t>
            </a:r>
            <a:endParaRPr kumimoji="0" lang="en-US" sz="4400" b="0"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p:txBody>
          <a:bodyPr/>
          <a:lstStyle/>
          <a:p>
            <a:pPr marL="457200">
              <a:defRPr/>
            </a:pPr>
            <a:r>
              <a:rPr lang="en-US" sz="3000" dirty="0">
                <a:solidFill>
                  <a:srgbClr val="000000"/>
                </a:solidFill>
              </a:rPr>
              <a:t>Provides enough information for the decision-maker to make a reasoned decision about whether policy has been violated</a:t>
            </a:r>
          </a:p>
          <a:p>
            <a:pPr>
              <a:defRPr/>
            </a:pPr>
            <a:r>
              <a:rPr lang="en-US" sz="3000" dirty="0">
                <a:solidFill>
                  <a:srgbClr val="000000"/>
                </a:solidFill>
              </a:rPr>
              <a:t>Maintains integrity of process</a:t>
            </a:r>
          </a:p>
          <a:p>
            <a:pPr lvl="1">
              <a:buFont typeface="Courier New" panose="02070309020205020404" pitchFamily="49" charset="0"/>
              <a:buChar char="o"/>
              <a:defRPr/>
            </a:pPr>
            <a:r>
              <a:rPr lang="en-US" sz="2200" dirty="0">
                <a:solidFill>
                  <a:srgbClr val="000000"/>
                </a:solidFill>
              </a:rPr>
              <a:t>Timely </a:t>
            </a:r>
          </a:p>
          <a:p>
            <a:pPr lvl="1">
              <a:buFont typeface="Courier New" panose="02070309020205020404" pitchFamily="49" charset="0"/>
              <a:buChar char="o"/>
              <a:defRPr/>
            </a:pPr>
            <a:r>
              <a:rPr lang="en-US" sz="2200" dirty="0">
                <a:solidFill>
                  <a:srgbClr val="000000"/>
                </a:solidFill>
              </a:rPr>
              <a:t>Fair to both parties</a:t>
            </a:r>
          </a:p>
          <a:p>
            <a:pPr lvl="1">
              <a:buFont typeface="Courier New" panose="02070309020205020404" pitchFamily="49" charset="0"/>
              <a:buChar char="o"/>
              <a:defRPr/>
            </a:pPr>
            <a:r>
              <a:rPr lang="en-US" sz="2200" dirty="0">
                <a:solidFill>
                  <a:srgbClr val="000000"/>
                </a:solidFill>
              </a:rPr>
              <a:t>Provide confidentiality as required by law</a:t>
            </a:r>
          </a:p>
          <a:p>
            <a:pPr lvl="1">
              <a:buFont typeface="Courier New" panose="02070309020205020404" pitchFamily="49" charset="0"/>
              <a:buChar char="o"/>
              <a:defRPr/>
            </a:pPr>
            <a:r>
              <a:rPr lang="en-US" sz="2200" dirty="0">
                <a:solidFill>
                  <a:srgbClr val="000000"/>
                </a:solidFill>
              </a:rPr>
              <a:t>Thorough</a:t>
            </a:r>
          </a:p>
          <a:p>
            <a:pPr lvl="1">
              <a:buFont typeface="Courier New" panose="02070309020205020404" pitchFamily="49" charset="0"/>
              <a:buChar char="o"/>
              <a:defRPr/>
            </a:pPr>
            <a:r>
              <a:rPr lang="en-US" sz="2200" dirty="0">
                <a:solidFill>
                  <a:srgbClr val="000000"/>
                </a:solidFill>
              </a:rPr>
              <a:t>Tailored to individual circumstances</a:t>
            </a:r>
          </a:p>
        </p:txBody>
      </p:sp>
    </p:spTree>
    <p:extLst>
      <p:ext uri="{BB962C8B-B14F-4D97-AF65-F5344CB8AC3E}">
        <p14:creationId xmlns:p14="http://schemas.microsoft.com/office/powerpoint/2010/main" val="10320011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8B4A5E9-BC84-2E51-16F5-C982C3C9F5AA}"/>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n-lt"/>
                <a:ea typeface="+mn-ea"/>
                <a:cs typeface="+mn-cs"/>
              </a:rPr>
              <a:t>Credibility Considerations</a:t>
            </a:r>
          </a:p>
        </p:txBody>
      </p:sp>
      <p:sp>
        <p:nvSpPr>
          <p:cNvPr id="2" name="Content Placeholder 1">
            <a:extLst>
              <a:ext uri="{FF2B5EF4-FFF2-40B4-BE49-F238E27FC236}">
                <a16:creationId xmlns:a16="http://schemas.microsoft.com/office/drawing/2014/main" id="{0FA13AA8-EAF2-A30E-62E8-7EBCDE311072}"/>
              </a:ext>
            </a:extLst>
          </p:cNvPr>
          <p:cNvSpPr>
            <a:spLocks noGrp="1"/>
          </p:cNvSpPr>
          <p:nvPr>
            <p:ph idx="1"/>
          </p:nvPr>
        </p:nvSpPr>
        <p:spPr/>
        <p:txBody>
          <a:bodyPr/>
          <a:lstStyle/>
          <a:p>
            <a:r>
              <a:rPr lang="en-US" dirty="0"/>
              <a:t>Assessing and determining credibility is an important DM role</a:t>
            </a:r>
          </a:p>
          <a:p>
            <a:r>
              <a:rPr lang="en-US" dirty="0"/>
              <a:t>Credibility is often a function of </a:t>
            </a:r>
            <a:r>
              <a:rPr lang="en-US" b="1" dirty="0"/>
              <a:t>corroboration and consistency</a:t>
            </a:r>
          </a:p>
          <a:p>
            <a:r>
              <a:rPr lang="en-US" dirty="0"/>
              <a:t>Credibility does </a:t>
            </a:r>
            <a:r>
              <a:rPr lang="en-US" b="1" dirty="0"/>
              <a:t>not</a:t>
            </a:r>
            <a:r>
              <a:rPr lang="en-US" dirty="0"/>
              <a:t> necessarily equate to honesty or truthfulness:</a:t>
            </a:r>
          </a:p>
          <a:p>
            <a:pPr lvl="1"/>
            <a:r>
              <a:rPr lang="en-US" dirty="0"/>
              <a:t>Believability does not equal truthfulness</a:t>
            </a:r>
          </a:p>
          <a:p>
            <a:r>
              <a:rPr lang="en-US" dirty="0"/>
              <a:t>Credibility impacts the </a:t>
            </a:r>
            <a:r>
              <a:rPr lang="en-US" b="1" dirty="0"/>
              <a:t>reliability of evidence and its weight</a:t>
            </a:r>
          </a:p>
          <a:p>
            <a:r>
              <a:rPr lang="en-US" dirty="0"/>
              <a:t>Specific credibility issues that a DM may consider:</a:t>
            </a:r>
          </a:p>
          <a:p>
            <a:pPr lvl="1"/>
            <a:r>
              <a:rPr lang="en-US" dirty="0"/>
              <a:t>Relationships between the parties and witnesses</a:t>
            </a:r>
          </a:p>
          <a:p>
            <a:pPr lvl="1"/>
            <a:r>
              <a:rPr lang="en-US" dirty="0"/>
              <a:t>Whether a witness was exposed to information (e.g. in the case of a parent or Advisor) that may have influenced their testimony</a:t>
            </a:r>
          </a:p>
        </p:txBody>
      </p:sp>
    </p:spTree>
    <p:extLst>
      <p:ext uri="{BB962C8B-B14F-4D97-AF65-F5344CB8AC3E}">
        <p14:creationId xmlns:p14="http://schemas.microsoft.com/office/powerpoint/2010/main" val="34752170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7F324-8EA0-2F2B-A47C-DFC05568EE8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90E5CCB-2C2D-A769-D79F-9BBC279B53F8}"/>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400" b="0" i="0" u="none" strike="noStrike" kern="1200" cap="none" spc="0" normalizeH="0" baseline="0" noProof="0">
                <a:ln>
                  <a:noFill/>
                </a:ln>
                <a:solidFill>
                  <a:schemeClr val="tx2"/>
                </a:solidFill>
                <a:effectLst/>
                <a:uLnTx/>
                <a:uFillTx/>
                <a:latin typeface="+mn-lt"/>
                <a:ea typeface="+mn-ea"/>
                <a:cs typeface="+mn-cs"/>
              </a:rPr>
              <a:t>Credibility: Parties and Witnesses</a:t>
            </a:r>
          </a:p>
        </p:txBody>
      </p:sp>
      <p:sp>
        <p:nvSpPr>
          <p:cNvPr id="2" name="Content Placeholder 1">
            <a:extLst>
              <a:ext uri="{FF2B5EF4-FFF2-40B4-BE49-F238E27FC236}">
                <a16:creationId xmlns:a16="http://schemas.microsoft.com/office/drawing/2014/main" id="{7E97BC57-B475-4F54-29F9-08B7461B55F1}"/>
              </a:ext>
            </a:extLst>
          </p:cNvPr>
          <p:cNvSpPr>
            <a:spLocks noGrp="1"/>
          </p:cNvSpPr>
          <p:nvPr>
            <p:ph idx="1"/>
          </p:nvPr>
        </p:nvSpPr>
        <p:spPr/>
        <p:txBody>
          <a:bodyPr>
            <a:normAutofit/>
          </a:bodyPr>
          <a:lstStyle/>
          <a:p>
            <a:r>
              <a:rPr lang="en-US" b="1" dirty="0"/>
              <a:t>Credibility</a:t>
            </a:r>
            <a:r>
              <a:rPr lang="en-US" dirty="0"/>
              <a:t> impacts likeliness</a:t>
            </a:r>
          </a:p>
          <a:p>
            <a:pPr lvl="1"/>
            <a:r>
              <a:rPr lang="en-US" dirty="0"/>
              <a:t>Would a reasonable person do the same?</a:t>
            </a:r>
          </a:p>
          <a:p>
            <a:pPr lvl="1"/>
            <a:r>
              <a:rPr lang="en-US" dirty="0"/>
              <a:t>Are there more likely alternatives?</a:t>
            </a:r>
          </a:p>
          <a:p>
            <a:pPr marL="457200"/>
            <a:r>
              <a:rPr lang="en-US" b="1" dirty="0"/>
              <a:t>Credibility Assessment </a:t>
            </a:r>
            <a:r>
              <a:rPr lang="en-US" dirty="0"/>
              <a:t>involves evaluating whether evidence is believable and reliable</a:t>
            </a:r>
          </a:p>
          <a:p>
            <a:pPr lvl="1"/>
            <a:r>
              <a:rPr lang="en-US" dirty="0"/>
              <a:t>Refrain from focusing on irrelevant inaccuracies and inconsistencies</a:t>
            </a:r>
          </a:p>
          <a:p>
            <a:pPr marL="0" indent="0">
              <a:buNone/>
            </a:pPr>
            <a:r>
              <a:rPr lang="en-US" b="1" dirty="0"/>
              <a:t>NOTE</a:t>
            </a:r>
            <a:r>
              <a:rPr lang="en-US" dirty="0"/>
              <a:t>: Memory errors alone do not necessarily diminish witness credibility, nor does some evasion</a:t>
            </a:r>
          </a:p>
        </p:txBody>
      </p:sp>
    </p:spTree>
    <p:extLst>
      <p:ext uri="{BB962C8B-B14F-4D97-AF65-F5344CB8AC3E}">
        <p14:creationId xmlns:p14="http://schemas.microsoft.com/office/powerpoint/2010/main" val="25332378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52AB0-6E7C-81ED-B163-7ABE07B469BB}"/>
              </a:ext>
            </a:extLst>
          </p:cNvPr>
          <p:cNvSpPr>
            <a:spLocks noGrp="1"/>
          </p:cNvSpPr>
          <p:nvPr>
            <p:ph type="title"/>
          </p:nvPr>
        </p:nvSpPr>
        <p:spPr/>
        <p:txBody>
          <a:bodyPr/>
          <a:lstStyle/>
          <a:p>
            <a:r>
              <a:rPr lang="en-US" b="0" dirty="0"/>
              <a:t>Evidence Strategies</a:t>
            </a:r>
          </a:p>
        </p:txBody>
      </p:sp>
      <p:sp>
        <p:nvSpPr>
          <p:cNvPr id="3" name="Content Placeholder 2">
            <a:extLst>
              <a:ext uri="{FF2B5EF4-FFF2-40B4-BE49-F238E27FC236}">
                <a16:creationId xmlns:a16="http://schemas.microsoft.com/office/drawing/2014/main" id="{31688C72-3DE6-8AB4-7643-D25846C1ACAE}"/>
              </a:ext>
            </a:extLst>
          </p:cNvPr>
          <p:cNvSpPr>
            <a:spLocks noGrp="1"/>
          </p:cNvSpPr>
          <p:nvPr>
            <p:ph idx="1"/>
          </p:nvPr>
        </p:nvSpPr>
        <p:spPr/>
        <p:txBody>
          <a:bodyPr>
            <a:normAutofit fontScale="92500" lnSpcReduction="10000"/>
          </a:bodyPr>
          <a:lstStyle/>
          <a:p>
            <a:r>
              <a:rPr lang="en-US" dirty="0"/>
              <a:t>Comparative evidence</a:t>
            </a:r>
          </a:p>
          <a:p>
            <a:r>
              <a:rPr lang="en-US" dirty="0"/>
              <a:t>Statistical evidence</a:t>
            </a:r>
          </a:p>
          <a:p>
            <a:r>
              <a:rPr lang="en-US" dirty="0"/>
              <a:t>Pattern evidence</a:t>
            </a:r>
          </a:p>
          <a:p>
            <a:r>
              <a:rPr lang="en-US" dirty="0"/>
              <a:t>Circumstantial evidence</a:t>
            </a:r>
          </a:p>
          <a:p>
            <a:r>
              <a:rPr lang="en-US" dirty="0"/>
              <a:t>Witness testimony</a:t>
            </a:r>
          </a:p>
          <a:p>
            <a:r>
              <a:rPr lang="en-US" dirty="0"/>
              <a:t>Documentation</a:t>
            </a:r>
          </a:p>
          <a:p>
            <a:r>
              <a:rPr lang="en-US" dirty="0"/>
              <a:t>Procedural irregularities</a:t>
            </a:r>
          </a:p>
          <a:p>
            <a:r>
              <a:rPr lang="en-US" dirty="0"/>
              <a:t>Other</a:t>
            </a:r>
          </a:p>
          <a:p>
            <a:pPr lvl="1"/>
            <a:r>
              <a:rPr lang="en-US" dirty="0"/>
              <a:t>Academic setting</a:t>
            </a:r>
          </a:p>
          <a:p>
            <a:pPr lvl="1"/>
            <a:r>
              <a:rPr lang="en-US" dirty="0"/>
              <a:t>AI tools</a:t>
            </a:r>
          </a:p>
        </p:txBody>
      </p:sp>
    </p:spTree>
    <p:extLst>
      <p:ext uri="{BB962C8B-B14F-4D97-AF65-F5344CB8AC3E}">
        <p14:creationId xmlns:p14="http://schemas.microsoft.com/office/powerpoint/2010/main" val="34275400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08D6B26-86C8-C9E0-FD26-2E7414080DDE}"/>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b="0" i="0" u="none" strike="noStrike" kern="1200" cap="none" spc="0" normalizeH="0" baseline="0" noProof="0">
                <a:ln>
                  <a:noFill/>
                </a:ln>
                <a:solidFill>
                  <a:srgbClr val="0C2340"/>
                </a:solidFill>
                <a:effectLst/>
                <a:uLnTx/>
                <a:uFillTx/>
                <a:latin typeface="+mj-lt"/>
                <a:ea typeface="+mn-ea"/>
                <a:cs typeface="+mn-cs"/>
              </a:rPr>
              <a:t>Standard of Proof for Decision</a:t>
            </a:r>
            <a:endParaRPr kumimoji="0" lang="en-US" sz="4400" b="0" i="0" u="none" strike="noStrike" kern="1200" cap="none" spc="0" normalizeH="0" baseline="0" noProof="0">
              <a:ln>
                <a:noFill/>
              </a:ln>
              <a:solidFill>
                <a:schemeClr val="tx2"/>
              </a:solidFill>
              <a:effectLst/>
              <a:uLnTx/>
              <a:uFillTx/>
              <a:latin typeface="+mj-lt"/>
              <a:ea typeface="+mn-ea"/>
              <a:cs typeface="+mn-cs"/>
            </a:endParaRPr>
          </a:p>
        </p:txBody>
      </p:sp>
      <p:sp>
        <p:nvSpPr>
          <p:cNvPr id="2" name="Content Placeholder 1"/>
          <p:cNvSpPr>
            <a:spLocks noGrp="1"/>
          </p:cNvSpPr>
          <p:nvPr>
            <p:ph idx="1"/>
          </p:nvPr>
        </p:nvSpPr>
        <p:spPr>
          <a:xfrm>
            <a:off x="838201" y="1825624"/>
            <a:ext cx="5257800" cy="4806181"/>
          </a:xfrm>
        </p:spPr>
        <p:txBody>
          <a:bodyPr/>
          <a:lstStyle/>
          <a:p>
            <a:r>
              <a:rPr lang="en-US" dirty="0"/>
              <a:t>Standard of proof in determining a 1B.1 and 1B.3 violation</a:t>
            </a:r>
          </a:p>
          <a:p>
            <a:pPr lvl="1"/>
            <a:r>
              <a:rPr lang="en-US" dirty="0"/>
              <a:t>Preponderance of evidence; i.e. more likely than not to have occurred</a:t>
            </a:r>
          </a:p>
          <a:p>
            <a:pPr lvl="1"/>
            <a:r>
              <a:rPr lang="en-US" dirty="0"/>
              <a:t>Secondary information has value</a:t>
            </a:r>
          </a:p>
          <a:p>
            <a:pPr lvl="1"/>
            <a:r>
              <a:rPr lang="en-US" dirty="0"/>
              <a:t>Reasonable inferences also are used</a:t>
            </a:r>
          </a:p>
          <a:p>
            <a:pPr lvl="1"/>
            <a:endParaRPr lang="en-US" dirty="0"/>
          </a:p>
          <a:p>
            <a:endParaRPr lang="en-US" dirty="0"/>
          </a:p>
        </p:txBody>
      </p:sp>
      <p:pic>
        <p:nvPicPr>
          <p:cNvPr id="1026" name="Picture 2">
            <a:extLst>
              <a:ext uri="{FF2B5EF4-FFF2-40B4-BE49-F238E27FC236}">
                <a16:creationId xmlns:a16="http://schemas.microsoft.com/office/drawing/2014/main" id="{9A3191B5-8881-045B-4901-A28197F78446}"/>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411"/>
          <a:stretch>
            <a:fillRect/>
          </a:stretch>
        </p:blipFill>
        <p:spPr bwMode="auto">
          <a:xfrm>
            <a:off x="6096000" y="2361420"/>
            <a:ext cx="4971288" cy="271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81495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D5DC69-96A1-AD2A-C99D-BD64963EA050}"/>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altLang="en-US" sz="4400" b="0" i="0" u="none" strike="noStrike" kern="1200" cap="none" spc="0" normalizeH="0" baseline="0" noProof="0">
                <a:ln>
                  <a:noFill/>
                </a:ln>
                <a:solidFill>
                  <a:srgbClr val="0C2340"/>
                </a:solidFill>
                <a:effectLst/>
                <a:uLnTx/>
                <a:uFillTx/>
                <a:latin typeface="+mn-lt"/>
                <a:ea typeface="+mn-ea"/>
                <a:cs typeface="+mn-cs"/>
              </a:rPr>
              <a:t>Decision Factors</a:t>
            </a:r>
            <a:endParaRPr kumimoji="0" lang="en-US" sz="4400" b="0" i="0" u="none" strike="noStrike" kern="1200" cap="none" spc="0" normalizeH="0" baseline="0" noProof="0">
              <a:ln>
                <a:noFill/>
              </a:ln>
              <a:solidFill>
                <a:schemeClr val="tx2"/>
              </a:solidFill>
              <a:effectLst/>
              <a:uLnTx/>
              <a:uFillTx/>
              <a:latin typeface="+mn-lt"/>
              <a:ea typeface="+mn-ea"/>
              <a:cs typeface="+mn-cs"/>
            </a:endParaRPr>
          </a:p>
        </p:txBody>
      </p:sp>
      <p:sp>
        <p:nvSpPr>
          <p:cNvPr id="2" name="Content Placeholder 1"/>
          <p:cNvSpPr>
            <a:spLocks noGrp="1"/>
          </p:cNvSpPr>
          <p:nvPr>
            <p:ph idx="1"/>
          </p:nvPr>
        </p:nvSpPr>
        <p:spPr/>
        <p:txBody>
          <a:bodyPr>
            <a:normAutofit/>
          </a:bodyPr>
          <a:lstStyle/>
          <a:p>
            <a:r>
              <a:rPr lang="en-US" dirty="0"/>
              <a:t>Weigh evidence and evaluate credibility</a:t>
            </a:r>
          </a:p>
          <a:p>
            <a:r>
              <a:rPr lang="en-US" dirty="0"/>
              <a:t>Consider the totality of circumstances</a:t>
            </a:r>
          </a:p>
          <a:p>
            <a:pPr lvl="1"/>
            <a:r>
              <a:rPr lang="en-US" dirty="0"/>
              <a:t>History of complaints/grievances</a:t>
            </a:r>
          </a:p>
          <a:p>
            <a:pPr lvl="1"/>
            <a:r>
              <a:rPr lang="en-US" dirty="0"/>
              <a:t>Treatment of others (those who are different and those who are similarly situated)</a:t>
            </a:r>
          </a:p>
          <a:p>
            <a:pPr lvl="1"/>
            <a:r>
              <a:rPr lang="en-US" dirty="0"/>
              <a:t>Skills/competencies of supervisors demonstrated by past actions</a:t>
            </a:r>
          </a:p>
          <a:p>
            <a:r>
              <a:rPr lang="en-US" dirty="0"/>
              <a:t>What is more convincing, more credible, and has greater probability</a:t>
            </a:r>
          </a:p>
        </p:txBody>
      </p:sp>
    </p:spTree>
    <p:extLst>
      <p:ext uri="{BB962C8B-B14F-4D97-AF65-F5344CB8AC3E}">
        <p14:creationId xmlns:p14="http://schemas.microsoft.com/office/powerpoint/2010/main" val="26230886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DE93F-BCAA-4F12-9EC9-D6F24A6A2361}"/>
              </a:ext>
            </a:extLst>
          </p:cNvPr>
          <p:cNvSpPr>
            <a:spLocks noGrp="1"/>
          </p:cNvSpPr>
          <p:nvPr>
            <p:ph type="title"/>
          </p:nvPr>
        </p:nvSpPr>
        <p:spPr/>
        <p:txBody>
          <a:bodyPr/>
          <a:lstStyle/>
          <a:p>
            <a:r>
              <a:rPr lang="en-US"/>
              <a:t>Investigation Reports</a:t>
            </a:r>
          </a:p>
        </p:txBody>
      </p:sp>
      <p:sp>
        <p:nvSpPr>
          <p:cNvPr id="3" name="Text Placeholder 2">
            <a:extLst>
              <a:ext uri="{FF2B5EF4-FFF2-40B4-BE49-F238E27FC236}">
                <a16:creationId xmlns:a16="http://schemas.microsoft.com/office/drawing/2014/main" id="{D78008AB-D2C1-0B0A-1693-02D609AFB12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194003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nSpc>
                <a:spcPct val="100000"/>
              </a:lnSpc>
              <a:spcBef>
                <a:spcPct val="20000"/>
              </a:spcBef>
              <a:buClr>
                <a:srgbClr val="009F4D"/>
              </a:buClr>
              <a:defRPr/>
            </a:pPr>
            <a:r>
              <a:rPr lang="en-US" sz="4000" b="0">
                <a:solidFill>
                  <a:schemeClr val="tx2"/>
                </a:solidFill>
                <a:latin typeface="+mn-lt"/>
                <a:ea typeface="+mn-ea"/>
                <a:cs typeface="+mn-cs"/>
              </a:rPr>
              <a:t>Final Investigation Report Structure</a:t>
            </a:r>
          </a:p>
        </p:txBody>
      </p:sp>
      <p:sp>
        <p:nvSpPr>
          <p:cNvPr id="2" name="Content Placeholder 1"/>
          <p:cNvSpPr>
            <a:spLocks noGrp="1"/>
          </p:cNvSpPr>
          <p:nvPr>
            <p:ph idx="1"/>
          </p:nvPr>
        </p:nvSpPr>
        <p:spPr/>
        <p:txBody>
          <a:bodyPr>
            <a:normAutofit fontScale="92500" lnSpcReduction="10000"/>
          </a:bodyPr>
          <a:lstStyle/>
          <a:p>
            <a:pPr>
              <a:lnSpc>
                <a:spcPct val="120000"/>
              </a:lnSpc>
            </a:pPr>
            <a:r>
              <a:rPr lang="en-US"/>
              <a:t>Transmittal letter: notice to the decision-maker from the investigator</a:t>
            </a:r>
          </a:p>
          <a:p>
            <a:pPr>
              <a:lnSpc>
                <a:spcPct val="120000"/>
              </a:lnSpc>
            </a:pPr>
            <a:r>
              <a:rPr lang="en-US"/>
              <a:t>Disclosure Notice</a:t>
            </a:r>
          </a:p>
          <a:p>
            <a:pPr>
              <a:lnSpc>
                <a:spcPct val="120000"/>
              </a:lnSpc>
            </a:pPr>
            <a:r>
              <a:rPr lang="en-US"/>
              <a:t>Investigation report cover page</a:t>
            </a:r>
          </a:p>
          <a:p>
            <a:pPr lvl="1">
              <a:lnSpc>
                <a:spcPct val="120000"/>
              </a:lnSpc>
            </a:pPr>
            <a:r>
              <a:rPr lang="en-US"/>
              <a:t>Date, Report for, Report by, Nature of investigation, Complainant(s), Respondent(s)</a:t>
            </a:r>
          </a:p>
          <a:p>
            <a:pPr>
              <a:lnSpc>
                <a:spcPct val="120000"/>
              </a:lnSpc>
            </a:pPr>
            <a:r>
              <a:rPr lang="en-US"/>
              <a:t>Table of Contents (If lengthy report or many exhibits)</a:t>
            </a:r>
          </a:p>
          <a:p>
            <a:pPr>
              <a:lnSpc>
                <a:spcPct val="120000"/>
              </a:lnSpc>
            </a:pPr>
            <a:r>
              <a:rPr lang="en-US"/>
              <a:t>Rationale or basis for investigation: synopsis of reported matter</a:t>
            </a:r>
          </a:p>
          <a:p>
            <a:pPr marL="457200">
              <a:lnSpc>
                <a:spcPct val="120000"/>
              </a:lnSpc>
            </a:pPr>
            <a:r>
              <a:rPr lang="en-US"/>
              <a:t>Methodology for the investigation: description of the procedural steps taken from the receipt of the (formal) complaint through the conclusion of the report writing</a:t>
            </a:r>
          </a:p>
        </p:txBody>
      </p:sp>
    </p:spTree>
    <p:extLst>
      <p:ext uri="{BB962C8B-B14F-4D97-AF65-F5344CB8AC3E}">
        <p14:creationId xmlns:p14="http://schemas.microsoft.com/office/powerpoint/2010/main" val="9685334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9F7925-E89A-A9ED-0989-F3F878955146}"/>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Report Structure, cont.</a:t>
            </a:r>
          </a:p>
        </p:txBody>
      </p:sp>
      <p:sp>
        <p:nvSpPr>
          <p:cNvPr id="2" name="Content Placeholder 1">
            <a:extLst>
              <a:ext uri="{FF2B5EF4-FFF2-40B4-BE49-F238E27FC236}">
                <a16:creationId xmlns:a16="http://schemas.microsoft.com/office/drawing/2014/main" id="{474AF621-462D-2D0F-915F-7F32FE56D1D7}"/>
              </a:ext>
            </a:extLst>
          </p:cNvPr>
          <p:cNvSpPr>
            <a:spLocks noGrp="1"/>
          </p:cNvSpPr>
          <p:nvPr>
            <p:ph idx="1"/>
          </p:nvPr>
        </p:nvSpPr>
        <p:spPr/>
        <p:txBody>
          <a:bodyPr>
            <a:normAutofit lnSpcReduction="10000"/>
          </a:bodyPr>
          <a:lstStyle/>
          <a:p>
            <a:pPr marL="457200">
              <a:lnSpc>
                <a:spcPct val="120000"/>
              </a:lnSpc>
            </a:pPr>
            <a:r>
              <a:rPr lang="en-US"/>
              <a:t>Summary of complainant(s) allegation(s) &amp; evidence gathered</a:t>
            </a:r>
          </a:p>
          <a:p>
            <a:pPr marL="457200">
              <a:lnSpc>
                <a:spcPct val="120000"/>
              </a:lnSpc>
            </a:pPr>
            <a:r>
              <a:rPr lang="en-US"/>
              <a:t>Summary of witness statement(s) &amp; evidence gathered</a:t>
            </a:r>
          </a:p>
          <a:p>
            <a:pPr marL="457200">
              <a:lnSpc>
                <a:spcPct val="120000"/>
              </a:lnSpc>
            </a:pPr>
            <a:r>
              <a:rPr lang="en-US"/>
              <a:t>Summary of respondent(s) statement(s) &amp; evidence gathered</a:t>
            </a:r>
          </a:p>
          <a:p>
            <a:pPr marL="457200">
              <a:lnSpc>
                <a:spcPct val="120000"/>
              </a:lnSpc>
            </a:pPr>
            <a:r>
              <a:rPr lang="en-US"/>
              <a:t>Assessments of credibility</a:t>
            </a:r>
          </a:p>
          <a:p>
            <a:pPr marL="457200">
              <a:lnSpc>
                <a:spcPct val="120000"/>
              </a:lnSpc>
            </a:pPr>
            <a:r>
              <a:rPr lang="en-US"/>
              <a:t>Investigative synthesis: findings of fact &amp; matters of dispute within the application of policy/procedure</a:t>
            </a:r>
          </a:p>
          <a:p>
            <a:pPr marL="457200">
              <a:lnSpc>
                <a:spcPct val="120000"/>
              </a:lnSpc>
            </a:pPr>
            <a:r>
              <a:rPr lang="en-US"/>
              <a:t>Conclusion: decision-maker is under an independent obligation to objectively evaluate the evidence</a:t>
            </a:r>
          </a:p>
        </p:txBody>
      </p:sp>
    </p:spTree>
    <p:extLst>
      <p:ext uri="{BB962C8B-B14F-4D97-AF65-F5344CB8AC3E}">
        <p14:creationId xmlns:p14="http://schemas.microsoft.com/office/powerpoint/2010/main" val="27969989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BBDDDA-F03C-F6AA-A9D7-2124DF56CBC3}"/>
              </a:ext>
            </a:extLst>
          </p:cNvPr>
          <p:cNvSpPr>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4000" b="0" i="0" u="none" strike="noStrike" kern="1200" cap="none" spc="0" normalizeH="0" baseline="0" noProof="0">
                <a:ln>
                  <a:noFill/>
                </a:ln>
                <a:solidFill>
                  <a:schemeClr val="tx2"/>
                </a:solidFill>
                <a:effectLst/>
                <a:uLnTx/>
                <a:uFillTx/>
                <a:latin typeface="+mn-lt"/>
                <a:ea typeface="+mn-ea"/>
                <a:cs typeface="+mn-cs"/>
              </a:rPr>
              <a:t>Value of Investigation Reports</a:t>
            </a:r>
          </a:p>
        </p:txBody>
      </p:sp>
      <p:sp>
        <p:nvSpPr>
          <p:cNvPr id="2" name="Content Placeholder 1">
            <a:extLst>
              <a:ext uri="{FF2B5EF4-FFF2-40B4-BE49-F238E27FC236}">
                <a16:creationId xmlns:a16="http://schemas.microsoft.com/office/drawing/2014/main" id="{B6B4EA16-0FFA-7F19-5881-CD9D75B34716}"/>
              </a:ext>
            </a:extLst>
          </p:cNvPr>
          <p:cNvSpPr>
            <a:spLocks noGrp="1"/>
          </p:cNvSpPr>
          <p:nvPr>
            <p:ph idx="1"/>
          </p:nvPr>
        </p:nvSpPr>
        <p:spPr/>
        <p:txBody>
          <a:bodyPr/>
          <a:lstStyle/>
          <a:p>
            <a:r>
              <a:rPr lang="en-US"/>
              <a:t>Relevant available information gathered together</a:t>
            </a:r>
          </a:p>
          <a:p>
            <a:r>
              <a:rPr lang="en-US"/>
              <a:t>Official documentation</a:t>
            </a:r>
          </a:p>
          <a:p>
            <a:r>
              <a:rPr lang="en-US"/>
              <a:t>Audience</a:t>
            </a:r>
          </a:p>
          <a:p>
            <a:pPr lvl="1"/>
            <a:r>
              <a:rPr lang="en-US"/>
              <a:t>Decision</a:t>
            </a:r>
          </a:p>
          <a:p>
            <a:pPr lvl="1"/>
            <a:r>
              <a:rPr lang="en-US"/>
              <a:t>Appeal</a:t>
            </a:r>
          </a:p>
          <a:p>
            <a:pPr lvl="1"/>
            <a:r>
              <a:rPr lang="en-US"/>
              <a:t>Grievance</a:t>
            </a:r>
          </a:p>
          <a:p>
            <a:pPr lvl="1"/>
            <a:r>
              <a:rPr lang="en-US"/>
              <a:t>Chapter 14</a:t>
            </a:r>
          </a:p>
        </p:txBody>
      </p:sp>
    </p:spTree>
    <p:extLst>
      <p:ext uri="{BB962C8B-B14F-4D97-AF65-F5344CB8AC3E}">
        <p14:creationId xmlns:p14="http://schemas.microsoft.com/office/powerpoint/2010/main" val="15210156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F06BC108-12BF-FF80-BA69-F825A7DF8623}"/>
              </a:ext>
            </a:extLst>
          </p:cNvPr>
          <p:cNvSpPr>
            <a:spLocks noGrp="1"/>
          </p:cNvSpPr>
          <p:nvPr>
            <p:ph type="ctrTitle"/>
          </p:nvPr>
        </p:nvSpPr>
        <p:spPr>
          <a:xfrm>
            <a:off x="3927552" y="1998522"/>
            <a:ext cx="7796690" cy="1724297"/>
          </a:xfrm>
        </p:spPr>
        <p:txBody>
          <a:bodyPr/>
          <a:lstStyle/>
          <a:p>
            <a:r>
              <a:rPr lang="en-US" sz="4400">
                <a:solidFill>
                  <a:srgbClr val="0C2340"/>
                </a:solidFill>
                <a:latin typeface="+mn-lt"/>
                <a:ea typeface="+mn-ea"/>
                <a:cs typeface="+mn-cs"/>
              </a:rPr>
              <a:t>Overview of Data Practices</a:t>
            </a:r>
            <a:endParaRPr lang="en-US"/>
          </a:p>
        </p:txBody>
      </p:sp>
      <p:cxnSp>
        <p:nvCxnSpPr>
          <p:cNvPr id="31" name="Straight Connector 30">
            <a:extLst>
              <a:ext uri="{FF2B5EF4-FFF2-40B4-BE49-F238E27FC236}">
                <a16:creationId xmlns:a16="http://schemas.microsoft.com/office/drawing/2014/main" id="{B2B815B9-BCD3-1C09-B388-51B4A1BEBA6D}"/>
              </a:ext>
              <a:ext uri="{C183D7F6-B498-43B3-948B-1728B52AA6E4}">
                <adec:decorative xmlns:adec="http://schemas.microsoft.com/office/drawing/2017/decorative" val="1"/>
              </a:ext>
            </a:extLst>
          </p:cNvPr>
          <p:cNvCxnSpPr>
            <a:cxnSpLocks/>
          </p:cNvCxnSpPr>
          <p:nvPr/>
        </p:nvCxnSpPr>
        <p:spPr>
          <a:xfrm>
            <a:off x="3460852" y="3851184"/>
            <a:ext cx="8264423" cy="0"/>
          </a:xfrm>
          <a:prstGeom prst="line">
            <a:avLst/>
          </a:prstGeom>
          <a:ln w="381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9" name="Subtitle 18">
            <a:extLst>
              <a:ext uri="{FF2B5EF4-FFF2-40B4-BE49-F238E27FC236}">
                <a16:creationId xmlns:a16="http://schemas.microsoft.com/office/drawing/2014/main" id="{63A7B734-EACB-6D41-1636-EF78631A07D6}"/>
              </a:ext>
            </a:extLst>
          </p:cNvPr>
          <p:cNvSpPr>
            <a:spLocks noGrp="1"/>
          </p:cNvSpPr>
          <p:nvPr>
            <p:ph type="subTitle" idx="1"/>
          </p:nvPr>
        </p:nvSpPr>
        <p:spPr>
          <a:xfrm>
            <a:off x="3927475" y="4073525"/>
            <a:ext cx="7796213" cy="658903"/>
          </a:xfrm>
        </p:spPr>
        <p:txBody>
          <a:bodyPr/>
          <a:lstStyle/>
          <a:p>
            <a:r>
              <a:rPr lang="en-US" sz="2000"/>
              <a:t>For Minnesota State Investigators System Procedures 1.B.1.1</a:t>
            </a:r>
            <a:endParaRPr lang="en-US" sz="2000">
              <a:cs typeface="Calibri"/>
            </a:endParaRPr>
          </a:p>
          <a:p>
            <a:endParaRPr lang="en-US"/>
          </a:p>
        </p:txBody>
      </p:sp>
      <p:sp>
        <p:nvSpPr>
          <p:cNvPr id="21" name="Text Placeholder 20">
            <a:extLst>
              <a:ext uri="{FF2B5EF4-FFF2-40B4-BE49-F238E27FC236}">
                <a16:creationId xmlns:a16="http://schemas.microsoft.com/office/drawing/2014/main" id="{6DB01E0B-14BE-0CEE-EFCC-F9B44BC2026D}"/>
              </a:ext>
            </a:extLst>
          </p:cNvPr>
          <p:cNvSpPr>
            <a:spLocks noGrp="1"/>
          </p:cNvSpPr>
          <p:nvPr>
            <p:ph type="body" sz="quarter" idx="13"/>
          </p:nvPr>
        </p:nvSpPr>
        <p:spPr/>
        <p:txBody>
          <a:bodyPr/>
          <a:lstStyle/>
          <a:p>
            <a:r>
              <a:rPr lang="en-US"/>
              <a:t>Office of General Counsel</a:t>
            </a:r>
          </a:p>
        </p:txBody>
      </p:sp>
      <p:sp>
        <p:nvSpPr>
          <p:cNvPr id="22" name="Text Placeholder 21">
            <a:extLst>
              <a:ext uri="{FF2B5EF4-FFF2-40B4-BE49-F238E27FC236}">
                <a16:creationId xmlns:a16="http://schemas.microsoft.com/office/drawing/2014/main" id="{6821F354-ECEF-32DE-2B56-4AE0FCE60446}"/>
              </a:ext>
            </a:extLst>
          </p:cNvPr>
          <p:cNvSpPr>
            <a:spLocks noGrp="1"/>
          </p:cNvSpPr>
          <p:nvPr>
            <p:ph type="body" sz="quarter" idx="15"/>
          </p:nvPr>
        </p:nvSpPr>
        <p:spPr>
          <a:xfrm>
            <a:off x="3927475" y="5142582"/>
            <a:ext cx="7795715" cy="294202"/>
          </a:xfrm>
        </p:spPr>
        <p:txBody>
          <a:bodyPr vert="horz" lIns="91440" tIns="45720" rIns="91440" bIns="45720" rtlCol="0" anchor="t">
            <a:noAutofit/>
          </a:bodyPr>
          <a:lstStyle/>
          <a:p>
            <a:r>
              <a:rPr lang="en-US" dirty="0"/>
              <a:t>August 5th, 2026</a:t>
            </a:r>
          </a:p>
        </p:txBody>
      </p:sp>
      <p:pic>
        <p:nvPicPr>
          <p:cNvPr id="30" name="Picture Placeholder 29">
            <a:extLst>
              <a:ext uri="{FF2B5EF4-FFF2-40B4-BE49-F238E27FC236}">
                <a16:creationId xmlns:a16="http://schemas.microsoft.com/office/drawing/2014/main" id="{E4CCBBB7-BA22-C436-1AF0-C247777D3001}"/>
              </a:ext>
              <a:ext uri="{C183D7F6-B498-43B3-948B-1728B52AA6E4}">
                <adec:decorative xmlns:adec="http://schemas.microsoft.com/office/drawing/2017/decorative" val="1"/>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a:stretch/>
        </p:blipFill>
        <p:spPr/>
      </p:pic>
      <p:sp>
        <p:nvSpPr>
          <p:cNvPr id="32" name="Text Placeholder 31">
            <a:extLst>
              <a:ext uri="{FF2B5EF4-FFF2-40B4-BE49-F238E27FC236}">
                <a16:creationId xmlns:a16="http://schemas.microsoft.com/office/drawing/2014/main" id="{8F35917A-AC72-A617-F59C-8B4AB8931B27}"/>
              </a:ext>
              <a:ext uri="{C183D7F6-B498-43B3-948B-1728B52AA6E4}">
                <adec:decorative xmlns:adec="http://schemas.microsoft.com/office/drawing/2017/decorative" val="1"/>
              </a:ext>
            </a:extLst>
          </p:cNvPr>
          <p:cNvSpPr>
            <a:spLocks noGrp="1"/>
          </p:cNvSpPr>
          <p:nvPr>
            <p:ph type="body" sz="quarter" idx="17"/>
          </p:nvPr>
        </p:nvSpPr>
        <p:spPr/>
        <p:txBody>
          <a:bodyPr>
            <a:normAutofit/>
          </a:bodyPr>
          <a:lstStyle/>
          <a:p>
            <a:r>
              <a:rPr lang="en-US"/>
              <a:t>MinnState.edu</a:t>
            </a:r>
          </a:p>
        </p:txBody>
      </p:sp>
      <p:sp>
        <p:nvSpPr>
          <p:cNvPr id="2" name="TextBox 1">
            <a:extLst>
              <a:ext uri="{FF2B5EF4-FFF2-40B4-BE49-F238E27FC236}">
                <a16:creationId xmlns:a16="http://schemas.microsoft.com/office/drawing/2014/main" id="{44D81ADE-D7D9-DDBB-91F8-38C541546578}"/>
              </a:ext>
            </a:extLst>
          </p:cNvPr>
          <p:cNvSpPr txBox="1"/>
          <p:nvPr/>
        </p:nvSpPr>
        <p:spPr>
          <a:xfrm>
            <a:off x="3927475" y="5827966"/>
            <a:ext cx="3901441" cy="646331"/>
          </a:xfrm>
          <a:prstGeom prst="rect">
            <a:avLst/>
          </a:prstGeom>
          <a:noFill/>
        </p:spPr>
        <p:txBody>
          <a:bodyPr wrap="square" rtlCol="0">
            <a:spAutoFit/>
          </a:bodyPr>
          <a:lstStyle/>
          <a:p>
            <a:r>
              <a:rPr lang="en-US"/>
              <a:t>Daniel McCabe</a:t>
            </a:r>
            <a:br>
              <a:rPr lang="en-US"/>
            </a:br>
            <a:r>
              <a:rPr lang="en-US"/>
              <a:t>Assistant General Counsel</a:t>
            </a:r>
          </a:p>
        </p:txBody>
      </p:sp>
    </p:spTree>
    <p:extLst>
      <p:ext uri="{BB962C8B-B14F-4D97-AF65-F5344CB8AC3E}">
        <p14:creationId xmlns:p14="http://schemas.microsoft.com/office/powerpoint/2010/main" val="3504111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4F83D-FED8-4B53-883C-C0EBC723AA49}"/>
              </a:ext>
            </a:extLst>
          </p:cNvPr>
          <p:cNvSpPr>
            <a:spLocks noGrp="1"/>
          </p:cNvSpPr>
          <p:nvPr>
            <p:ph type="title"/>
          </p:nvPr>
        </p:nvSpPr>
        <p:spPr/>
        <p:txBody>
          <a:bodyPr/>
          <a:lstStyle/>
          <a:p>
            <a:pPr algn="l"/>
            <a:r>
              <a:rPr lang="en-US"/>
              <a:t>Data Practices Laws</a:t>
            </a:r>
          </a:p>
        </p:txBody>
      </p:sp>
      <p:sp>
        <p:nvSpPr>
          <p:cNvPr id="3" name="Content Placeholder 2">
            <a:extLst>
              <a:ext uri="{FF2B5EF4-FFF2-40B4-BE49-F238E27FC236}">
                <a16:creationId xmlns:a16="http://schemas.microsoft.com/office/drawing/2014/main" id="{48286276-482C-422E-8D45-A040C729A6CE}"/>
              </a:ext>
            </a:extLst>
          </p:cNvPr>
          <p:cNvSpPr>
            <a:spLocks noGrp="1"/>
          </p:cNvSpPr>
          <p:nvPr>
            <p:ph idx="1"/>
          </p:nvPr>
        </p:nvSpPr>
        <p:spPr/>
        <p:txBody>
          <a:bodyPr/>
          <a:lstStyle/>
          <a:p>
            <a:r>
              <a:rPr lang="en-US"/>
              <a:t>Minnesota Government Data Practices Act (MGDPA)</a:t>
            </a:r>
          </a:p>
          <a:p>
            <a:r>
              <a:rPr lang="en-US"/>
              <a:t>Family Educational Rights and Privacy Act (FERPA)</a:t>
            </a:r>
          </a:p>
          <a:p>
            <a:r>
              <a:rPr lang="en-US"/>
              <a:t>HIPAA, GDPR, etc.</a:t>
            </a:r>
          </a:p>
          <a:p>
            <a:r>
              <a:rPr lang="en-US"/>
              <a:t>Investigation Records are Government Data under MGDPA (Sometimes FERPA).</a:t>
            </a:r>
          </a:p>
        </p:txBody>
      </p:sp>
    </p:spTree>
    <p:extLst>
      <p:ext uri="{BB962C8B-B14F-4D97-AF65-F5344CB8AC3E}">
        <p14:creationId xmlns:p14="http://schemas.microsoft.com/office/powerpoint/2010/main" val="10782943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t>Public Data</a:t>
            </a:r>
          </a:p>
        </p:txBody>
      </p:sp>
      <p:sp>
        <p:nvSpPr>
          <p:cNvPr id="3" name="Content Placeholder 2"/>
          <p:cNvSpPr>
            <a:spLocks noGrp="1"/>
          </p:cNvSpPr>
          <p:nvPr>
            <p:ph idx="1"/>
          </p:nvPr>
        </p:nvSpPr>
        <p:spPr/>
        <p:txBody>
          <a:bodyPr>
            <a:normAutofit/>
          </a:bodyPr>
          <a:lstStyle/>
          <a:p>
            <a:r>
              <a:rPr lang="en-US" sz="2400"/>
              <a:t>Default rule under MGDPA – Government Data is Public</a:t>
            </a:r>
          </a:p>
          <a:p>
            <a:r>
              <a:rPr lang="en-US" sz="2400"/>
              <a:t>Available to inspect upon request</a:t>
            </a:r>
          </a:p>
          <a:p>
            <a:r>
              <a:rPr lang="en-US" sz="2400"/>
              <a:t>Examples include contracts, invoices, policies, and most business correspondence</a:t>
            </a:r>
          </a:p>
          <a:p>
            <a:pPr marL="0" indent="0">
              <a:buNone/>
            </a:pPr>
            <a:endParaRPr lang="en-US" sz="2400"/>
          </a:p>
        </p:txBody>
      </p:sp>
    </p:spTree>
    <p:extLst>
      <p:ext uri="{BB962C8B-B14F-4D97-AF65-F5344CB8AC3E}">
        <p14:creationId xmlns:p14="http://schemas.microsoft.com/office/powerpoint/2010/main" val="37269845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t>Private Data</a:t>
            </a:r>
          </a:p>
        </p:txBody>
      </p:sp>
      <p:sp>
        <p:nvSpPr>
          <p:cNvPr id="3" name="Content Placeholder 2"/>
          <p:cNvSpPr>
            <a:spLocks noGrp="1"/>
          </p:cNvSpPr>
          <p:nvPr>
            <p:ph idx="1"/>
          </p:nvPr>
        </p:nvSpPr>
        <p:spPr/>
        <p:txBody>
          <a:bodyPr>
            <a:normAutofit/>
          </a:bodyPr>
          <a:lstStyle/>
          <a:p>
            <a:r>
              <a:rPr lang="en-US" sz="2400"/>
              <a:t>Certain data sets are private under the MGDPA/FERPA</a:t>
            </a:r>
          </a:p>
          <a:p>
            <a:r>
              <a:rPr lang="en-US" sz="2400"/>
              <a:t>Private means accessible only:</a:t>
            </a:r>
          </a:p>
          <a:p>
            <a:pPr lvl="1">
              <a:buFont typeface="Wingdings" panose="05000000000000000000" pitchFamily="2" charset="2"/>
              <a:buChar char="§"/>
            </a:pPr>
            <a:r>
              <a:rPr lang="en-US" sz="1800"/>
              <a:t>to data subject </a:t>
            </a:r>
          </a:p>
          <a:p>
            <a:pPr lvl="1">
              <a:buFont typeface="Wingdings" panose="05000000000000000000" pitchFamily="2" charset="2"/>
              <a:buChar char="§"/>
            </a:pPr>
            <a:r>
              <a:rPr lang="en-US" sz="1800"/>
              <a:t>for work related purposes</a:t>
            </a:r>
          </a:p>
          <a:p>
            <a:pPr lvl="1">
              <a:buFont typeface="Wingdings" panose="05000000000000000000" pitchFamily="2" charset="2"/>
              <a:buChar char="§"/>
            </a:pPr>
            <a:r>
              <a:rPr lang="en-US" sz="1800"/>
              <a:t>to third parties (who are not the data requestor themselves) if:</a:t>
            </a:r>
          </a:p>
          <a:p>
            <a:pPr lvl="2"/>
            <a:r>
              <a:rPr lang="en-US" sz="1800"/>
              <a:t>Subject gives consent or;</a:t>
            </a:r>
          </a:p>
          <a:p>
            <a:pPr lvl="2"/>
            <a:r>
              <a:rPr lang="en-US" sz="1800"/>
              <a:t>Appropriate legal authority, such as a court order</a:t>
            </a:r>
          </a:p>
        </p:txBody>
      </p:sp>
    </p:spTree>
    <p:extLst>
      <p:ext uri="{BB962C8B-B14F-4D97-AF65-F5344CB8AC3E}">
        <p14:creationId xmlns:p14="http://schemas.microsoft.com/office/powerpoint/2010/main" val="25485556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t>Personnel Data</a:t>
            </a:r>
          </a:p>
        </p:txBody>
      </p:sp>
      <p:sp>
        <p:nvSpPr>
          <p:cNvPr id="3" name="Content Placeholder 2"/>
          <p:cNvSpPr>
            <a:spLocks noGrp="1"/>
          </p:cNvSpPr>
          <p:nvPr>
            <p:ph idx="1"/>
          </p:nvPr>
        </p:nvSpPr>
        <p:spPr/>
        <p:txBody>
          <a:bodyPr>
            <a:normAutofit/>
          </a:bodyPr>
          <a:lstStyle/>
          <a:p>
            <a:r>
              <a:rPr lang="en-US" sz="2400"/>
              <a:t>Section 13.43 sets forth what is Public Data on Employees</a:t>
            </a:r>
          </a:p>
          <a:p>
            <a:pPr lvl="1">
              <a:buFont typeface="Wingdings" panose="05000000000000000000" pitchFamily="2" charset="2"/>
              <a:buChar char="§"/>
            </a:pPr>
            <a:r>
              <a:rPr lang="en-US" sz="1800"/>
              <a:t>Only data listed in 13.43 is public data</a:t>
            </a:r>
          </a:p>
          <a:p>
            <a:pPr lvl="1">
              <a:buFont typeface="Wingdings" panose="05000000000000000000" pitchFamily="2" charset="2"/>
              <a:buChar char="§"/>
            </a:pPr>
            <a:r>
              <a:rPr lang="en-US" sz="1800"/>
              <a:t>The list includes salary, job title, job description, name, office contact information, existence and status of complaints, etc.</a:t>
            </a:r>
          </a:p>
          <a:p>
            <a:pPr lvl="1">
              <a:buFont typeface="Wingdings" panose="05000000000000000000" pitchFamily="2" charset="2"/>
              <a:buChar char="§"/>
            </a:pPr>
            <a:r>
              <a:rPr lang="en-US" sz="1800"/>
              <a:t>If an employee asks for data on themselves, they receive that data whether it is public or private in most circumstances</a:t>
            </a:r>
          </a:p>
          <a:p>
            <a:pPr lvl="1">
              <a:buFont typeface="Wingdings" panose="05000000000000000000" pitchFamily="2" charset="2"/>
              <a:buChar char="§"/>
            </a:pPr>
            <a:r>
              <a:rPr lang="en-US" sz="1800" b="1"/>
              <a:t>Otherwise, Personnel Data is Private</a:t>
            </a:r>
          </a:p>
          <a:p>
            <a:pPr marL="1200150" lvl="2" indent="-342900"/>
            <a:endParaRPr lang="en-US"/>
          </a:p>
        </p:txBody>
      </p:sp>
    </p:spTree>
    <p:extLst>
      <p:ext uri="{BB962C8B-B14F-4D97-AF65-F5344CB8AC3E}">
        <p14:creationId xmlns:p14="http://schemas.microsoft.com/office/powerpoint/2010/main" val="5655394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08015-9C64-5A96-9072-B63C9556D837}"/>
              </a:ext>
            </a:extLst>
          </p:cNvPr>
          <p:cNvSpPr>
            <a:spLocks noGrp="1"/>
          </p:cNvSpPr>
          <p:nvPr>
            <p:ph type="title"/>
          </p:nvPr>
        </p:nvSpPr>
        <p:spPr/>
        <p:txBody>
          <a:bodyPr/>
          <a:lstStyle/>
          <a:p>
            <a:pPr algn="l"/>
            <a:r>
              <a:rPr lang="en-US"/>
              <a:t>Student Data</a:t>
            </a:r>
          </a:p>
        </p:txBody>
      </p:sp>
      <p:sp>
        <p:nvSpPr>
          <p:cNvPr id="3" name="Content Placeholder 2">
            <a:extLst>
              <a:ext uri="{FF2B5EF4-FFF2-40B4-BE49-F238E27FC236}">
                <a16:creationId xmlns:a16="http://schemas.microsoft.com/office/drawing/2014/main" id="{7AF85243-9DDE-6781-EEC0-9E935CB6EE7A}"/>
              </a:ext>
            </a:extLst>
          </p:cNvPr>
          <p:cNvSpPr>
            <a:spLocks noGrp="1"/>
          </p:cNvSpPr>
          <p:nvPr>
            <p:ph idx="1"/>
          </p:nvPr>
        </p:nvSpPr>
        <p:spPr/>
        <p:txBody>
          <a:bodyPr>
            <a:normAutofit lnSpcReduction="10000"/>
          </a:bodyPr>
          <a:lstStyle/>
          <a:p>
            <a:r>
              <a:rPr lang="en-US"/>
              <a:t>"Educational Data" means (almost) all data relating to a student.</a:t>
            </a:r>
          </a:p>
          <a:p>
            <a:r>
              <a:rPr lang="en-US"/>
              <a:t>Educational Data is generally private data.  This means that it cannot be disclosed without the student’s written consent unless an exception applies. </a:t>
            </a:r>
          </a:p>
          <a:p>
            <a:r>
              <a:rPr lang="en-US"/>
              <a:t>Educational Data remains private after a student is no longer enrolled due to graduation, transfer, etc.</a:t>
            </a:r>
          </a:p>
          <a:p>
            <a:r>
              <a:rPr lang="en-US"/>
              <a:t>Educational Data does not include data collected after a student leaves the College (e.g. alumni data).</a:t>
            </a:r>
          </a:p>
          <a:p>
            <a:r>
              <a:rPr lang="en-US"/>
              <a:t>“Directory Data” is public, unless a student asks that it remain private.</a:t>
            </a:r>
          </a:p>
          <a:p>
            <a:endParaRPr lang="en-US"/>
          </a:p>
        </p:txBody>
      </p:sp>
    </p:spTree>
    <p:extLst>
      <p:ext uri="{BB962C8B-B14F-4D97-AF65-F5344CB8AC3E}">
        <p14:creationId xmlns:p14="http://schemas.microsoft.com/office/powerpoint/2010/main" val="30424001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D8D64-F944-FBCA-B0D0-25500A0121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712E3A-2823-8D3F-66B1-D0B845258E5D}"/>
              </a:ext>
            </a:extLst>
          </p:cNvPr>
          <p:cNvSpPr>
            <a:spLocks noGrp="1"/>
          </p:cNvSpPr>
          <p:nvPr>
            <p:ph type="title"/>
          </p:nvPr>
        </p:nvSpPr>
        <p:spPr/>
        <p:txBody>
          <a:bodyPr>
            <a:normAutofit/>
          </a:bodyPr>
          <a:lstStyle/>
          <a:p>
            <a:pPr algn="l"/>
            <a:r>
              <a:rPr lang="en-US"/>
              <a:t>Who is the Data Subject?</a:t>
            </a:r>
          </a:p>
        </p:txBody>
      </p:sp>
      <p:sp>
        <p:nvSpPr>
          <p:cNvPr id="3" name="Content Placeholder 2">
            <a:extLst>
              <a:ext uri="{FF2B5EF4-FFF2-40B4-BE49-F238E27FC236}">
                <a16:creationId xmlns:a16="http://schemas.microsoft.com/office/drawing/2014/main" id="{F88583FB-2227-921F-1F28-28168311AE76}"/>
              </a:ext>
            </a:extLst>
          </p:cNvPr>
          <p:cNvSpPr>
            <a:spLocks noGrp="1"/>
          </p:cNvSpPr>
          <p:nvPr>
            <p:ph idx="1"/>
          </p:nvPr>
        </p:nvSpPr>
        <p:spPr/>
        <p:txBody>
          <a:bodyPr>
            <a:normAutofit/>
          </a:bodyPr>
          <a:lstStyle/>
          <a:p>
            <a:r>
              <a:rPr lang="en-US" sz="2400"/>
              <a:t>The Respondent is the subject of the investigation.</a:t>
            </a:r>
          </a:p>
          <a:p>
            <a:r>
              <a:rPr lang="en-US" sz="2400"/>
              <a:t>Data from a witness statement can be about the speaker, about whom they are speaking about, or both.  </a:t>
            </a:r>
          </a:p>
          <a:p>
            <a:r>
              <a:rPr lang="en-US" sz="2400"/>
              <a:t>It can even be data on you, the investigator.</a:t>
            </a:r>
          </a:p>
          <a:p>
            <a:r>
              <a:rPr lang="en-US" sz="2400"/>
              <a:t>We must balance the interests of the data subjects.</a:t>
            </a:r>
          </a:p>
          <a:p>
            <a:endParaRPr lang="en-US" sz="1800"/>
          </a:p>
          <a:p>
            <a:endParaRPr lang="en-US" sz="1500" b="1"/>
          </a:p>
          <a:p>
            <a:pPr marL="1200150" lvl="2" indent="-342900"/>
            <a:endParaRPr lang="en-US"/>
          </a:p>
        </p:txBody>
      </p:sp>
    </p:spTree>
    <p:extLst>
      <p:ext uri="{BB962C8B-B14F-4D97-AF65-F5344CB8AC3E}">
        <p14:creationId xmlns:p14="http://schemas.microsoft.com/office/powerpoint/2010/main" val="4854429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514C-54CD-6C26-F9D9-81E277685E5C}"/>
              </a:ext>
            </a:extLst>
          </p:cNvPr>
          <p:cNvSpPr>
            <a:spLocks noGrp="1"/>
          </p:cNvSpPr>
          <p:nvPr>
            <p:ph type="title"/>
          </p:nvPr>
        </p:nvSpPr>
        <p:spPr/>
        <p:txBody>
          <a:bodyPr/>
          <a:lstStyle/>
          <a:p>
            <a:pPr algn="l"/>
            <a:r>
              <a:rPr lang="en-US"/>
              <a:t>The Complaint</a:t>
            </a:r>
          </a:p>
        </p:txBody>
      </p:sp>
      <p:sp>
        <p:nvSpPr>
          <p:cNvPr id="3" name="Content Placeholder 2">
            <a:extLst>
              <a:ext uri="{FF2B5EF4-FFF2-40B4-BE49-F238E27FC236}">
                <a16:creationId xmlns:a16="http://schemas.microsoft.com/office/drawing/2014/main" id="{EED74294-E20C-D7BB-057C-885A947AA344}"/>
              </a:ext>
            </a:extLst>
          </p:cNvPr>
          <p:cNvSpPr>
            <a:spLocks noGrp="1"/>
          </p:cNvSpPr>
          <p:nvPr>
            <p:ph idx="1"/>
          </p:nvPr>
        </p:nvSpPr>
        <p:spPr/>
        <p:txBody>
          <a:bodyPr>
            <a:normAutofit/>
          </a:bodyPr>
          <a:lstStyle/>
          <a:p>
            <a:r>
              <a:rPr lang="en-US"/>
              <a:t>Existence and status of the complaints are public.</a:t>
            </a:r>
          </a:p>
          <a:p>
            <a:r>
              <a:rPr lang="en-US"/>
              <a:t>Statuses include Open, Under Investigation, and Closed.</a:t>
            </a:r>
          </a:p>
          <a:p>
            <a:r>
              <a:rPr lang="en-US"/>
              <a:t>We notify a respondent about the existence of an investigation and inform them of the charges.</a:t>
            </a:r>
          </a:p>
          <a:p>
            <a:r>
              <a:rPr lang="en-US"/>
              <a:t>The nature of the complaint is not public.</a:t>
            </a:r>
          </a:p>
        </p:txBody>
      </p:sp>
    </p:spTree>
    <p:extLst>
      <p:ext uri="{BB962C8B-B14F-4D97-AF65-F5344CB8AC3E}">
        <p14:creationId xmlns:p14="http://schemas.microsoft.com/office/powerpoint/2010/main" val="10613997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74AF3-ED6A-766A-7D7A-429FF0BCC4F6}"/>
              </a:ext>
            </a:extLst>
          </p:cNvPr>
          <p:cNvSpPr>
            <a:spLocks noGrp="1"/>
          </p:cNvSpPr>
          <p:nvPr>
            <p:ph type="title"/>
          </p:nvPr>
        </p:nvSpPr>
        <p:spPr/>
        <p:txBody>
          <a:bodyPr/>
          <a:lstStyle/>
          <a:p>
            <a:pPr algn="l"/>
            <a:r>
              <a:rPr lang="en-US"/>
              <a:t>Active Investigation Data</a:t>
            </a:r>
          </a:p>
        </p:txBody>
      </p:sp>
      <p:sp>
        <p:nvSpPr>
          <p:cNvPr id="3" name="Content Placeholder 2">
            <a:extLst>
              <a:ext uri="{FF2B5EF4-FFF2-40B4-BE49-F238E27FC236}">
                <a16:creationId xmlns:a16="http://schemas.microsoft.com/office/drawing/2014/main" id="{412B3C21-0287-7896-5B65-649F3D934992}"/>
              </a:ext>
            </a:extLst>
          </p:cNvPr>
          <p:cNvSpPr>
            <a:spLocks noGrp="1"/>
          </p:cNvSpPr>
          <p:nvPr>
            <p:ph idx="1"/>
          </p:nvPr>
        </p:nvSpPr>
        <p:spPr/>
        <p:txBody>
          <a:bodyPr>
            <a:normAutofit/>
          </a:bodyPr>
          <a:lstStyle/>
          <a:p>
            <a:pPr fontAlgn="ctr"/>
            <a:r>
              <a:rPr lang="en-US" sz="2400"/>
              <a:t>You may share redacted copies of the respondent’s statement with the respondent.</a:t>
            </a:r>
          </a:p>
          <a:p>
            <a:pPr fontAlgn="ctr"/>
            <a:r>
              <a:rPr lang="en-US" sz="2400"/>
              <a:t>You may share redacted copies of the complainant’s statement and the complaint with the complainant.</a:t>
            </a:r>
          </a:p>
          <a:p>
            <a:pPr fontAlgn="ctr"/>
            <a:r>
              <a:rPr lang="en-US" sz="2400"/>
              <a:t>May share with other school officials who have legitimate business “need-to-know” about specific information.</a:t>
            </a:r>
          </a:p>
          <a:p>
            <a:pPr fontAlgn="ctr"/>
            <a:r>
              <a:rPr lang="en-US" sz="2400"/>
              <a:t>May NOT share with third parties (including union reps) unless</a:t>
            </a:r>
          </a:p>
          <a:p>
            <a:pPr lvl="1" fontAlgn="ctr"/>
            <a:r>
              <a:rPr lang="en-US"/>
              <a:t>Specifically legally authorized.</a:t>
            </a:r>
          </a:p>
          <a:p>
            <a:pPr lvl="1" fontAlgn="ctr"/>
            <a:r>
              <a:rPr lang="en-US"/>
              <a:t>Always seek assistance before disclosing!</a:t>
            </a:r>
          </a:p>
          <a:p>
            <a:endParaRPr lang="en-US"/>
          </a:p>
        </p:txBody>
      </p:sp>
    </p:spTree>
    <p:extLst>
      <p:ext uri="{BB962C8B-B14F-4D97-AF65-F5344CB8AC3E}">
        <p14:creationId xmlns:p14="http://schemas.microsoft.com/office/powerpoint/2010/main" val="40990142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78F67-6A08-0C83-2DA1-53B20ACD4769}"/>
              </a:ext>
            </a:extLst>
          </p:cNvPr>
          <p:cNvSpPr>
            <a:spLocks noGrp="1"/>
          </p:cNvSpPr>
          <p:nvPr>
            <p:ph type="title"/>
          </p:nvPr>
        </p:nvSpPr>
        <p:spPr/>
        <p:txBody>
          <a:bodyPr/>
          <a:lstStyle/>
          <a:p>
            <a:pPr algn="l"/>
            <a:r>
              <a:rPr lang="en-US"/>
              <a:t>After Investigation</a:t>
            </a:r>
          </a:p>
        </p:txBody>
      </p:sp>
      <p:sp>
        <p:nvSpPr>
          <p:cNvPr id="3" name="Content Placeholder 2">
            <a:extLst>
              <a:ext uri="{FF2B5EF4-FFF2-40B4-BE49-F238E27FC236}">
                <a16:creationId xmlns:a16="http://schemas.microsoft.com/office/drawing/2014/main" id="{48C80975-18A7-EA47-AC37-52BAFE57223F}"/>
              </a:ext>
            </a:extLst>
          </p:cNvPr>
          <p:cNvSpPr>
            <a:spLocks noGrp="1"/>
          </p:cNvSpPr>
          <p:nvPr>
            <p:ph idx="1"/>
          </p:nvPr>
        </p:nvSpPr>
        <p:spPr/>
        <p:txBody>
          <a:bodyPr vert="horz" lIns="91440" tIns="45720" rIns="91440" bIns="45720" rtlCol="0" anchor="t">
            <a:normAutofit/>
          </a:bodyPr>
          <a:lstStyle/>
          <a:p>
            <a:r>
              <a:rPr lang="en-US"/>
              <a:t>If no discipline, the respondent does not receive anything other than redacted statement.</a:t>
            </a:r>
            <a:endParaRPr lang="en-US">
              <a:ea typeface="Calibri"/>
              <a:cs typeface="Calibri"/>
            </a:endParaRPr>
          </a:p>
          <a:p>
            <a:r>
              <a:rPr lang="en-US"/>
              <a:t>If discipline, the complainant and respondent receive adequate data to make an appeal.</a:t>
            </a:r>
            <a:endParaRPr lang="en-US">
              <a:ea typeface="Calibri"/>
              <a:cs typeface="Calibri"/>
            </a:endParaRPr>
          </a:p>
          <a:p>
            <a:r>
              <a:rPr lang="en-US"/>
              <a:t>We redact witness data to maintain confidentiality and prevent harassment.</a:t>
            </a:r>
            <a:endParaRPr lang="en-US">
              <a:ea typeface="Calibri"/>
              <a:cs typeface="Calibri"/>
            </a:endParaRPr>
          </a:p>
          <a:p>
            <a:r>
              <a:rPr lang="en-US">
                <a:ea typeface="Calibri"/>
                <a:cs typeface="Calibri"/>
              </a:rPr>
              <a:t>If unions request data, they receive unredacted personnel data. No student data or data that could result in harassment or retaliation.</a:t>
            </a:r>
          </a:p>
          <a:p>
            <a:pPr marL="0" indent="0">
              <a:buNone/>
            </a:pPr>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28292357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80920-66B3-B9EE-0C26-53FABB8DD9D3}"/>
              </a:ext>
            </a:extLst>
          </p:cNvPr>
          <p:cNvSpPr>
            <a:spLocks noGrp="1"/>
          </p:cNvSpPr>
          <p:nvPr>
            <p:ph type="title"/>
          </p:nvPr>
        </p:nvSpPr>
        <p:spPr/>
        <p:txBody>
          <a:bodyPr/>
          <a:lstStyle/>
          <a:p>
            <a:pPr algn="l"/>
            <a:r>
              <a:rPr lang="en-US"/>
              <a:t>Employee Discipline</a:t>
            </a:r>
          </a:p>
        </p:txBody>
      </p:sp>
      <p:sp>
        <p:nvSpPr>
          <p:cNvPr id="3" name="Content Placeholder 2">
            <a:extLst>
              <a:ext uri="{FF2B5EF4-FFF2-40B4-BE49-F238E27FC236}">
                <a16:creationId xmlns:a16="http://schemas.microsoft.com/office/drawing/2014/main" id="{BD8EDAB2-6241-BECC-63E2-D5BCF921E5E9}"/>
              </a:ext>
            </a:extLst>
          </p:cNvPr>
          <p:cNvSpPr>
            <a:spLocks noGrp="1"/>
          </p:cNvSpPr>
          <p:nvPr>
            <p:ph idx="1"/>
          </p:nvPr>
        </p:nvSpPr>
        <p:spPr/>
        <p:txBody>
          <a:bodyPr>
            <a:normAutofit/>
          </a:bodyPr>
          <a:lstStyle/>
          <a:p>
            <a:r>
              <a:rPr lang="en-US" sz="2400"/>
              <a:t>If employee retains appeal or grievance rights, discipline is not final.</a:t>
            </a:r>
          </a:p>
          <a:p>
            <a:r>
              <a:rPr lang="en-US" sz="2400"/>
              <a:t>If there is a no contact order, we can share data for enforcement reasons.</a:t>
            </a:r>
          </a:p>
          <a:p>
            <a:r>
              <a:rPr lang="en-US" sz="2400"/>
              <a:t>1B3 complainants are entitled to certain remedial action information.</a:t>
            </a:r>
          </a:p>
          <a:p>
            <a:r>
              <a:rPr lang="en-US" sz="2400"/>
              <a:t>Public employee (usually only presidents and chancellor) investigation data becomes public once the investigation is final.</a:t>
            </a:r>
          </a:p>
          <a:p>
            <a:r>
              <a:rPr lang="en-US" sz="2400"/>
              <a:t>Once employee discipline is final (grievance/appeal closed), the disciplinary letter and data supporting the decision become public.</a:t>
            </a:r>
          </a:p>
          <a:p>
            <a:endParaRPr lang="en-US"/>
          </a:p>
          <a:p>
            <a:endParaRPr lang="en-US"/>
          </a:p>
          <a:p>
            <a:endParaRPr lang="en-US"/>
          </a:p>
        </p:txBody>
      </p:sp>
    </p:spTree>
    <p:extLst>
      <p:ext uri="{BB962C8B-B14F-4D97-AF65-F5344CB8AC3E}">
        <p14:creationId xmlns:p14="http://schemas.microsoft.com/office/powerpoint/2010/main" val="20297984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8C189-825E-EB9A-BB0D-98F6490EBD36}"/>
              </a:ext>
            </a:extLst>
          </p:cNvPr>
          <p:cNvSpPr>
            <a:spLocks noGrp="1"/>
          </p:cNvSpPr>
          <p:nvPr>
            <p:ph type="title"/>
          </p:nvPr>
        </p:nvSpPr>
        <p:spPr/>
        <p:txBody>
          <a:bodyPr/>
          <a:lstStyle/>
          <a:p>
            <a:pPr algn="l"/>
            <a:r>
              <a:rPr lang="en-US"/>
              <a:t>Student Discipline</a:t>
            </a:r>
          </a:p>
        </p:txBody>
      </p:sp>
      <p:sp>
        <p:nvSpPr>
          <p:cNvPr id="3" name="Content Placeholder 2">
            <a:extLst>
              <a:ext uri="{FF2B5EF4-FFF2-40B4-BE49-F238E27FC236}">
                <a16:creationId xmlns:a16="http://schemas.microsoft.com/office/drawing/2014/main" id="{BD9EF4BE-1E6E-9884-FA87-523942872F1C}"/>
              </a:ext>
            </a:extLst>
          </p:cNvPr>
          <p:cNvSpPr>
            <a:spLocks noGrp="1"/>
          </p:cNvSpPr>
          <p:nvPr>
            <p:ph idx="1"/>
          </p:nvPr>
        </p:nvSpPr>
        <p:spPr/>
        <p:txBody>
          <a:bodyPr>
            <a:normAutofit/>
          </a:bodyPr>
          <a:lstStyle/>
          <a:p>
            <a:r>
              <a:rPr lang="en-US"/>
              <a:t>Student discipline is private data.</a:t>
            </a:r>
          </a:p>
          <a:p>
            <a:r>
              <a:rPr lang="en-US"/>
              <a:t>The only exception is for crimes of violence:</a:t>
            </a:r>
          </a:p>
          <a:p>
            <a:pPr lvl="1">
              <a:buFont typeface="Wingdings" panose="05000000000000000000" pitchFamily="2" charset="2"/>
              <a:buChar char="§"/>
            </a:pPr>
            <a:r>
              <a:rPr lang="en-US"/>
              <a:t>If 1B.1.1 investigation includes a charge of assault, intimidation or forcible sex offense (not a complete list) certain information becomes available to:</a:t>
            </a:r>
          </a:p>
          <a:p>
            <a:pPr lvl="1">
              <a:buFont typeface="Wingdings" panose="05000000000000000000" pitchFamily="2" charset="2"/>
              <a:buChar char="§"/>
            </a:pPr>
            <a:r>
              <a:rPr lang="en-US"/>
              <a:t>The victim regardless of the result,</a:t>
            </a:r>
          </a:p>
          <a:p>
            <a:pPr lvl="1">
              <a:buFont typeface="Wingdings" panose="05000000000000000000" pitchFamily="2" charset="2"/>
              <a:buChar char="§"/>
            </a:pPr>
            <a:r>
              <a:rPr lang="en-US"/>
              <a:t>The public upon request if the charge is sustained.</a:t>
            </a:r>
          </a:p>
          <a:p>
            <a:pPr lvl="1">
              <a:buFont typeface="Wingdings" panose="05000000000000000000" pitchFamily="2" charset="2"/>
              <a:buChar char="§"/>
            </a:pPr>
            <a:r>
              <a:rPr lang="en-US"/>
              <a:t>Consultation is required before releasing student discipline information.</a:t>
            </a:r>
          </a:p>
          <a:p>
            <a:endParaRPr lang="en-US"/>
          </a:p>
        </p:txBody>
      </p:sp>
    </p:spTree>
    <p:extLst>
      <p:ext uri="{BB962C8B-B14F-4D97-AF65-F5344CB8AC3E}">
        <p14:creationId xmlns:p14="http://schemas.microsoft.com/office/powerpoint/2010/main" val="846839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597AB-8BF1-13C4-3BE1-DA042DAD5F10}"/>
              </a:ext>
            </a:extLst>
          </p:cNvPr>
          <p:cNvSpPr>
            <a:spLocks noGrp="1"/>
          </p:cNvSpPr>
          <p:nvPr>
            <p:ph type="title"/>
          </p:nvPr>
        </p:nvSpPr>
        <p:spPr/>
        <p:txBody>
          <a:bodyPr/>
          <a:lstStyle/>
          <a:p>
            <a:pPr algn="l"/>
            <a:r>
              <a:rPr lang="en-US"/>
              <a:t>Avoiding Mistakes</a:t>
            </a:r>
          </a:p>
        </p:txBody>
      </p:sp>
      <p:sp>
        <p:nvSpPr>
          <p:cNvPr id="3" name="Content Placeholder 2">
            <a:extLst>
              <a:ext uri="{FF2B5EF4-FFF2-40B4-BE49-F238E27FC236}">
                <a16:creationId xmlns:a16="http://schemas.microsoft.com/office/drawing/2014/main" id="{B8AEF8DC-616D-17E1-55B0-823357F32A7F}"/>
              </a:ext>
            </a:extLst>
          </p:cNvPr>
          <p:cNvSpPr>
            <a:spLocks noGrp="1"/>
          </p:cNvSpPr>
          <p:nvPr>
            <p:ph idx="1"/>
          </p:nvPr>
        </p:nvSpPr>
        <p:spPr/>
        <p:txBody>
          <a:bodyPr numCol="2">
            <a:normAutofit fontScale="85000" lnSpcReduction="10000"/>
          </a:bodyPr>
          <a:lstStyle/>
          <a:p>
            <a:r>
              <a:rPr lang="en-US" sz="2600"/>
              <a:t>Don’t disclose private data to others during investigation interviews or correspondence;</a:t>
            </a:r>
          </a:p>
          <a:p>
            <a:r>
              <a:rPr lang="en-US" sz="2600"/>
              <a:t>Employee administrative leave during investigation is not “suspension”</a:t>
            </a:r>
          </a:p>
          <a:p>
            <a:pPr lvl="1">
              <a:buFont typeface="Wingdings" panose="05000000000000000000" pitchFamily="2" charset="2"/>
              <a:buChar char="§"/>
            </a:pPr>
            <a:r>
              <a:rPr lang="en-US" sz="2600"/>
              <a:t>Implies discipline</a:t>
            </a:r>
          </a:p>
          <a:p>
            <a:r>
              <a:rPr lang="en-US" sz="2600"/>
              <a:t>Refer media requests to campus communications or public affairs.</a:t>
            </a:r>
          </a:p>
          <a:p>
            <a:r>
              <a:rPr lang="en-US" sz="2600"/>
              <a:t>Get consent for others to be present during interview.</a:t>
            </a:r>
          </a:p>
          <a:p>
            <a:r>
              <a:rPr lang="en-US" sz="2600"/>
              <a:t>Don’t permit unauthorized viewing of paper or electronic records;</a:t>
            </a:r>
          </a:p>
          <a:p>
            <a:r>
              <a:rPr lang="en-US" sz="2600"/>
              <a:t>Label report as “Private;”</a:t>
            </a:r>
          </a:p>
          <a:p>
            <a:r>
              <a:rPr lang="en-US" sz="2600"/>
              <a:t>Store investigation records securely;</a:t>
            </a:r>
          </a:p>
          <a:p>
            <a:r>
              <a:rPr lang="en-US" sz="2600"/>
              <a:t>Follow IT procedures about maintaining electronic security when storing or transmitting data; watch that laptop! (device/phone/etc.)</a:t>
            </a:r>
          </a:p>
          <a:p>
            <a:r>
              <a:rPr lang="en-US" sz="2600"/>
              <a:t>Dispose of not public data securely;</a:t>
            </a:r>
          </a:p>
          <a:p>
            <a:r>
              <a:rPr lang="en-US" sz="2600"/>
              <a:t>Use email carefully.</a:t>
            </a:r>
          </a:p>
          <a:p>
            <a:endParaRPr lang="en-US"/>
          </a:p>
        </p:txBody>
      </p:sp>
    </p:spTree>
    <p:extLst>
      <p:ext uri="{BB962C8B-B14F-4D97-AF65-F5344CB8AC3E}">
        <p14:creationId xmlns:p14="http://schemas.microsoft.com/office/powerpoint/2010/main" val="17492209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t>Data Breaches</a:t>
            </a:r>
          </a:p>
        </p:txBody>
      </p:sp>
      <p:sp>
        <p:nvSpPr>
          <p:cNvPr id="3" name="Content Placeholder 2"/>
          <p:cNvSpPr>
            <a:spLocks noGrp="1"/>
          </p:cNvSpPr>
          <p:nvPr>
            <p:ph idx="1"/>
          </p:nvPr>
        </p:nvSpPr>
        <p:spPr/>
        <p:txBody>
          <a:bodyPr>
            <a:normAutofit/>
          </a:bodyPr>
          <a:lstStyle/>
          <a:p>
            <a:pPr>
              <a:lnSpc>
                <a:spcPct val="80000"/>
              </a:lnSpc>
              <a:buNone/>
            </a:pPr>
            <a:r>
              <a:rPr lang="en-US" sz="2400" b="1">
                <a:solidFill>
                  <a:srgbClr val="92D050"/>
                </a:solidFill>
              </a:rPr>
              <a:t>The MGDPA requires notice to affected individuals of a breach of security (unauthorized access) for </a:t>
            </a:r>
          </a:p>
          <a:p>
            <a:pPr lvl="1">
              <a:lnSpc>
                <a:spcPct val="80000"/>
              </a:lnSpc>
              <a:buFont typeface="Arial" panose="020B0604020202020204" pitchFamily="34" charset="0"/>
              <a:buChar char="•"/>
            </a:pPr>
            <a:r>
              <a:rPr lang="en-US" sz="1800"/>
              <a:t>any private or confidential data (not just SSN or financial information)</a:t>
            </a:r>
          </a:p>
          <a:p>
            <a:pPr lvl="1">
              <a:lnSpc>
                <a:spcPct val="80000"/>
              </a:lnSpc>
              <a:buFont typeface="Arial" panose="020B0604020202020204" pitchFamily="34" charset="0"/>
              <a:buChar char="•"/>
            </a:pPr>
            <a:r>
              <a:rPr lang="en-US" sz="1800"/>
              <a:t>in any medium (not just computerized).</a:t>
            </a:r>
          </a:p>
          <a:p>
            <a:pPr lvl="1">
              <a:lnSpc>
                <a:spcPct val="80000"/>
              </a:lnSpc>
            </a:pPr>
            <a:endParaRPr lang="en-US" sz="1800"/>
          </a:p>
          <a:p>
            <a:pPr lvl="1">
              <a:lnSpc>
                <a:spcPct val="80000"/>
              </a:lnSpc>
              <a:buNone/>
            </a:pPr>
            <a:r>
              <a:rPr lang="en-US" sz="1800"/>
              <a:t>E.g., lost or stolen laptop containing student program data.</a:t>
            </a:r>
          </a:p>
          <a:p>
            <a:pPr lvl="1">
              <a:lnSpc>
                <a:spcPct val="80000"/>
              </a:lnSpc>
              <a:buNone/>
            </a:pPr>
            <a:endParaRPr lang="en-US" sz="1350"/>
          </a:p>
          <a:p>
            <a:pPr>
              <a:lnSpc>
                <a:spcPct val="80000"/>
              </a:lnSpc>
              <a:buNone/>
            </a:pPr>
            <a:r>
              <a:rPr lang="en-US" sz="2400" b="1">
                <a:solidFill>
                  <a:srgbClr val="92D050"/>
                </a:solidFill>
              </a:rPr>
              <a:t>Contact your supervisor or campus DPCO if you believe you have a possible security breach situation.</a:t>
            </a:r>
          </a:p>
          <a:p>
            <a:pPr lvl="1">
              <a:lnSpc>
                <a:spcPct val="80000"/>
              </a:lnSpc>
              <a:buFont typeface="Arial" panose="020B0604020202020204" pitchFamily="34" charset="0"/>
              <a:buChar char="•"/>
            </a:pPr>
            <a:r>
              <a:rPr lang="en-US" sz="1800"/>
              <a:t>OGC will assist in determining whether notice is required, how it must be done and other details.</a:t>
            </a:r>
          </a:p>
          <a:p>
            <a:pPr lvl="1">
              <a:lnSpc>
                <a:spcPct val="80000"/>
              </a:lnSpc>
              <a:buNone/>
            </a:pPr>
            <a:endParaRPr lang="en-US" sz="1350"/>
          </a:p>
          <a:p>
            <a:pPr marL="1200150" lvl="2" indent="-342900"/>
            <a:endParaRPr lang="en-US"/>
          </a:p>
        </p:txBody>
      </p:sp>
    </p:spTree>
    <p:extLst>
      <p:ext uri="{BB962C8B-B14F-4D97-AF65-F5344CB8AC3E}">
        <p14:creationId xmlns:p14="http://schemas.microsoft.com/office/powerpoint/2010/main" val="12748402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a:t>Data Collection: </a:t>
            </a:r>
            <a:r>
              <a:rPr lang="en-US" sz="3200" err="1"/>
              <a:t>Tennessen</a:t>
            </a:r>
            <a:r>
              <a:rPr lang="en-US" sz="3200"/>
              <a:t> Warning Notice </a:t>
            </a:r>
          </a:p>
        </p:txBody>
      </p:sp>
      <p:sp>
        <p:nvSpPr>
          <p:cNvPr id="3" name="Content Placeholder 2"/>
          <p:cNvSpPr>
            <a:spLocks noGrp="1"/>
          </p:cNvSpPr>
          <p:nvPr>
            <p:ph idx="1"/>
          </p:nvPr>
        </p:nvSpPr>
        <p:spPr/>
        <p:txBody>
          <a:bodyPr>
            <a:normAutofit/>
          </a:bodyPr>
          <a:lstStyle/>
          <a:p>
            <a:r>
              <a:rPr lang="en-US" sz="2000"/>
              <a:t>The reason government is collecting the data,</a:t>
            </a:r>
          </a:p>
          <a:p>
            <a:r>
              <a:rPr lang="en-US" sz="2000"/>
              <a:t>How government plans to use the data,</a:t>
            </a:r>
          </a:p>
          <a:p>
            <a:r>
              <a:rPr lang="en-US" sz="2000"/>
              <a:t>Whether the person is legally required to provide the data or may refuse to do so,</a:t>
            </a:r>
          </a:p>
          <a:p>
            <a:r>
              <a:rPr lang="en-US" sz="2000"/>
              <a:t>Consequences if the person provides the data,</a:t>
            </a:r>
          </a:p>
          <a:p>
            <a:r>
              <a:rPr lang="en-US" sz="2000"/>
              <a:t>Consequences if the person does not provide the data, and</a:t>
            </a:r>
          </a:p>
          <a:p>
            <a:pPr marL="1200150" lvl="2" indent="-342900"/>
            <a:endParaRPr lang="en-US"/>
          </a:p>
        </p:txBody>
      </p:sp>
    </p:spTree>
    <p:extLst>
      <p:ext uri="{BB962C8B-B14F-4D97-AF65-F5344CB8AC3E}">
        <p14:creationId xmlns:p14="http://schemas.microsoft.com/office/powerpoint/2010/main" val="198538254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a:t>Data Collection (continued)</a:t>
            </a:r>
          </a:p>
        </p:txBody>
      </p:sp>
      <p:sp>
        <p:nvSpPr>
          <p:cNvPr id="3" name="Content Placeholder 2"/>
          <p:cNvSpPr>
            <a:spLocks noGrp="1"/>
          </p:cNvSpPr>
          <p:nvPr>
            <p:ph idx="1"/>
          </p:nvPr>
        </p:nvSpPr>
        <p:spPr/>
        <p:txBody>
          <a:bodyPr>
            <a:normAutofit/>
          </a:bodyPr>
          <a:lstStyle/>
          <a:p>
            <a:r>
              <a:rPr lang="en-US" sz="2000"/>
              <a:t>The identities of people and entities that have access to the data by law. (For example, all notices should include that data may be shared upon court order or provided to the state or legislative auditor.</a:t>
            </a:r>
          </a:p>
          <a:p>
            <a:r>
              <a:rPr lang="en-US" sz="2000"/>
              <a:t>Note regarding private data on minors: Entities must provide minors with notice that they have the right to request that parental access to private data be denied. Entities may consider including this notice in the </a:t>
            </a:r>
            <a:r>
              <a:rPr lang="en-US" sz="2000" err="1"/>
              <a:t>Tennessen</a:t>
            </a:r>
            <a:r>
              <a:rPr lang="en-US" sz="2000"/>
              <a:t> Warning notice when collecting the data (See Minnesota Rules 1205.0500). </a:t>
            </a:r>
          </a:p>
          <a:p>
            <a:pPr marL="1200150" lvl="2" indent="-342900"/>
            <a:endParaRPr lang="en-US"/>
          </a:p>
        </p:txBody>
      </p:sp>
    </p:spTree>
    <p:extLst>
      <p:ext uri="{BB962C8B-B14F-4D97-AF65-F5344CB8AC3E}">
        <p14:creationId xmlns:p14="http://schemas.microsoft.com/office/powerpoint/2010/main" val="2381403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t>Consequences of Violations</a:t>
            </a:r>
          </a:p>
        </p:txBody>
      </p:sp>
      <p:sp>
        <p:nvSpPr>
          <p:cNvPr id="3" name="Content Placeholder 2"/>
          <p:cNvSpPr>
            <a:spLocks noGrp="1"/>
          </p:cNvSpPr>
          <p:nvPr>
            <p:ph idx="1"/>
          </p:nvPr>
        </p:nvSpPr>
        <p:spPr/>
        <p:txBody>
          <a:bodyPr>
            <a:normAutofit/>
          </a:bodyPr>
          <a:lstStyle/>
          <a:p>
            <a:r>
              <a:rPr lang="en-US" sz="2400"/>
              <a:t>A violation of the Data Practices Act could result in:</a:t>
            </a:r>
          </a:p>
          <a:p>
            <a:pPr lvl="1">
              <a:buFont typeface="Wingdings" panose="05000000000000000000" pitchFamily="2" charset="2"/>
              <a:buChar char="§"/>
            </a:pPr>
            <a:r>
              <a:rPr lang="en-US" sz="1800"/>
              <a:t>Court order for corrective action</a:t>
            </a:r>
          </a:p>
          <a:p>
            <a:pPr lvl="1">
              <a:buFont typeface="Wingdings" panose="05000000000000000000" pitchFamily="2" charset="2"/>
              <a:buChar char="§"/>
            </a:pPr>
            <a:r>
              <a:rPr lang="en-US" sz="1800"/>
              <a:t>Damages paid to the data subject</a:t>
            </a:r>
          </a:p>
          <a:p>
            <a:pPr lvl="1">
              <a:buFont typeface="Wingdings" panose="05000000000000000000" pitchFamily="2" charset="2"/>
              <a:buChar char="§"/>
            </a:pPr>
            <a:r>
              <a:rPr lang="en-US" sz="1800"/>
              <a:t>A violation of FERPA could also result in sanctions by the Department of Education </a:t>
            </a:r>
          </a:p>
          <a:p>
            <a:pPr lvl="1">
              <a:buFont typeface="Wingdings" panose="05000000000000000000" pitchFamily="2" charset="2"/>
              <a:buChar char="§"/>
            </a:pPr>
            <a:r>
              <a:rPr lang="en-US" sz="1800"/>
              <a:t>Failure to comply with job requirements</a:t>
            </a:r>
          </a:p>
          <a:p>
            <a:pPr lvl="1">
              <a:buFont typeface="Wingdings" panose="05000000000000000000" pitchFamily="2" charset="2"/>
              <a:buChar char="§"/>
            </a:pPr>
            <a:r>
              <a:rPr lang="en-US" sz="1800"/>
              <a:t>Reputational damage to the College</a:t>
            </a:r>
            <a:endParaRPr lang="en-US" sz="3600"/>
          </a:p>
        </p:txBody>
      </p:sp>
    </p:spTree>
    <p:extLst>
      <p:ext uri="{BB962C8B-B14F-4D97-AF65-F5344CB8AC3E}">
        <p14:creationId xmlns:p14="http://schemas.microsoft.com/office/powerpoint/2010/main" val="11760856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399C-4172-A4CB-BE13-15DF44A4F62C}"/>
              </a:ext>
            </a:extLst>
          </p:cNvPr>
          <p:cNvSpPr>
            <a:spLocks noGrp="1"/>
          </p:cNvSpPr>
          <p:nvPr>
            <p:ph type="title"/>
          </p:nvPr>
        </p:nvSpPr>
        <p:spPr/>
        <p:txBody>
          <a:bodyPr/>
          <a:lstStyle/>
          <a:p>
            <a:pPr algn="l"/>
            <a:r>
              <a:rPr lang="en-US"/>
              <a:t>Know Your Resources</a:t>
            </a:r>
          </a:p>
        </p:txBody>
      </p:sp>
      <p:sp>
        <p:nvSpPr>
          <p:cNvPr id="3" name="Content Placeholder 2">
            <a:extLst>
              <a:ext uri="{FF2B5EF4-FFF2-40B4-BE49-F238E27FC236}">
                <a16:creationId xmlns:a16="http://schemas.microsoft.com/office/drawing/2014/main" id="{233FED1D-4E7B-D7A4-C964-56E8CA85FCE0}"/>
              </a:ext>
            </a:extLst>
          </p:cNvPr>
          <p:cNvSpPr>
            <a:spLocks noGrp="1"/>
          </p:cNvSpPr>
          <p:nvPr>
            <p:ph idx="1"/>
          </p:nvPr>
        </p:nvSpPr>
        <p:spPr/>
        <p:txBody>
          <a:bodyPr/>
          <a:lstStyle/>
          <a:p>
            <a:r>
              <a:rPr lang="en-US" sz="2400"/>
              <a:t>Campus Data Practices Compliance Official (first responder for questions or receipt of any legal process request);</a:t>
            </a:r>
          </a:p>
          <a:p>
            <a:r>
              <a:rPr lang="en-US" sz="2400"/>
              <a:t>Campus policies on referring requests</a:t>
            </a:r>
          </a:p>
          <a:p>
            <a:pPr lvl="1">
              <a:buFont typeface="Wingdings" panose="05000000000000000000" pitchFamily="2" charset="2"/>
              <a:buChar char="§"/>
            </a:pPr>
            <a:r>
              <a:rPr lang="en-US" sz="1800"/>
              <a:t>Public</a:t>
            </a:r>
          </a:p>
          <a:p>
            <a:pPr lvl="1">
              <a:buFont typeface="Wingdings" panose="05000000000000000000" pitchFamily="2" charset="2"/>
              <a:buChar char="§"/>
            </a:pPr>
            <a:r>
              <a:rPr lang="en-US" sz="1800"/>
              <a:t>Subjects</a:t>
            </a:r>
          </a:p>
          <a:p>
            <a:pPr lvl="2"/>
            <a:r>
              <a:rPr lang="en-US" sz="1600"/>
              <a:t>Employees</a:t>
            </a:r>
          </a:p>
          <a:p>
            <a:pPr lvl="2"/>
            <a:r>
              <a:rPr lang="en-US" sz="1600"/>
              <a:t>Students</a:t>
            </a:r>
          </a:p>
          <a:p>
            <a:pPr lvl="1">
              <a:buFont typeface="Wingdings" panose="05000000000000000000" pitchFamily="2" charset="2"/>
              <a:buChar char="§"/>
            </a:pPr>
            <a:r>
              <a:rPr lang="en-US" sz="2000"/>
              <a:t>Copy costs</a:t>
            </a:r>
          </a:p>
          <a:p>
            <a:pPr marL="257175" lvl="2" indent="-257175"/>
            <a:r>
              <a:rPr lang="en-US">
                <a:hlinkClick r:id="rId2"/>
              </a:rPr>
              <a:t>http://www.minnstate.edu/system/ogc/index.html</a:t>
            </a:r>
            <a:endParaRPr lang="en-US"/>
          </a:p>
          <a:p>
            <a:pPr marL="257175" lvl="2" indent="-257175"/>
            <a:r>
              <a:rPr lang="en-US"/>
              <a:t>System Office personnel</a:t>
            </a:r>
          </a:p>
          <a:p>
            <a:endParaRPr lang="en-US"/>
          </a:p>
        </p:txBody>
      </p:sp>
    </p:spTree>
    <p:extLst>
      <p:ext uri="{BB962C8B-B14F-4D97-AF65-F5344CB8AC3E}">
        <p14:creationId xmlns:p14="http://schemas.microsoft.com/office/powerpoint/2010/main" val="232737933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F06BC108-12BF-FF80-BA69-F825A7DF8623}"/>
              </a:ext>
            </a:extLst>
          </p:cNvPr>
          <p:cNvSpPr>
            <a:spLocks noGrp="1"/>
          </p:cNvSpPr>
          <p:nvPr>
            <p:ph type="ctrTitle"/>
          </p:nvPr>
        </p:nvSpPr>
        <p:spPr>
          <a:xfrm>
            <a:off x="3927552" y="1998522"/>
            <a:ext cx="7796690" cy="1724297"/>
          </a:xfrm>
        </p:spPr>
        <p:txBody>
          <a:bodyPr/>
          <a:lstStyle/>
          <a:p>
            <a:r>
              <a:rPr lang="en-US" dirty="0"/>
              <a:t>Implementing the 1B.1 Decision</a:t>
            </a:r>
          </a:p>
        </p:txBody>
      </p:sp>
      <p:cxnSp>
        <p:nvCxnSpPr>
          <p:cNvPr id="31" name="Straight Connector 30">
            <a:extLst>
              <a:ext uri="{FF2B5EF4-FFF2-40B4-BE49-F238E27FC236}">
                <a16:creationId xmlns:a16="http://schemas.microsoft.com/office/drawing/2014/main" id="{B2B815B9-BCD3-1C09-B388-51B4A1BEBA6D}"/>
              </a:ext>
              <a:ext uri="{C183D7F6-B498-43B3-948B-1728B52AA6E4}">
                <adec:decorative xmlns:adec="http://schemas.microsoft.com/office/drawing/2017/decorative" val="1"/>
              </a:ext>
            </a:extLst>
          </p:cNvPr>
          <p:cNvCxnSpPr>
            <a:cxnSpLocks/>
          </p:cNvCxnSpPr>
          <p:nvPr/>
        </p:nvCxnSpPr>
        <p:spPr>
          <a:xfrm>
            <a:off x="3460852" y="3851184"/>
            <a:ext cx="8264423" cy="0"/>
          </a:xfrm>
          <a:prstGeom prst="line">
            <a:avLst/>
          </a:prstGeom>
          <a:ln w="381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19" name="Subtitle 18">
            <a:extLst>
              <a:ext uri="{FF2B5EF4-FFF2-40B4-BE49-F238E27FC236}">
                <a16:creationId xmlns:a16="http://schemas.microsoft.com/office/drawing/2014/main" id="{63A7B734-EACB-6D41-1636-EF78631A07D6}"/>
              </a:ext>
            </a:extLst>
          </p:cNvPr>
          <p:cNvSpPr>
            <a:spLocks noGrp="1"/>
          </p:cNvSpPr>
          <p:nvPr>
            <p:ph type="subTitle" idx="1"/>
          </p:nvPr>
        </p:nvSpPr>
        <p:spPr>
          <a:xfrm>
            <a:off x="3927475" y="4073525"/>
            <a:ext cx="7796213" cy="658903"/>
          </a:xfrm>
        </p:spPr>
        <p:txBody>
          <a:bodyPr/>
          <a:lstStyle/>
          <a:p>
            <a:r>
              <a:rPr lang="en-US" dirty="0"/>
              <a:t>For Employee Respondents</a:t>
            </a:r>
          </a:p>
        </p:txBody>
      </p:sp>
      <p:sp>
        <p:nvSpPr>
          <p:cNvPr id="21" name="Text Placeholder 20">
            <a:extLst>
              <a:ext uri="{FF2B5EF4-FFF2-40B4-BE49-F238E27FC236}">
                <a16:creationId xmlns:a16="http://schemas.microsoft.com/office/drawing/2014/main" id="{6DB01E0B-14BE-0CEE-EFCC-F9B44BC2026D}"/>
              </a:ext>
            </a:extLst>
          </p:cNvPr>
          <p:cNvSpPr>
            <a:spLocks noGrp="1"/>
          </p:cNvSpPr>
          <p:nvPr>
            <p:ph type="body" sz="quarter" idx="13"/>
          </p:nvPr>
        </p:nvSpPr>
        <p:spPr/>
        <p:txBody>
          <a:bodyPr/>
          <a:lstStyle/>
          <a:p>
            <a:r>
              <a:rPr lang="en-US" dirty="0"/>
              <a:t>Labor Relations</a:t>
            </a:r>
          </a:p>
        </p:txBody>
      </p:sp>
      <p:sp>
        <p:nvSpPr>
          <p:cNvPr id="22" name="Text Placeholder 21">
            <a:extLst>
              <a:ext uri="{FF2B5EF4-FFF2-40B4-BE49-F238E27FC236}">
                <a16:creationId xmlns:a16="http://schemas.microsoft.com/office/drawing/2014/main" id="{6821F354-ECEF-32DE-2B56-4AE0FCE60446}"/>
              </a:ext>
            </a:extLst>
          </p:cNvPr>
          <p:cNvSpPr>
            <a:spLocks noGrp="1"/>
          </p:cNvSpPr>
          <p:nvPr>
            <p:ph type="body" sz="quarter" idx="15"/>
          </p:nvPr>
        </p:nvSpPr>
        <p:spPr>
          <a:xfrm>
            <a:off x="3927475" y="5142582"/>
            <a:ext cx="7795715" cy="294202"/>
          </a:xfrm>
        </p:spPr>
        <p:txBody>
          <a:bodyPr vert="horz" lIns="91440" tIns="45720" rIns="91440" bIns="45720" rtlCol="0" anchor="t">
            <a:noAutofit/>
          </a:bodyPr>
          <a:lstStyle/>
          <a:p>
            <a:r>
              <a:rPr lang="en-US" dirty="0"/>
              <a:t>August 5, 2026</a:t>
            </a:r>
          </a:p>
        </p:txBody>
      </p:sp>
      <p:pic>
        <p:nvPicPr>
          <p:cNvPr id="30" name="Picture Placeholder 29">
            <a:extLst>
              <a:ext uri="{FF2B5EF4-FFF2-40B4-BE49-F238E27FC236}">
                <a16:creationId xmlns:a16="http://schemas.microsoft.com/office/drawing/2014/main" id="{E4CCBBB7-BA22-C436-1AF0-C247777D3001}"/>
              </a:ext>
              <a:ext uri="{C183D7F6-B498-43B3-948B-1728B52AA6E4}">
                <adec:decorative xmlns:adec="http://schemas.microsoft.com/office/drawing/2017/decorative" val="1"/>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a:stretch/>
        </p:blipFill>
        <p:spPr/>
      </p:pic>
      <p:sp>
        <p:nvSpPr>
          <p:cNvPr id="32" name="Text Placeholder 31">
            <a:extLst>
              <a:ext uri="{FF2B5EF4-FFF2-40B4-BE49-F238E27FC236}">
                <a16:creationId xmlns:a16="http://schemas.microsoft.com/office/drawing/2014/main" id="{8F35917A-AC72-A617-F59C-8B4AB8931B27}"/>
              </a:ext>
              <a:ext uri="{C183D7F6-B498-43B3-948B-1728B52AA6E4}">
                <adec:decorative xmlns:adec="http://schemas.microsoft.com/office/drawing/2017/decorative" val="1"/>
              </a:ext>
            </a:extLst>
          </p:cNvPr>
          <p:cNvSpPr>
            <a:spLocks noGrp="1"/>
          </p:cNvSpPr>
          <p:nvPr>
            <p:ph type="body" sz="quarter" idx="17"/>
          </p:nvPr>
        </p:nvSpPr>
        <p:spPr/>
        <p:txBody>
          <a:bodyPr>
            <a:normAutofit/>
          </a:bodyPr>
          <a:lstStyle/>
          <a:p>
            <a:r>
              <a:rPr lang="en-US" dirty="0"/>
              <a:t>MinnState.edu</a:t>
            </a:r>
          </a:p>
        </p:txBody>
      </p:sp>
    </p:spTree>
    <p:extLst>
      <p:ext uri="{BB962C8B-B14F-4D97-AF65-F5344CB8AC3E}">
        <p14:creationId xmlns:p14="http://schemas.microsoft.com/office/powerpoint/2010/main" val="33386022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Decision-maker’s Responsibilities</a:t>
            </a:r>
          </a:p>
        </p:txBody>
      </p:sp>
      <p:sp>
        <p:nvSpPr>
          <p:cNvPr id="2" name="Content Placeholder 1"/>
          <p:cNvSpPr>
            <a:spLocks noGrp="1"/>
          </p:cNvSpPr>
          <p:nvPr>
            <p:ph idx="1"/>
          </p:nvPr>
        </p:nvSpPr>
        <p:spPr/>
        <p:txBody>
          <a:bodyPr/>
          <a:lstStyle/>
          <a:p>
            <a:pPr marL="463550" lvl="1" indent="-457200"/>
            <a:r>
              <a:rPr lang="en-US" dirty="0"/>
              <a:t>Reviews investigative report</a:t>
            </a:r>
          </a:p>
          <a:p>
            <a:pPr marL="463550" lvl="1" indent="-457200"/>
            <a:r>
              <a:rPr lang="en-US" dirty="0"/>
              <a:t>Decides if misconduct occurred</a:t>
            </a:r>
          </a:p>
          <a:p>
            <a:pPr marL="463550" lvl="1" indent="-457200"/>
            <a:r>
              <a:rPr lang="en-US" dirty="0"/>
              <a:t>Determines appropriate action (in some cases)</a:t>
            </a:r>
          </a:p>
          <a:p>
            <a:pPr marL="463550" lvl="1" indent="-457200"/>
            <a:r>
              <a:rPr lang="en-US" dirty="0"/>
              <a:t>Implements appropriate action (in some cases)</a:t>
            </a:r>
          </a:p>
          <a:p>
            <a:pPr marL="463550" lvl="1" indent="-457200"/>
            <a:r>
              <a:rPr lang="en-US" dirty="0"/>
              <a:t>Participates in appeal and/or grievance process</a:t>
            </a:r>
          </a:p>
        </p:txBody>
      </p:sp>
    </p:spTree>
    <p:extLst>
      <p:ext uri="{BB962C8B-B14F-4D97-AF65-F5344CB8AC3E}">
        <p14:creationId xmlns:p14="http://schemas.microsoft.com/office/powerpoint/2010/main" val="33821743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Who Makes the Disciplinary Decision?</a:t>
            </a:r>
          </a:p>
        </p:txBody>
      </p:sp>
      <p:sp>
        <p:nvSpPr>
          <p:cNvPr id="2" name="Content Placeholder 1"/>
          <p:cNvSpPr>
            <a:spLocks noGrp="1"/>
          </p:cNvSpPr>
          <p:nvPr>
            <p:ph idx="1"/>
          </p:nvPr>
        </p:nvSpPr>
        <p:spPr/>
        <p:txBody>
          <a:bodyPr/>
          <a:lstStyle/>
          <a:p>
            <a:pPr marL="0" indent="0">
              <a:buNone/>
            </a:pPr>
            <a:r>
              <a:rPr lang="en-US" dirty="0"/>
              <a:t>Someone who:</a:t>
            </a:r>
          </a:p>
          <a:p>
            <a:pPr marL="463550" lvl="1" indent="-457200"/>
            <a:r>
              <a:rPr lang="en-US" dirty="0"/>
              <a:t>Has the authority (direct or delegated)</a:t>
            </a:r>
          </a:p>
          <a:p>
            <a:pPr marL="463550" lvl="1" indent="-457200"/>
            <a:r>
              <a:rPr lang="en-US" dirty="0"/>
              <a:t>Accepts the responsibility</a:t>
            </a:r>
          </a:p>
          <a:p>
            <a:pPr marL="463550" lvl="1" indent="-457200"/>
            <a:r>
              <a:rPr lang="en-US" dirty="0"/>
              <a:t>Will be able to testify and is a good witness</a:t>
            </a:r>
          </a:p>
          <a:p>
            <a:pPr marL="463550" lvl="1" indent="-457200"/>
            <a:r>
              <a:rPr lang="en-US" dirty="0"/>
              <a:t>Lacks bias or ill-will</a:t>
            </a:r>
          </a:p>
        </p:txBody>
      </p:sp>
    </p:spTree>
    <p:extLst>
      <p:ext uri="{BB962C8B-B14F-4D97-AF65-F5344CB8AC3E}">
        <p14:creationId xmlns:p14="http://schemas.microsoft.com/office/powerpoint/2010/main" val="192359684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Analyzing the Investigation Report</a:t>
            </a:r>
          </a:p>
        </p:txBody>
      </p:sp>
      <p:sp>
        <p:nvSpPr>
          <p:cNvPr id="2" name="Content Placeholder 1"/>
          <p:cNvSpPr>
            <a:spLocks noGrp="1"/>
          </p:cNvSpPr>
          <p:nvPr>
            <p:ph idx="1"/>
          </p:nvPr>
        </p:nvSpPr>
        <p:spPr/>
        <p:txBody>
          <a:bodyPr>
            <a:normAutofit/>
          </a:bodyPr>
          <a:lstStyle/>
          <a:p>
            <a:pPr marL="463550" indent="-463550">
              <a:buFont typeface="Arial" panose="020B0604020202020204" pitchFamily="34" charset="0"/>
              <a:buChar char="•"/>
            </a:pPr>
            <a:r>
              <a:rPr lang="en-US" dirty="0"/>
              <a:t>Read the allegations or complaint to see what the report should cover</a:t>
            </a:r>
          </a:p>
          <a:p>
            <a:pPr marL="463550" indent="-463550">
              <a:buFont typeface="Arial" panose="020B0604020202020204" pitchFamily="34" charset="0"/>
              <a:buChar char="•"/>
            </a:pPr>
            <a:r>
              <a:rPr lang="en-US" dirty="0"/>
              <a:t>Review the elements of the offense</a:t>
            </a:r>
          </a:p>
          <a:p>
            <a:pPr marL="463550" indent="-463550">
              <a:buFont typeface="Arial" panose="020B0604020202020204" pitchFamily="34" charset="0"/>
              <a:buChar char="•"/>
            </a:pPr>
            <a:r>
              <a:rPr lang="en-US" dirty="0"/>
              <a:t>Read the report thoroughly to identify gaps or unanswered questions</a:t>
            </a:r>
          </a:p>
          <a:p>
            <a:pPr marL="463550" indent="-463550">
              <a:buFont typeface="Arial" panose="020B0604020202020204" pitchFamily="34" charset="0"/>
              <a:buChar char="•"/>
            </a:pPr>
            <a:r>
              <a:rPr lang="en-US" dirty="0"/>
              <a:t>Do the facts in the report completely address each element of the offense?  (If not, send it back)</a:t>
            </a:r>
          </a:p>
        </p:txBody>
      </p:sp>
    </p:spTree>
    <p:extLst>
      <p:ext uri="{BB962C8B-B14F-4D97-AF65-F5344CB8AC3E}">
        <p14:creationId xmlns:p14="http://schemas.microsoft.com/office/powerpoint/2010/main" val="412245542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Analyzing the Report, 2</a:t>
            </a:r>
          </a:p>
        </p:txBody>
      </p:sp>
      <p:sp>
        <p:nvSpPr>
          <p:cNvPr id="2" name="Content Placeholder 1"/>
          <p:cNvSpPr>
            <a:spLocks noGrp="1"/>
          </p:cNvSpPr>
          <p:nvPr>
            <p:ph idx="1"/>
          </p:nvPr>
        </p:nvSpPr>
        <p:spPr/>
        <p:txBody>
          <a:bodyPr>
            <a:normAutofit/>
          </a:bodyPr>
          <a:lstStyle/>
          <a:p>
            <a:pPr marL="463550" indent="-463550">
              <a:buFont typeface="Arial" panose="020B0604020202020204" pitchFamily="34" charset="0"/>
              <a:buChar char="•"/>
            </a:pPr>
            <a:r>
              <a:rPr lang="en-US" dirty="0"/>
              <a:t>Is there anything missing?  E.g., relevant information (If yes, send it back)</a:t>
            </a:r>
          </a:p>
          <a:p>
            <a:pPr marL="463550" indent="-463550">
              <a:buFont typeface="Arial" panose="020B0604020202020204" pitchFamily="34" charset="0"/>
              <a:buChar char="•"/>
            </a:pPr>
            <a:r>
              <a:rPr lang="en-US" dirty="0"/>
              <a:t>Are there inappropriate conclusions in the report (If yes, send it back)</a:t>
            </a:r>
          </a:p>
          <a:p>
            <a:pPr marL="463550" indent="-463550">
              <a:buFont typeface="Arial" panose="020B0604020202020204" pitchFamily="34" charset="0"/>
              <a:buChar char="•"/>
            </a:pPr>
            <a:r>
              <a:rPr lang="en-US" dirty="0"/>
              <a:t>If applicable, was the subject offered a union representative?</a:t>
            </a:r>
          </a:p>
        </p:txBody>
      </p:sp>
    </p:spTree>
    <p:extLst>
      <p:ext uri="{BB962C8B-B14F-4D97-AF65-F5344CB8AC3E}">
        <p14:creationId xmlns:p14="http://schemas.microsoft.com/office/powerpoint/2010/main" val="375704552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Analyzing the Report, 3</a:t>
            </a:r>
          </a:p>
        </p:txBody>
      </p:sp>
      <p:sp>
        <p:nvSpPr>
          <p:cNvPr id="2" name="Content Placeholder 1"/>
          <p:cNvSpPr>
            <a:spLocks noGrp="1"/>
          </p:cNvSpPr>
          <p:nvPr>
            <p:ph idx="1"/>
          </p:nvPr>
        </p:nvSpPr>
        <p:spPr/>
        <p:txBody>
          <a:bodyPr>
            <a:normAutofit/>
          </a:bodyPr>
          <a:lstStyle/>
          <a:p>
            <a:pPr marL="0" indent="0">
              <a:lnSpc>
                <a:spcPct val="80000"/>
              </a:lnSpc>
              <a:buNone/>
            </a:pPr>
            <a:r>
              <a:rPr lang="en-US" sz="2400" dirty="0"/>
              <a:t>Scrutinize the disruptive conduct</a:t>
            </a:r>
          </a:p>
          <a:p>
            <a:pPr marL="342900" indent="-342900">
              <a:lnSpc>
                <a:spcPct val="80000"/>
              </a:lnSpc>
              <a:buFont typeface="Arial" panose="020B0604020202020204" pitchFamily="34" charset="0"/>
              <a:buChar char="•"/>
            </a:pPr>
            <a:r>
              <a:rPr lang="en-US" sz="2400" dirty="0"/>
              <a:t>What was the cause of the behavior?</a:t>
            </a:r>
          </a:p>
          <a:p>
            <a:pPr marL="342900" indent="-342900">
              <a:lnSpc>
                <a:spcPct val="80000"/>
              </a:lnSpc>
              <a:buFont typeface="Arial" panose="020B0604020202020204" pitchFamily="34" charset="0"/>
              <a:buChar char="•"/>
            </a:pPr>
            <a:r>
              <a:rPr lang="en-US" sz="2400" dirty="0"/>
              <a:t>Was the behavior unknowingly disruptive?</a:t>
            </a:r>
          </a:p>
          <a:p>
            <a:pPr marL="342900" indent="-342900">
              <a:lnSpc>
                <a:spcPct val="80000"/>
              </a:lnSpc>
              <a:buFont typeface="Arial" panose="020B0604020202020204" pitchFamily="34" charset="0"/>
              <a:buChar char="•"/>
            </a:pPr>
            <a:r>
              <a:rPr lang="en-US" sz="2400" dirty="0"/>
              <a:t>Were there factors beyond the employee’s control that contributed to the behavior?</a:t>
            </a:r>
          </a:p>
          <a:p>
            <a:pPr marL="342900" indent="-342900">
              <a:lnSpc>
                <a:spcPct val="80000"/>
              </a:lnSpc>
              <a:buFont typeface="Arial" panose="020B0604020202020204" pitchFamily="34" charset="0"/>
              <a:buChar char="•"/>
            </a:pPr>
            <a:r>
              <a:rPr lang="en-US" sz="2400" dirty="0"/>
              <a:t>Does the employee have the skills and training to refrain from the behavior?</a:t>
            </a:r>
          </a:p>
          <a:p>
            <a:pPr marL="342900" indent="-342900">
              <a:lnSpc>
                <a:spcPct val="80000"/>
              </a:lnSpc>
              <a:buFont typeface="Arial" panose="020B0604020202020204" pitchFamily="34" charset="0"/>
              <a:buChar char="•"/>
            </a:pPr>
            <a:r>
              <a:rPr lang="en-US" sz="2400" dirty="0"/>
              <a:t>Is the employee willing and likely to change?</a:t>
            </a:r>
          </a:p>
          <a:p>
            <a:pPr marL="342900" indent="-342900">
              <a:lnSpc>
                <a:spcPct val="80000"/>
              </a:lnSpc>
              <a:buFont typeface="Arial" panose="020B0604020202020204" pitchFamily="34" charset="0"/>
              <a:buChar char="•"/>
            </a:pPr>
            <a:r>
              <a:rPr lang="en-US" sz="2400" dirty="0"/>
              <a:t>What objective steps need to happen to help the employee change the behavior?</a:t>
            </a:r>
          </a:p>
        </p:txBody>
      </p:sp>
    </p:spTree>
    <p:extLst>
      <p:ext uri="{BB962C8B-B14F-4D97-AF65-F5344CB8AC3E}">
        <p14:creationId xmlns:p14="http://schemas.microsoft.com/office/powerpoint/2010/main" val="13998735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Analyzing the Report, 4</a:t>
            </a:r>
          </a:p>
        </p:txBody>
      </p:sp>
      <p:sp>
        <p:nvSpPr>
          <p:cNvPr id="2" name="Content Placeholder 1"/>
          <p:cNvSpPr>
            <a:spLocks noGrp="1"/>
          </p:cNvSpPr>
          <p:nvPr>
            <p:ph idx="1"/>
          </p:nvPr>
        </p:nvSpPr>
        <p:spPr/>
        <p:txBody>
          <a:bodyPr>
            <a:normAutofit/>
          </a:bodyPr>
          <a:lstStyle/>
          <a:p>
            <a:pPr marL="342900" indent="-342900">
              <a:buFont typeface="Arial" panose="020B0604020202020204" pitchFamily="34" charset="0"/>
              <a:buChar char="•"/>
            </a:pPr>
            <a:r>
              <a:rPr lang="en-US" sz="2400" dirty="0">
                <a:solidFill>
                  <a:srgbClr val="002060"/>
                </a:solidFill>
              </a:rPr>
              <a:t>Are the witnesses, complainant, and the accused credible?  Is there corroborating evidence for their accounts?</a:t>
            </a:r>
          </a:p>
          <a:p>
            <a:pPr marL="342900" indent="-342900">
              <a:buFont typeface="Arial" panose="020B0604020202020204" pitchFamily="34" charset="0"/>
              <a:buChar char="•"/>
            </a:pPr>
            <a:r>
              <a:rPr lang="en-US" sz="2400" dirty="0">
                <a:solidFill>
                  <a:srgbClr val="002060"/>
                </a:solidFill>
              </a:rPr>
              <a:t>How did they react or behave after the incident?</a:t>
            </a:r>
          </a:p>
          <a:p>
            <a:pPr marL="342900" indent="-342900">
              <a:buFont typeface="Arial" panose="020B0604020202020204" pitchFamily="34" charset="0"/>
              <a:buChar char="•"/>
            </a:pPr>
            <a:r>
              <a:rPr lang="en-US" sz="2400" dirty="0">
                <a:solidFill>
                  <a:srgbClr val="002060"/>
                </a:solidFill>
              </a:rPr>
              <a:t>Did they talk to others or write about the conduct soon after it occurred?</a:t>
            </a:r>
          </a:p>
          <a:p>
            <a:pPr marL="342900" indent="-342900">
              <a:buFont typeface="Arial" panose="020B0604020202020204" pitchFamily="34" charset="0"/>
              <a:buChar char="•"/>
            </a:pPr>
            <a:r>
              <a:rPr lang="en-US" sz="2400" dirty="0">
                <a:solidFill>
                  <a:srgbClr val="002060"/>
                </a:solidFill>
              </a:rPr>
              <a:t>Has the accused been found to have engaged in similar behavior?</a:t>
            </a:r>
          </a:p>
        </p:txBody>
      </p:sp>
    </p:spTree>
    <p:extLst>
      <p:ext uri="{BB962C8B-B14F-4D97-AF65-F5344CB8AC3E}">
        <p14:creationId xmlns:p14="http://schemas.microsoft.com/office/powerpoint/2010/main" val="312502486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Reviewing the Report, 5</a:t>
            </a:r>
          </a:p>
        </p:txBody>
      </p:sp>
      <p:sp>
        <p:nvSpPr>
          <p:cNvPr id="2" name="Content Placeholder 1"/>
          <p:cNvSpPr>
            <a:spLocks noGrp="1"/>
          </p:cNvSpPr>
          <p:nvPr>
            <p:ph idx="1"/>
          </p:nvPr>
        </p:nvSpPr>
        <p:spPr/>
        <p:txBody>
          <a:bodyPr>
            <a:normAutofit/>
          </a:bodyPr>
          <a:lstStyle/>
          <a:p>
            <a:pPr marL="0" indent="0">
              <a:buNone/>
            </a:pPr>
            <a:r>
              <a:rPr lang="en-US" sz="2400" dirty="0">
                <a:solidFill>
                  <a:srgbClr val="002060"/>
                </a:solidFill>
              </a:rPr>
              <a:t>Determine if additional steps should be taken before making a decision</a:t>
            </a:r>
          </a:p>
          <a:p>
            <a:pPr marL="342900" indent="-342900">
              <a:buFont typeface="Arial" panose="020B0604020202020204" pitchFamily="34" charset="0"/>
              <a:buChar char="•"/>
            </a:pPr>
            <a:r>
              <a:rPr lang="en-US" sz="2400" dirty="0">
                <a:solidFill>
                  <a:srgbClr val="002060"/>
                </a:solidFill>
              </a:rPr>
              <a:t>Additional investigative measures</a:t>
            </a:r>
          </a:p>
          <a:p>
            <a:pPr marL="342900" indent="-342900">
              <a:buFont typeface="Arial" panose="020B0604020202020204" pitchFamily="34" charset="0"/>
              <a:buChar char="•"/>
            </a:pPr>
            <a:r>
              <a:rPr lang="en-US" sz="2400" dirty="0">
                <a:solidFill>
                  <a:srgbClr val="002060"/>
                </a:solidFill>
              </a:rPr>
              <a:t>Request additional information, e.g., written response from complainant and/or respondent</a:t>
            </a:r>
          </a:p>
          <a:p>
            <a:pPr marL="342900" indent="-342900">
              <a:buFont typeface="Arial" panose="020B0604020202020204" pitchFamily="34" charset="0"/>
              <a:buChar char="•"/>
            </a:pPr>
            <a:r>
              <a:rPr lang="en-US" sz="2400" dirty="0">
                <a:solidFill>
                  <a:srgbClr val="002060"/>
                </a:solidFill>
              </a:rPr>
              <a:t>Meeting complainant, respondent or other involved individuals</a:t>
            </a:r>
          </a:p>
        </p:txBody>
      </p:sp>
    </p:spTree>
    <p:extLst>
      <p:ext uri="{BB962C8B-B14F-4D97-AF65-F5344CB8AC3E}">
        <p14:creationId xmlns:p14="http://schemas.microsoft.com/office/powerpoint/2010/main" val="146740249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Meeting Complainant, Respondent or Others</a:t>
            </a:r>
          </a:p>
        </p:txBody>
      </p:sp>
      <p:sp>
        <p:nvSpPr>
          <p:cNvPr id="2" name="Content Placeholder 1"/>
          <p:cNvSpPr>
            <a:spLocks noGrp="1"/>
          </p:cNvSpPr>
          <p:nvPr>
            <p:ph idx="1"/>
          </p:nvPr>
        </p:nvSpPr>
        <p:spPr/>
        <p:txBody>
          <a:bodyPr>
            <a:normAutofit/>
          </a:bodyPr>
          <a:lstStyle/>
          <a:p>
            <a:r>
              <a:rPr lang="en-US" sz="2400" dirty="0">
                <a:solidFill>
                  <a:srgbClr val="002060"/>
                </a:solidFill>
              </a:rPr>
              <a:t>Data Practices Act Notice (</a:t>
            </a:r>
            <a:r>
              <a:rPr lang="en-US" sz="2400" dirty="0" err="1">
                <a:solidFill>
                  <a:srgbClr val="002060"/>
                </a:solidFill>
              </a:rPr>
              <a:t>Tennessen</a:t>
            </a:r>
            <a:r>
              <a:rPr lang="en-US" sz="2400" dirty="0">
                <a:solidFill>
                  <a:srgbClr val="002060"/>
                </a:solidFill>
              </a:rPr>
              <a:t> Notice)</a:t>
            </a:r>
          </a:p>
          <a:p>
            <a:r>
              <a:rPr lang="en-US" sz="2400" dirty="0">
                <a:solidFill>
                  <a:srgbClr val="002060"/>
                </a:solidFill>
              </a:rPr>
              <a:t>Non-Bargaining Unit Employee Representation Rights</a:t>
            </a:r>
          </a:p>
          <a:p>
            <a:r>
              <a:rPr lang="en-US" sz="2400" dirty="0">
                <a:solidFill>
                  <a:srgbClr val="002060"/>
                </a:solidFill>
              </a:rPr>
              <a:t>Bargaining Unit Employee Representation Rights (Weingarten Rights)</a:t>
            </a:r>
          </a:p>
          <a:p>
            <a:pPr marL="347663" indent="-347663">
              <a:buFont typeface="Arial" panose="020B0604020202020204" pitchFamily="34" charset="0"/>
              <a:buChar char="•"/>
            </a:pPr>
            <a:r>
              <a:rPr lang="en-US" sz="2400" dirty="0">
                <a:solidFill>
                  <a:srgbClr val="002060"/>
                </a:solidFill>
              </a:rPr>
              <a:t>Is the bargaining unit employee being questioned in connection with an investigation which could lead to discipline of that employee?</a:t>
            </a:r>
          </a:p>
          <a:p>
            <a:pPr marL="347663" indent="-347663">
              <a:buFont typeface="Arial" panose="020B0604020202020204" pitchFamily="34" charset="0"/>
              <a:buChar char="•"/>
            </a:pPr>
            <a:r>
              <a:rPr lang="en-US" sz="2400" dirty="0">
                <a:solidFill>
                  <a:srgbClr val="002060"/>
                </a:solidFill>
              </a:rPr>
              <a:t>If so, the employee has a right to union representation</a:t>
            </a:r>
          </a:p>
        </p:txBody>
      </p:sp>
    </p:spTree>
    <p:extLst>
      <p:ext uri="{BB962C8B-B14F-4D97-AF65-F5344CB8AC3E}">
        <p14:creationId xmlns:p14="http://schemas.microsoft.com/office/powerpoint/2010/main" val="336780371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Deciding if Misconduct Occurred</a:t>
            </a:r>
          </a:p>
        </p:txBody>
      </p:sp>
      <p:sp>
        <p:nvSpPr>
          <p:cNvPr id="2" name="Content Placeholder 1"/>
          <p:cNvSpPr>
            <a:spLocks noGrp="1"/>
          </p:cNvSpPr>
          <p:nvPr>
            <p:ph idx="1"/>
          </p:nvPr>
        </p:nvSpPr>
        <p:spPr/>
        <p:txBody>
          <a:bodyPr>
            <a:normAutofit/>
          </a:bodyPr>
          <a:lstStyle/>
          <a:p>
            <a:pPr marL="342900" indent="-342900">
              <a:buFont typeface="Arial" panose="020B0604020202020204" pitchFamily="34" charset="0"/>
              <a:buChar char="•"/>
            </a:pPr>
            <a:r>
              <a:rPr lang="en-US" sz="2400" dirty="0">
                <a:solidFill>
                  <a:srgbClr val="002060"/>
                </a:solidFill>
              </a:rPr>
              <a:t>Did the discrimination or harassment occur in violation of Policy 1B.1?</a:t>
            </a:r>
          </a:p>
          <a:p>
            <a:pPr marL="342900" indent="-342900">
              <a:buFont typeface="Arial" panose="020B0604020202020204" pitchFamily="34" charset="0"/>
              <a:buChar char="•"/>
            </a:pPr>
            <a:r>
              <a:rPr lang="en-US" sz="2400" dirty="0">
                <a:solidFill>
                  <a:srgbClr val="002060"/>
                </a:solidFill>
              </a:rPr>
              <a:t>Did a violation of Policy 1B.3 occur?</a:t>
            </a:r>
          </a:p>
          <a:p>
            <a:pPr marL="342900" indent="-342900">
              <a:buFont typeface="Arial" panose="020B0604020202020204" pitchFamily="34" charset="0"/>
              <a:buChar char="•"/>
            </a:pPr>
            <a:r>
              <a:rPr lang="en-US" sz="2400" dirty="0">
                <a:solidFill>
                  <a:srgbClr val="002060"/>
                </a:solidFill>
              </a:rPr>
              <a:t>Did other misconduct occur?</a:t>
            </a:r>
          </a:p>
        </p:txBody>
      </p:sp>
    </p:spTree>
    <p:extLst>
      <p:ext uri="{BB962C8B-B14F-4D97-AF65-F5344CB8AC3E}">
        <p14:creationId xmlns:p14="http://schemas.microsoft.com/office/powerpoint/2010/main" val="749320116"/>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Deciding if Misconduct Occurred, 2</a:t>
            </a:r>
          </a:p>
        </p:txBody>
      </p:sp>
      <p:sp>
        <p:nvSpPr>
          <p:cNvPr id="2" name="Content Placeholder 1"/>
          <p:cNvSpPr>
            <a:spLocks noGrp="1"/>
          </p:cNvSpPr>
          <p:nvPr>
            <p:ph idx="1"/>
          </p:nvPr>
        </p:nvSpPr>
        <p:spPr/>
        <p:txBody>
          <a:bodyPr>
            <a:normAutofit/>
          </a:bodyPr>
          <a:lstStyle/>
          <a:p>
            <a:pPr marL="0" indent="0">
              <a:buNone/>
            </a:pPr>
            <a:r>
              <a:rPr lang="en-US" sz="2400" dirty="0">
                <a:solidFill>
                  <a:srgbClr val="002060"/>
                </a:solidFill>
              </a:rPr>
              <a:t>Burden of Proof</a:t>
            </a:r>
          </a:p>
          <a:p>
            <a:pPr marL="342900" indent="-342900">
              <a:buFont typeface="Arial" panose="020B0604020202020204" pitchFamily="34" charset="0"/>
              <a:buChar char="•"/>
            </a:pPr>
            <a:r>
              <a:rPr lang="en-US" sz="2400" dirty="0">
                <a:solidFill>
                  <a:srgbClr val="002060"/>
                </a:solidFill>
              </a:rPr>
              <a:t>99% beyond a reasonable doubt (criminal court matters)</a:t>
            </a:r>
          </a:p>
          <a:p>
            <a:pPr marL="342900" indent="-342900">
              <a:buFont typeface="Arial" panose="020B0604020202020204" pitchFamily="34" charset="0"/>
              <a:buChar char="•"/>
            </a:pPr>
            <a:r>
              <a:rPr lang="en-US" sz="2400" dirty="0">
                <a:solidFill>
                  <a:srgbClr val="002060"/>
                </a:solidFill>
              </a:rPr>
              <a:t>75% clear and convincing evidence (civil court matters)</a:t>
            </a:r>
          </a:p>
          <a:p>
            <a:pPr marL="342900" indent="-342900">
              <a:buFont typeface="Arial" panose="020B0604020202020204" pitchFamily="34" charset="0"/>
              <a:buChar char="•"/>
            </a:pPr>
            <a:r>
              <a:rPr lang="en-US" sz="2400" dirty="0">
                <a:solidFill>
                  <a:srgbClr val="002060"/>
                </a:solidFill>
              </a:rPr>
              <a:t>51% preponderance of evidence; e.g., more likely than not (most public institutions)</a:t>
            </a:r>
          </a:p>
          <a:p>
            <a:pPr marL="342900" indent="-342900">
              <a:buFont typeface="Arial" panose="020B0604020202020204" pitchFamily="34" charset="0"/>
              <a:buChar char="•"/>
            </a:pPr>
            <a:r>
              <a:rPr lang="en-US" sz="2400" dirty="0">
                <a:solidFill>
                  <a:srgbClr val="002060"/>
                </a:solidFill>
              </a:rPr>
              <a:t>&lt;51% good faith in investigation/reasonable conclusion (most private employers)</a:t>
            </a:r>
          </a:p>
          <a:p>
            <a:endParaRPr lang="en-US" sz="2400" dirty="0">
              <a:solidFill>
                <a:srgbClr val="002060"/>
              </a:solidFill>
            </a:endParaRPr>
          </a:p>
          <a:p>
            <a:r>
              <a:rPr lang="en-US" sz="2400" dirty="0">
                <a:solidFill>
                  <a:srgbClr val="002060"/>
                </a:solidFill>
              </a:rPr>
              <a:t>*Check the relevant CBA</a:t>
            </a:r>
          </a:p>
          <a:p>
            <a:pPr marL="342900" indent="-342900">
              <a:buFont typeface="Arial" panose="020B0604020202020204" pitchFamily="34" charset="0"/>
              <a:buChar char="•"/>
            </a:pPr>
            <a:endParaRPr lang="en-US" sz="2400" dirty="0">
              <a:solidFill>
                <a:srgbClr val="002060"/>
              </a:solidFill>
            </a:endParaRPr>
          </a:p>
        </p:txBody>
      </p:sp>
    </p:spTree>
    <p:extLst>
      <p:ext uri="{BB962C8B-B14F-4D97-AF65-F5344CB8AC3E}">
        <p14:creationId xmlns:p14="http://schemas.microsoft.com/office/powerpoint/2010/main" val="166851648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Deciding if Misconduct Occurred, 3</a:t>
            </a:r>
          </a:p>
        </p:txBody>
      </p:sp>
      <p:sp>
        <p:nvSpPr>
          <p:cNvPr id="2" name="Content Placeholder 1"/>
          <p:cNvSpPr>
            <a:spLocks noGrp="1"/>
          </p:cNvSpPr>
          <p:nvPr>
            <p:ph idx="1"/>
          </p:nvPr>
        </p:nvSpPr>
        <p:spPr/>
        <p:txBody>
          <a:bodyPr>
            <a:normAutofit/>
          </a:bodyPr>
          <a:lstStyle/>
          <a:p>
            <a:r>
              <a:rPr lang="en-US" sz="2400" dirty="0">
                <a:solidFill>
                  <a:srgbClr val="002060"/>
                </a:solidFill>
              </a:rPr>
              <a:t>Gather all information and highlight the important points</a:t>
            </a:r>
          </a:p>
          <a:p>
            <a:endParaRPr lang="en-US" sz="2400" dirty="0">
              <a:solidFill>
                <a:srgbClr val="002060"/>
              </a:solidFill>
            </a:endParaRPr>
          </a:p>
          <a:p>
            <a:r>
              <a:rPr lang="en-US" sz="2400" dirty="0">
                <a:solidFill>
                  <a:srgbClr val="002060"/>
                </a:solidFill>
              </a:rPr>
              <a:t>What do the important points show or prove?</a:t>
            </a:r>
          </a:p>
          <a:p>
            <a:pPr lvl="1"/>
            <a:r>
              <a:rPr lang="en-US" sz="2000" dirty="0">
                <a:solidFill>
                  <a:srgbClr val="002060"/>
                </a:solidFill>
              </a:rPr>
              <a:t>If not relevant, put it aside.</a:t>
            </a:r>
          </a:p>
          <a:p>
            <a:pPr lvl="1"/>
            <a:r>
              <a:rPr lang="en-US" sz="2000" dirty="0">
                <a:solidFill>
                  <a:srgbClr val="002060"/>
                </a:solidFill>
              </a:rPr>
              <a:t>If relevant, is it credible?</a:t>
            </a:r>
          </a:p>
          <a:p>
            <a:pPr marL="342900" indent="-342900">
              <a:buFont typeface="Arial" panose="020B0604020202020204" pitchFamily="34" charset="0"/>
              <a:buChar char="•"/>
            </a:pPr>
            <a:endParaRPr lang="en-US" sz="2400" dirty="0">
              <a:solidFill>
                <a:srgbClr val="002060"/>
              </a:solidFill>
            </a:endParaRPr>
          </a:p>
        </p:txBody>
      </p:sp>
    </p:spTree>
    <p:extLst>
      <p:ext uri="{BB962C8B-B14F-4D97-AF65-F5344CB8AC3E}">
        <p14:creationId xmlns:p14="http://schemas.microsoft.com/office/powerpoint/2010/main" val="325523567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Determining Appropriate Action</a:t>
            </a:r>
          </a:p>
        </p:txBody>
      </p:sp>
      <p:sp>
        <p:nvSpPr>
          <p:cNvPr id="2" name="Content Placeholder 1"/>
          <p:cNvSpPr>
            <a:spLocks noGrp="1"/>
          </p:cNvSpPr>
          <p:nvPr>
            <p:ph idx="1"/>
          </p:nvPr>
        </p:nvSpPr>
        <p:spPr/>
        <p:txBody>
          <a:bodyPr>
            <a:normAutofit/>
          </a:bodyPr>
          <a:lstStyle/>
          <a:p>
            <a:pPr marL="342900" indent="-342900">
              <a:buFont typeface="Arial" panose="020B0604020202020204" pitchFamily="34" charset="0"/>
              <a:buChar char="•"/>
            </a:pPr>
            <a:r>
              <a:rPr lang="en-US" sz="2400" dirty="0">
                <a:solidFill>
                  <a:srgbClr val="002060"/>
                </a:solidFill>
              </a:rPr>
              <a:t>Take corrective action for 1B.1 and 1B.3 violations</a:t>
            </a:r>
          </a:p>
          <a:p>
            <a:pPr marL="342900" indent="-342900">
              <a:buFont typeface="Arial" panose="020B0604020202020204" pitchFamily="34" charset="0"/>
              <a:buChar char="•"/>
            </a:pPr>
            <a:r>
              <a:rPr lang="en-US" sz="2400" dirty="0">
                <a:solidFill>
                  <a:srgbClr val="002060"/>
                </a:solidFill>
              </a:rPr>
              <a:t>Refer non-1B work problems or student misconduct to appropriate resource</a:t>
            </a:r>
          </a:p>
          <a:p>
            <a:pPr marL="342900" indent="-342900">
              <a:buFont typeface="Arial" panose="020B0604020202020204" pitchFamily="34" charset="0"/>
              <a:buChar char="•"/>
            </a:pPr>
            <a:r>
              <a:rPr lang="en-US" sz="2400" dirty="0">
                <a:solidFill>
                  <a:srgbClr val="002060"/>
                </a:solidFill>
              </a:rPr>
              <a:t>Complainant’s preference is informative but not controlling</a:t>
            </a:r>
          </a:p>
        </p:txBody>
      </p:sp>
    </p:spTree>
    <p:extLst>
      <p:ext uri="{BB962C8B-B14F-4D97-AF65-F5344CB8AC3E}">
        <p14:creationId xmlns:p14="http://schemas.microsoft.com/office/powerpoint/2010/main" val="81396441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Determining Appropriate Action, 2</a:t>
            </a:r>
          </a:p>
        </p:txBody>
      </p:sp>
      <p:sp>
        <p:nvSpPr>
          <p:cNvPr id="2" name="Content Placeholder 1"/>
          <p:cNvSpPr>
            <a:spLocks noGrp="1"/>
          </p:cNvSpPr>
          <p:nvPr>
            <p:ph idx="1"/>
          </p:nvPr>
        </p:nvSpPr>
        <p:spPr/>
        <p:txBody>
          <a:bodyPr>
            <a:normAutofit/>
          </a:bodyPr>
          <a:lstStyle/>
          <a:p>
            <a:pPr marL="342900" indent="-342900">
              <a:buFont typeface="Arial" panose="020B0604020202020204" pitchFamily="34" charset="0"/>
              <a:buChar char="•"/>
            </a:pPr>
            <a:r>
              <a:rPr lang="en-US" sz="2400" dirty="0">
                <a:solidFill>
                  <a:srgbClr val="002060"/>
                </a:solidFill>
              </a:rPr>
              <a:t>Action must be sufficient to:</a:t>
            </a:r>
          </a:p>
          <a:p>
            <a:pPr marL="682625" lvl="1" indent="-342900"/>
            <a:r>
              <a:rPr lang="en-US" sz="2000" dirty="0">
                <a:solidFill>
                  <a:srgbClr val="002060"/>
                </a:solidFill>
              </a:rPr>
              <a:t>Ensure harassment/discrimination will stop and not recur</a:t>
            </a:r>
          </a:p>
          <a:p>
            <a:pPr marL="682625" lvl="1" indent="-342900"/>
            <a:r>
              <a:rPr lang="en-US" sz="2000" dirty="0">
                <a:solidFill>
                  <a:srgbClr val="002060"/>
                </a:solidFill>
              </a:rPr>
              <a:t>Send clear messages that policy is meaningful and applies to everyone</a:t>
            </a:r>
          </a:p>
          <a:p>
            <a:pPr marL="342900" indent="-342900">
              <a:buFont typeface="Arial" panose="020B0604020202020204" pitchFamily="34" charset="0"/>
              <a:buChar char="•"/>
            </a:pPr>
            <a:r>
              <a:rPr lang="en-US" sz="2400" dirty="0">
                <a:solidFill>
                  <a:srgbClr val="002060"/>
                </a:solidFill>
              </a:rPr>
              <a:t>Factors</a:t>
            </a:r>
          </a:p>
          <a:p>
            <a:pPr marL="682625" lvl="1" indent="-342900"/>
            <a:r>
              <a:rPr lang="en-US" sz="2000" dirty="0">
                <a:solidFill>
                  <a:srgbClr val="002060"/>
                </a:solidFill>
              </a:rPr>
              <a:t>Severity of conduct</a:t>
            </a:r>
          </a:p>
          <a:p>
            <a:pPr marL="682625" lvl="1" indent="-342900"/>
            <a:r>
              <a:rPr lang="en-US" sz="2000" dirty="0">
                <a:solidFill>
                  <a:srgbClr val="002060"/>
                </a:solidFill>
              </a:rPr>
              <a:t>Degree of harm to complainant and others</a:t>
            </a:r>
          </a:p>
          <a:p>
            <a:pPr marL="682625" lvl="1" indent="-342900"/>
            <a:r>
              <a:rPr lang="en-US" sz="2000" dirty="0">
                <a:solidFill>
                  <a:srgbClr val="002060"/>
                </a:solidFill>
              </a:rPr>
              <a:t>Has the conduct potentially created a class of complainants?</a:t>
            </a:r>
          </a:p>
          <a:p>
            <a:pPr marL="682625" lvl="1" indent="-342900"/>
            <a:r>
              <a:rPr lang="en-US" sz="2000" dirty="0">
                <a:solidFill>
                  <a:srgbClr val="002060"/>
                </a:solidFill>
              </a:rPr>
              <a:t>Does Subject have a history of the alleged behavior?</a:t>
            </a:r>
          </a:p>
        </p:txBody>
      </p:sp>
    </p:spTree>
    <p:extLst>
      <p:ext uri="{BB962C8B-B14F-4D97-AF65-F5344CB8AC3E}">
        <p14:creationId xmlns:p14="http://schemas.microsoft.com/office/powerpoint/2010/main" val="273453672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Determining Appropriate Action, 3</a:t>
            </a:r>
          </a:p>
        </p:txBody>
      </p:sp>
      <p:sp>
        <p:nvSpPr>
          <p:cNvPr id="2" name="Content Placeholder 1"/>
          <p:cNvSpPr>
            <a:spLocks noGrp="1"/>
          </p:cNvSpPr>
          <p:nvPr>
            <p:ph idx="1"/>
          </p:nvPr>
        </p:nvSpPr>
        <p:spPr/>
        <p:txBody>
          <a:bodyPr>
            <a:normAutofit/>
          </a:bodyPr>
          <a:lstStyle/>
          <a:p>
            <a:pPr marL="342900" indent="-342900">
              <a:buFont typeface="Arial" panose="020B0604020202020204" pitchFamily="34" charset="0"/>
              <a:buChar char="•"/>
            </a:pPr>
            <a:r>
              <a:rPr lang="en-US" sz="2400" dirty="0">
                <a:solidFill>
                  <a:srgbClr val="002060"/>
                </a:solidFill>
              </a:rPr>
              <a:t>Progressive (or corrective) discipline is designed to </a:t>
            </a:r>
            <a:r>
              <a:rPr lang="en-US" sz="2400" i="1" u="sng" dirty="0">
                <a:solidFill>
                  <a:srgbClr val="002060"/>
                </a:solidFill>
              </a:rPr>
              <a:t>correct</a:t>
            </a:r>
            <a:r>
              <a:rPr lang="en-US" sz="2400" dirty="0">
                <a:solidFill>
                  <a:srgbClr val="002060"/>
                </a:solidFill>
              </a:rPr>
              <a:t> an employee’s behavior so that the misconduct does not occur or is not repeated</a:t>
            </a:r>
          </a:p>
          <a:p>
            <a:pPr marL="342900" indent="-342900">
              <a:buFont typeface="Arial" panose="020B0604020202020204" pitchFamily="34" charset="0"/>
              <a:buChar char="•"/>
            </a:pPr>
            <a:r>
              <a:rPr lang="en-US" sz="2400" dirty="0">
                <a:solidFill>
                  <a:srgbClr val="002060"/>
                </a:solidFill>
              </a:rPr>
              <a:t>For egregious acts of misconduct, progressive discipline need not be strictly followed</a:t>
            </a:r>
          </a:p>
          <a:p>
            <a:pPr marL="342900" indent="-342900">
              <a:buFont typeface="Arial" panose="020B0604020202020204" pitchFamily="34" charset="0"/>
              <a:buChar char="•"/>
            </a:pPr>
            <a:r>
              <a:rPr lang="en-US" sz="2400" dirty="0">
                <a:solidFill>
                  <a:srgbClr val="002060"/>
                </a:solidFill>
              </a:rPr>
              <a:t>Review CBA disciplinary provisions</a:t>
            </a:r>
          </a:p>
        </p:txBody>
      </p:sp>
    </p:spTree>
    <p:extLst>
      <p:ext uri="{BB962C8B-B14F-4D97-AF65-F5344CB8AC3E}">
        <p14:creationId xmlns:p14="http://schemas.microsoft.com/office/powerpoint/2010/main" val="259382244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Determining Appropriate Action, 4</a:t>
            </a:r>
          </a:p>
        </p:txBody>
      </p:sp>
      <p:sp>
        <p:nvSpPr>
          <p:cNvPr id="2" name="Content Placeholder 1"/>
          <p:cNvSpPr>
            <a:spLocks noGrp="1"/>
          </p:cNvSpPr>
          <p:nvPr>
            <p:ph idx="1"/>
          </p:nvPr>
        </p:nvSpPr>
        <p:spPr/>
        <p:txBody>
          <a:bodyPr>
            <a:normAutofit/>
          </a:bodyPr>
          <a:lstStyle/>
          <a:p>
            <a:pPr marL="0" indent="0">
              <a:buNone/>
            </a:pPr>
            <a:r>
              <a:rPr lang="en-US" sz="2400" dirty="0">
                <a:solidFill>
                  <a:srgbClr val="002060"/>
                </a:solidFill>
              </a:rPr>
              <a:t>Just Cause</a:t>
            </a:r>
          </a:p>
          <a:p>
            <a:pPr marL="342900" indent="-342900">
              <a:buFont typeface="Arial" panose="020B0604020202020204" pitchFamily="34" charset="0"/>
              <a:buChar char="•"/>
            </a:pPr>
            <a:r>
              <a:rPr lang="en-US" sz="2400" dirty="0">
                <a:solidFill>
                  <a:srgbClr val="002060"/>
                </a:solidFill>
              </a:rPr>
              <a:t>Did the employee </a:t>
            </a:r>
            <a:r>
              <a:rPr lang="en-US" sz="2400" u="sng" dirty="0">
                <a:solidFill>
                  <a:srgbClr val="00A353"/>
                </a:solidFill>
              </a:rPr>
              <a:t>know</a:t>
            </a:r>
            <a:r>
              <a:rPr lang="en-US" sz="2400" dirty="0">
                <a:solidFill>
                  <a:srgbClr val="002060"/>
                </a:solidFill>
              </a:rPr>
              <a:t> and </a:t>
            </a:r>
            <a:r>
              <a:rPr lang="en-US" sz="2400" u="sng" dirty="0">
                <a:solidFill>
                  <a:srgbClr val="00A353"/>
                </a:solidFill>
              </a:rPr>
              <a:t>understand</a:t>
            </a:r>
            <a:r>
              <a:rPr lang="en-US" sz="2400" dirty="0">
                <a:solidFill>
                  <a:srgbClr val="002060"/>
                </a:solidFill>
              </a:rPr>
              <a:t> there would be consequences for violating the rule or standard?</a:t>
            </a:r>
          </a:p>
          <a:p>
            <a:pPr marL="342900" indent="-342900">
              <a:buFont typeface="Arial" panose="020B0604020202020204" pitchFamily="34" charset="0"/>
              <a:buChar char="•"/>
            </a:pPr>
            <a:r>
              <a:rPr lang="en-US" sz="2400" dirty="0">
                <a:solidFill>
                  <a:srgbClr val="002060"/>
                </a:solidFill>
              </a:rPr>
              <a:t>Was the violated rule or standard </a:t>
            </a:r>
            <a:r>
              <a:rPr lang="en-US" sz="2400" u="sng" dirty="0">
                <a:solidFill>
                  <a:srgbClr val="00A353"/>
                </a:solidFill>
              </a:rPr>
              <a:t>reasonable</a:t>
            </a:r>
            <a:r>
              <a:rPr lang="en-US" sz="2400" dirty="0">
                <a:solidFill>
                  <a:srgbClr val="002060"/>
                </a:solidFill>
              </a:rPr>
              <a:t>?</a:t>
            </a:r>
          </a:p>
          <a:p>
            <a:pPr marL="342900" indent="-342900">
              <a:buFont typeface="Arial" panose="020B0604020202020204" pitchFamily="34" charset="0"/>
              <a:buChar char="•"/>
            </a:pPr>
            <a:r>
              <a:rPr lang="en-US" sz="2400" dirty="0">
                <a:solidFill>
                  <a:srgbClr val="002060"/>
                </a:solidFill>
              </a:rPr>
              <a:t>Was the pre-disciplinary investigation fair and </a:t>
            </a:r>
            <a:r>
              <a:rPr lang="en-US" sz="2400" u="sng" dirty="0">
                <a:solidFill>
                  <a:srgbClr val="00A353"/>
                </a:solidFill>
              </a:rPr>
              <a:t>objective</a:t>
            </a:r>
            <a:r>
              <a:rPr lang="en-US" sz="2400" dirty="0">
                <a:solidFill>
                  <a:srgbClr val="002060"/>
                </a:solidFill>
              </a:rPr>
              <a:t>?</a:t>
            </a:r>
          </a:p>
          <a:p>
            <a:pPr marL="342900" indent="-342900">
              <a:buFont typeface="Arial" panose="020B0604020202020204" pitchFamily="34" charset="0"/>
              <a:buChar char="•"/>
            </a:pPr>
            <a:r>
              <a:rPr lang="en-US" sz="2400" dirty="0">
                <a:solidFill>
                  <a:srgbClr val="002060"/>
                </a:solidFill>
              </a:rPr>
              <a:t>Did the investigation result in sufficient </a:t>
            </a:r>
            <a:r>
              <a:rPr lang="en-US" sz="2400" u="sng" dirty="0">
                <a:solidFill>
                  <a:srgbClr val="00A353"/>
                </a:solidFill>
              </a:rPr>
              <a:t>proof</a:t>
            </a:r>
            <a:r>
              <a:rPr lang="en-US" sz="2400" dirty="0">
                <a:solidFill>
                  <a:srgbClr val="002060"/>
                </a:solidFill>
              </a:rPr>
              <a:t> of violation of the rule or standard?</a:t>
            </a:r>
          </a:p>
          <a:p>
            <a:pPr marL="342900" indent="-342900">
              <a:buFont typeface="Arial" panose="020B0604020202020204" pitchFamily="34" charset="0"/>
              <a:buChar char="•"/>
            </a:pPr>
            <a:r>
              <a:rPr lang="en-US" sz="2400" dirty="0">
                <a:solidFill>
                  <a:srgbClr val="002060"/>
                </a:solidFill>
              </a:rPr>
              <a:t>Was employee treated </a:t>
            </a:r>
            <a:r>
              <a:rPr lang="en-US" sz="2400" u="sng" dirty="0">
                <a:solidFill>
                  <a:srgbClr val="00A353"/>
                </a:solidFill>
              </a:rPr>
              <a:t>consistently</a:t>
            </a:r>
            <a:r>
              <a:rPr lang="en-US" sz="2400" dirty="0">
                <a:solidFill>
                  <a:srgbClr val="002060"/>
                </a:solidFill>
              </a:rPr>
              <a:t> with similarly situated employees?</a:t>
            </a:r>
          </a:p>
          <a:p>
            <a:pPr marL="342900" indent="-342900">
              <a:buFont typeface="Arial" panose="020B0604020202020204" pitchFamily="34" charset="0"/>
              <a:buChar char="•"/>
            </a:pPr>
            <a:r>
              <a:rPr lang="en-US" sz="2400" dirty="0">
                <a:solidFill>
                  <a:srgbClr val="002060"/>
                </a:solidFill>
              </a:rPr>
              <a:t>Was the penalty </a:t>
            </a:r>
            <a:r>
              <a:rPr lang="en-US" sz="2400" u="sng" dirty="0">
                <a:solidFill>
                  <a:srgbClr val="00A353"/>
                </a:solidFill>
              </a:rPr>
              <a:t>appropriate</a:t>
            </a:r>
            <a:r>
              <a:rPr lang="en-US" sz="2400" dirty="0">
                <a:solidFill>
                  <a:srgbClr val="002060"/>
                </a:solidFill>
              </a:rPr>
              <a:t> for the offense?</a:t>
            </a:r>
          </a:p>
        </p:txBody>
      </p:sp>
    </p:spTree>
    <p:extLst>
      <p:ext uri="{BB962C8B-B14F-4D97-AF65-F5344CB8AC3E}">
        <p14:creationId xmlns:p14="http://schemas.microsoft.com/office/powerpoint/2010/main" val="104210621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Determining Appropriate Action, 5</a:t>
            </a:r>
          </a:p>
        </p:txBody>
      </p:sp>
      <p:sp>
        <p:nvSpPr>
          <p:cNvPr id="2" name="Content Placeholder 1"/>
          <p:cNvSpPr>
            <a:spLocks noGrp="1"/>
          </p:cNvSpPr>
          <p:nvPr>
            <p:ph idx="1"/>
          </p:nvPr>
        </p:nvSpPr>
        <p:spPr/>
        <p:txBody>
          <a:bodyPr>
            <a:normAutofit/>
          </a:bodyPr>
          <a:lstStyle/>
          <a:p>
            <a:pPr marL="0" indent="0">
              <a:buNone/>
            </a:pPr>
            <a:r>
              <a:rPr lang="en-US" sz="2400" dirty="0">
                <a:solidFill>
                  <a:srgbClr val="002060"/>
                </a:solidFill>
              </a:rPr>
              <a:t>Penalty Assessment </a:t>
            </a:r>
          </a:p>
          <a:p>
            <a:pPr marL="342900" indent="-342900">
              <a:buFont typeface="Arial" panose="020B0604020202020204" pitchFamily="34" charset="0"/>
              <a:buChar char="•"/>
            </a:pPr>
            <a:r>
              <a:rPr lang="en-US" sz="2400" dirty="0">
                <a:solidFill>
                  <a:srgbClr val="002060"/>
                </a:solidFill>
              </a:rPr>
              <a:t>Aggravating Circumstances</a:t>
            </a:r>
          </a:p>
          <a:p>
            <a:pPr marL="342900" indent="-342900">
              <a:buFont typeface="Arial" panose="020B0604020202020204" pitchFamily="34" charset="0"/>
              <a:buChar char="•"/>
            </a:pPr>
            <a:r>
              <a:rPr lang="en-US" sz="2400" dirty="0">
                <a:solidFill>
                  <a:srgbClr val="002060"/>
                </a:solidFill>
              </a:rPr>
              <a:t>Mitigating Circumstances</a:t>
            </a:r>
          </a:p>
        </p:txBody>
      </p:sp>
    </p:spTree>
    <p:extLst>
      <p:ext uri="{BB962C8B-B14F-4D97-AF65-F5344CB8AC3E}">
        <p14:creationId xmlns:p14="http://schemas.microsoft.com/office/powerpoint/2010/main" val="376440240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Risk Assessment Prior to Taking Disciplinary Action</a:t>
            </a:r>
          </a:p>
        </p:txBody>
      </p:sp>
      <p:sp>
        <p:nvSpPr>
          <p:cNvPr id="2" name="Content Placeholder 1"/>
          <p:cNvSpPr>
            <a:spLocks noGrp="1"/>
          </p:cNvSpPr>
          <p:nvPr>
            <p:ph idx="1"/>
          </p:nvPr>
        </p:nvSpPr>
        <p:spPr/>
        <p:txBody>
          <a:bodyPr>
            <a:normAutofit/>
          </a:bodyPr>
          <a:lstStyle/>
          <a:p>
            <a:pPr marL="342900" indent="-342900">
              <a:buFont typeface="Arial" panose="020B0604020202020204" pitchFamily="34" charset="0"/>
              <a:buChar char="•"/>
            </a:pPr>
            <a:r>
              <a:rPr lang="en-US" sz="2400" dirty="0">
                <a:solidFill>
                  <a:srgbClr val="002060"/>
                </a:solidFill>
              </a:rPr>
              <a:t>Has the employee engaged in protected or concerted activity?</a:t>
            </a:r>
          </a:p>
          <a:p>
            <a:pPr marL="342900" indent="-342900">
              <a:buFont typeface="Arial" panose="020B0604020202020204" pitchFamily="34" charset="0"/>
              <a:buChar char="•"/>
            </a:pPr>
            <a:r>
              <a:rPr lang="en-US" sz="2400" dirty="0">
                <a:solidFill>
                  <a:srgbClr val="002060"/>
                </a:solidFill>
              </a:rPr>
              <a:t>Is the employee on (or recently taken) a job protected leave?</a:t>
            </a:r>
          </a:p>
          <a:p>
            <a:pPr marL="342900" indent="-342900">
              <a:buFont typeface="Arial" panose="020B0604020202020204" pitchFamily="34" charset="0"/>
              <a:buChar char="•"/>
            </a:pPr>
            <a:r>
              <a:rPr lang="en-US" sz="2400" dirty="0">
                <a:solidFill>
                  <a:srgbClr val="002060"/>
                </a:solidFill>
              </a:rPr>
              <a:t>Did any aspect of the subject’s identity appear to influence investigative/disciplinary outcomes?</a:t>
            </a:r>
          </a:p>
          <a:p>
            <a:pPr marL="342900" indent="-342900">
              <a:buFont typeface="Arial" panose="020B0604020202020204" pitchFamily="34" charset="0"/>
              <a:buChar char="•"/>
            </a:pPr>
            <a:r>
              <a:rPr lang="en-US" sz="2400" dirty="0">
                <a:solidFill>
                  <a:srgbClr val="002060"/>
                </a:solidFill>
              </a:rPr>
              <a:t>Has the decision maker made inappropriate statements about the employee?</a:t>
            </a:r>
          </a:p>
          <a:p>
            <a:pPr marL="342900" indent="-342900">
              <a:buFont typeface="Arial" panose="020B0604020202020204" pitchFamily="34" charset="0"/>
              <a:buChar char="•"/>
            </a:pPr>
            <a:r>
              <a:rPr lang="en-US" sz="2400" dirty="0">
                <a:solidFill>
                  <a:srgbClr val="002060"/>
                </a:solidFill>
              </a:rPr>
              <a:t>Is the employee alleging illegal conduct by others?</a:t>
            </a:r>
          </a:p>
        </p:txBody>
      </p:sp>
    </p:spTree>
    <p:extLst>
      <p:ext uri="{BB962C8B-B14F-4D97-AF65-F5344CB8AC3E}">
        <p14:creationId xmlns:p14="http://schemas.microsoft.com/office/powerpoint/2010/main" val="165146262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Determine Appropriate Action </a:t>
            </a:r>
            <a:r>
              <a:rPr lang="en-US" dirty="0">
                <a:solidFill>
                  <a:srgbClr val="00A353"/>
                </a:solidFill>
              </a:rPr>
              <a:t>Employee</a:t>
            </a:r>
          </a:p>
        </p:txBody>
      </p:sp>
      <p:sp>
        <p:nvSpPr>
          <p:cNvPr id="2" name="Content Placeholder 1"/>
          <p:cNvSpPr>
            <a:spLocks noGrp="1"/>
          </p:cNvSpPr>
          <p:nvPr>
            <p:ph idx="1"/>
          </p:nvPr>
        </p:nvSpPr>
        <p:spPr/>
        <p:txBody>
          <a:bodyPr>
            <a:normAutofit fontScale="77500" lnSpcReduction="20000"/>
          </a:bodyPr>
          <a:lstStyle/>
          <a:p>
            <a:r>
              <a:rPr lang="en-US" sz="2400" dirty="0">
                <a:solidFill>
                  <a:srgbClr val="002060"/>
                </a:solidFill>
              </a:rPr>
              <a:t>Non-disciplinary options</a:t>
            </a:r>
          </a:p>
          <a:p>
            <a:pPr marL="342900" indent="-342900">
              <a:buFont typeface="Arial" panose="020B0604020202020204" pitchFamily="34" charset="0"/>
              <a:buChar char="•"/>
            </a:pPr>
            <a:r>
              <a:rPr lang="en-US" sz="2400" dirty="0">
                <a:solidFill>
                  <a:srgbClr val="002060"/>
                </a:solidFill>
              </a:rPr>
              <a:t>Informal process (supervisory coaching, training, letter of expectation, alternative dispute resolution)</a:t>
            </a:r>
          </a:p>
          <a:p>
            <a:pPr marL="342900" indent="-342900">
              <a:buFont typeface="Arial" panose="020B0604020202020204" pitchFamily="34" charset="0"/>
              <a:buChar char="•"/>
            </a:pPr>
            <a:r>
              <a:rPr lang="en-US" sz="2400" dirty="0">
                <a:solidFill>
                  <a:srgbClr val="002060"/>
                </a:solidFill>
              </a:rPr>
              <a:t>Reassignment?</a:t>
            </a:r>
          </a:p>
          <a:p>
            <a:pPr marL="342900" indent="-342900">
              <a:buFont typeface="Arial" panose="020B0604020202020204" pitchFamily="34" charset="0"/>
              <a:buChar char="•"/>
            </a:pPr>
            <a:endParaRPr lang="en-US" sz="2400" dirty="0">
              <a:solidFill>
                <a:srgbClr val="002060"/>
              </a:solidFill>
            </a:endParaRPr>
          </a:p>
          <a:p>
            <a:r>
              <a:rPr lang="en-US" sz="2400" dirty="0">
                <a:solidFill>
                  <a:srgbClr val="002060"/>
                </a:solidFill>
              </a:rPr>
              <a:t>Types of progressive discipline*</a:t>
            </a:r>
          </a:p>
          <a:p>
            <a:pPr marL="342900" indent="-342900">
              <a:buFont typeface="Arial" panose="020B0604020202020204" pitchFamily="34" charset="0"/>
              <a:buChar char="•"/>
            </a:pPr>
            <a:r>
              <a:rPr lang="en-US" sz="2400" dirty="0">
                <a:solidFill>
                  <a:srgbClr val="002060"/>
                </a:solidFill>
              </a:rPr>
              <a:t>Oral reprimand</a:t>
            </a:r>
          </a:p>
          <a:p>
            <a:pPr marL="342900" indent="-342900">
              <a:buFont typeface="Arial" panose="020B0604020202020204" pitchFamily="34" charset="0"/>
              <a:buChar char="•"/>
            </a:pPr>
            <a:r>
              <a:rPr lang="en-US" sz="2400" dirty="0">
                <a:solidFill>
                  <a:srgbClr val="002060"/>
                </a:solidFill>
              </a:rPr>
              <a:t>Written reprimand</a:t>
            </a:r>
          </a:p>
          <a:p>
            <a:pPr marL="342900" indent="-342900">
              <a:buFont typeface="Arial" panose="020B0604020202020204" pitchFamily="34" charset="0"/>
              <a:buChar char="•"/>
            </a:pPr>
            <a:r>
              <a:rPr lang="en-US" sz="2400" dirty="0">
                <a:solidFill>
                  <a:srgbClr val="002060"/>
                </a:solidFill>
              </a:rPr>
              <a:t>Suspension (with or without pay)</a:t>
            </a:r>
          </a:p>
          <a:p>
            <a:pPr marL="342900" indent="-342900">
              <a:buFont typeface="Arial" panose="020B0604020202020204" pitchFamily="34" charset="0"/>
              <a:buChar char="•"/>
            </a:pPr>
            <a:r>
              <a:rPr lang="en-US" sz="2400" dirty="0">
                <a:solidFill>
                  <a:srgbClr val="002060"/>
                </a:solidFill>
              </a:rPr>
              <a:t>Vacation reduction per CBA (e.g., MAPE, MMA, MSUAASF)</a:t>
            </a:r>
          </a:p>
          <a:p>
            <a:pPr marL="342900" indent="-342900">
              <a:buFont typeface="Arial" panose="020B0604020202020204" pitchFamily="34" charset="0"/>
              <a:buChar char="•"/>
            </a:pPr>
            <a:r>
              <a:rPr lang="en-US" sz="2400" dirty="0">
                <a:solidFill>
                  <a:srgbClr val="002060"/>
                </a:solidFill>
              </a:rPr>
              <a:t>Demotion</a:t>
            </a:r>
          </a:p>
          <a:p>
            <a:pPr marL="342900" indent="-342900">
              <a:buFont typeface="Arial" panose="020B0604020202020204" pitchFamily="34" charset="0"/>
              <a:buChar char="•"/>
            </a:pPr>
            <a:r>
              <a:rPr lang="en-US" sz="2400" dirty="0">
                <a:solidFill>
                  <a:srgbClr val="002060"/>
                </a:solidFill>
              </a:rPr>
              <a:t>Discharge</a:t>
            </a:r>
          </a:p>
          <a:p>
            <a:r>
              <a:rPr lang="en-US" sz="2400" dirty="0">
                <a:solidFill>
                  <a:srgbClr val="002060"/>
                </a:solidFill>
              </a:rPr>
              <a:t>*Check the relevant CBA</a:t>
            </a:r>
          </a:p>
        </p:txBody>
      </p:sp>
    </p:spTree>
    <p:extLst>
      <p:ext uri="{BB962C8B-B14F-4D97-AF65-F5344CB8AC3E}">
        <p14:creationId xmlns:p14="http://schemas.microsoft.com/office/powerpoint/2010/main" val="55342762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Implement Appropriate Action</a:t>
            </a:r>
          </a:p>
        </p:txBody>
      </p:sp>
      <p:sp>
        <p:nvSpPr>
          <p:cNvPr id="2" name="Content Placeholder 1"/>
          <p:cNvSpPr>
            <a:spLocks noGrp="1"/>
          </p:cNvSpPr>
          <p:nvPr>
            <p:ph idx="1"/>
          </p:nvPr>
        </p:nvSpPr>
        <p:spPr/>
        <p:txBody>
          <a:bodyPr>
            <a:normAutofit/>
          </a:bodyPr>
          <a:lstStyle/>
          <a:p>
            <a:pPr marL="0" indent="0">
              <a:buNone/>
            </a:pPr>
            <a:r>
              <a:rPr lang="en-US" sz="2400" dirty="0">
                <a:solidFill>
                  <a:srgbClr val="002060"/>
                </a:solidFill>
              </a:rPr>
              <a:t>Components of Disciplinary Letter</a:t>
            </a:r>
          </a:p>
          <a:p>
            <a:pPr marL="342900" indent="-342900">
              <a:buFont typeface="Arial" panose="020B0604020202020204" pitchFamily="34" charset="0"/>
              <a:buChar char="•"/>
            </a:pPr>
            <a:r>
              <a:rPr lang="en-US" sz="2400" dirty="0">
                <a:solidFill>
                  <a:srgbClr val="002060"/>
                </a:solidFill>
              </a:rPr>
              <a:t>Level of discipline</a:t>
            </a:r>
          </a:p>
          <a:p>
            <a:pPr marL="342900" indent="-342900">
              <a:buFont typeface="Arial" panose="020B0604020202020204" pitchFamily="34" charset="0"/>
              <a:buChar char="•"/>
            </a:pPr>
            <a:r>
              <a:rPr lang="en-US" sz="2400" dirty="0">
                <a:solidFill>
                  <a:srgbClr val="002060"/>
                </a:solidFill>
              </a:rPr>
              <a:t>Reason(s) for discipline</a:t>
            </a:r>
          </a:p>
          <a:p>
            <a:pPr marL="342900" indent="-342900">
              <a:buFont typeface="Arial" panose="020B0604020202020204" pitchFamily="34" charset="0"/>
              <a:buChar char="•"/>
            </a:pPr>
            <a:r>
              <a:rPr lang="en-US" sz="2400" dirty="0">
                <a:solidFill>
                  <a:srgbClr val="002060"/>
                </a:solidFill>
              </a:rPr>
              <a:t>Past warnings and/or discipline the employee has received</a:t>
            </a:r>
          </a:p>
          <a:p>
            <a:pPr marL="342900" indent="-342900">
              <a:buFont typeface="Arial" panose="020B0604020202020204" pitchFamily="34" charset="0"/>
              <a:buChar char="•"/>
            </a:pPr>
            <a:r>
              <a:rPr lang="en-US" sz="2400" dirty="0">
                <a:solidFill>
                  <a:srgbClr val="002060"/>
                </a:solidFill>
              </a:rPr>
              <a:t>Opportunity for Loudermill meeting, when appropriate</a:t>
            </a:r>
          </a:p>
        </p:txBody>
      </p:sp>
    </p:spTree>
    <p:extLst>
      <p:ext uri="{BB962C8B-B14F-4D97-AF65-F5344CB8AC3E}">
        <p14:creationId xmlns:p14="http://schemas.microsoft.com/office/powerpoint/2010/main" val="92749230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Implement Appropriate Action, 2</a:t>
            </a:r>
          </a:p>
        </p:txBody>
      </p:sp>
      <p:sp>
        <p:nvSpPr>
          <p:cNvPr id="2" name="Content Placeholder 1"/>
          <p:cNvSpPr>
            <a:spLocks noGrp="1"/>
          </p:cNvSpPr>
          <p:nvPr>
            <p:ph idx="1"/>
          </p:nvPr>
        </p:nvSpPr>
        <p:spPr/>
        <p:txBody>
          <a:bodyPr>
            <a:normAutofit/>
          </a:bodyPr>
          <a:lstStyle/>
          <a:p>
            <a:pPr marL="0" indent="0">
              <a:buNone/>
            </a:pPr>
            <a:r>
              <a:rPr lang="en-US" sz="2400" dirty="0">
                <a:solidFill>
                  <a:srgbClr val="002060"/>
                </a:solidFill>
              </a:rPr>
              <a:t>Components of Disciplinary Letter – cont’d</a:t>
            </a:r>
          </a:p>
          <a:p>
            <a:pPr marL="342900" indent="-342900">
              <a:buFont typeface="Arial" panose="020B0604020202020204" pitchFamily="34" charset="0"/>
              <a:buChar char="•"/>
            </a:pPr>
            <a:r>
              <a:rPr lang="en-US" sz="2400" dirty="0">
                <a:solidFill>
                  <a:srgbClr val="002060"/>
                </a:solidFill>
              </a:rPr>
              <a:t>Corrective action required of employee</a:t>
            </a:r>
          </a:p>
          <a:p>
            <a:pPr marL="342900" indent="-342900">
              <a:buFont typeface="Arial" panose="020B0604020202020204" pitchFamily="34" charset="0"/>
              <a:buChar char="•"/>
            </a:pPr>
            <a:r>
              <a:rPr lang="en-US" sz="2400" dirty="0">
                <a:solidFill>
                  <a:srgbClr val="002060"/>
                </a:solidFill>
              </a:rPr>
              <a:t>Referral to EAP, if your practice</a:t>
            </a:r>
          </a:p>
          <a:p>
            <a:pPr marL="342900" indent="-342900">
              <a:buFont typeface="Arial" panose="020B0604020202020204" pitchFamily="34" charset="0"/>
              <a:buChar char="•"/>
            </a:pPr>
            <a:r>
              <a:rPr lang="en-US" sz="2400" dirty="0">
                <a:solidFill>
                  <a:srgbClr val="002060"/>
                </a:solidFill>
              </a:rPr>
              <a:t>Consequences of failure to measurably improve</a:t>
            </a:r>
          </a:p>
          <a:p>
            <a:pPr marL="342900" indent="-342900">
              <a:buFont typeface="Arial" panose="020B0604020202020204" pitchFamily="34" charset="0"/>
              <a:buChar char="•"/>
            </a:pPr>
            <a:r>
              <a:rPr lang="en-US" sz="2400" dirty="0">
                <a:solidFill>
                  <a:srgbClr val="002060"/>
                </a:solidFill>
              </a:rPr>
              <a:t>Employee’s appeal rights</a:t>
            </a:r>
          </a:p>
        </p:txBody>
      </p:sp>
    </p:spTree>
    <p:extLst>
      <p:ext uri="{BB962C8B-B14F-4D97-AF65-F5344CB8AC3E}">
        <p14:creationId xmlns:p14="http://schemas.microsoft.com/office/powerpoint/2010/main" val="348887449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Implement Appropriate Action, 3</a:t>
            </a:r>
          </a:p>
        </p:txBody>
      </p:sp>
      <p:sp>
        <p:nvSpPr>
          <p:cNvPr id="2" name="Content Placeholder 1"/>
          <p:cNvSpPr>
            <a:spLocks noGrp="1"/>
          </p:cNvSpPr>
          <p:nvPr>
            <p:ph idx="1"/>
          </p:nvPr>
        </p:nvSpPr>
        <p:spPr/>
        <p:txBody>
          <a:bodyPr>
            <a:normAutofit/>
          </a:bodyPr>
          <a:lstStyle/>
          <a:p>
            <a:r>
              <a:rPr lang="en-US" sz="2400" dirty="0">
                <a:solidFill>
                  <a:srgbClr val="002060"/>
                </a:solidFill>
              </a:rPr>
              <a:t>Distribution of disciplinary letter</a:t>
            </a:r>
          </a:p>
          <a:p>
            <a:pPr marL="342900" indent="-342900">
              <a:buFont typeface="Arial" panose="020B0604020202020204" pitchFamily="34" charset="0"/>
              <a:buChar char="•"/>
            </a:pPr>
            <a:r>
              <a:rPr lang="en-US" sz="2400" dirty="0">
                <a:solidFill>
                  <a:srgbClr val="002060"/>
                </a:solidFill>
              </a:rPr>
              <a:t>Employee</a:t>
            </a:r>
          </a:p>
          <a:p>
            <a:pPr marL="342900" indent="-342900">
              <a:buFont typeface="Arial" panose="020B0604020202020204" pitchFamily="34" charset="0"/>
              <a:buChar char="•"/>
            </a:pPr>
            <a:r>
              <a:rPr lang="en-US" sz="2400" dirty="0">
                <a:solidFill>
                  <a:srgbClr val="002060"/>
                </a:solidFill>
              </a:rPr>
              <a:t>Personnel file</a:t>
            </a:r>
          </a:p>
          <a:p>
            <a:pPr marL="342900" indent="-342900">
              <a:buFont typeface="Arial" panose="020B0604020202020204" pitchFamily="34" charset="0"/>
              <a:buChar char="•"/>
            </a:pPr>
            <a:r>
              <a:rPr lang="en-US" sz="2400" dirty="0">
                <a:solidFill>
                  <a:srgbClr val="002060"/>
                </a:solidFill>
              </a:rPr>
              <a:t>Union?  Check CBA</a:t>
            </a:r>
          </a:p>
          <a:p>
            <a:r>
              <a:rPr lang="en-US" sz="2400" dirty="0">
                <a:solidFill>
                  <a:srgbClr val="002060"/>
                </a:solidFill>
              </a:rPr>
              <a:t>Service of disciplinary letter in person or via mail</a:t>
            </a:r>
          </a:p>
          <a:p>
            <a:pPr marL="342900" indent="-342900">
              <a:buFont typeface="Arial" panose="020B0604020202020204" pitchFamily="34" charset="0"/>
              <a:buChar char="•"/>
            </a:pPr>
            <a:r>
              <a:rPr lang="en-US" sz="2400" dirty="0">
                <a:solidFill>
                  <a:srgbClr val="002060"/>
                </a:solidFill>
              </a:rPr>
              <a:t>Check CBA if certified mail required</a:t>
            </a:r>
          </a:p>
          <a:p>
            <a:pPr marL="342900" indent="-342900">
              <a:buFont typeface="Arial" panose="020B0604020202020204" pitchFamily="34" charset="0"/>
              <a:buChar char="•"/>
            </a:pPr>
            <a:r>
              <a:rPr lang="en-US" sz="2400" dirty="0">
                <a:solidFill>
                  <a:srgbClr val="002060"/>
                </a:solidFill>
              </a:rPr>
              <a:t>Move It Securely with the delivery receipt box checked</a:t>
            </a:r>
          </a:p>
        </p:txBody>
      </p:sp>
    </p:spTree>
    <p:extLst>
      <p:ext uri="{BB962C8B-B14F-4D97-AF65-F5344CB8AC3E}">
        <p14:creationId xmlns:p14="http://schemas.microsoft.com/office/powerpoint/2010/main" val="276348506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Implement Appropriate Action, 4</a:t>
            </a:r>
          </a:p>
        </p:txBody>
      </p:sp>
      <p:sp>
        <p:nvSpPr>
          <p:cNvPr id="2" name="Content Placeholder 1"/>
          <p:cNvSpPr>
            <a:spLocks noGrp="1"/>
          </p:cNvSpPr>
          <p:nvPr>
            <p:ph idx="1"/>
          </p:nvPr>
        </p:nvSpPr>
        <p:spPr/>
        <p:txBody>
          <a:bodyPr>
            <a:normAutofit/>
          </a:bodyPr>
          <a:lstStyle/>
          <a:p>
            <a:pPr marL="0" indent="0">
              <a:buNone/>
            </a:pPr>
            <a:r>
              <a:rPr lang="en-US" sz="2400" dirty="0">
                <a:solidFill>
                  <a:srgbClr val="002060"/>
                </a:solidFill>
              </a:rPr>
              <a:t>Follow up to Discipline (by supervisor or designated officer)</a:t>
            </a:r>
          </a:p>
          <a:p>
            <a:pPr marL="342900" indent="-342900">
              <a:buFont typeface="Arial" panose="020B0604020202020204" pitchFamily="34" charset="0"/>
              <a:buChar char="•"/>
            </a:pPr>
            <a:r>
              <a:rPr lang="en-US" sz="2400" dirty="0">
                <a:solidFill>
                  <a:srgbClr val="002060"/>
                </a:solidFill>
              </a:rPr>
              <a:t>Work with employee to correct deficiencies</a:t>
            </a:r>
          </a:p>
          <a:p>
            <a:pPr marL="342900" indent="-342900">
              <a:buFont typeface="Arial" panose="020B0604020202020204" pitchFamily="34" charset="0"/>
              <a:buChar char="•"/>
            </a:pPr>
            <a:r>
              <a:rPr lang="en-US" sz="2400" dirty="0">
                <a:solidFill>
                  <a:srgbClr val="002060"/>
                </a:solidFill>
              </a:rPr>
              <a:t>Give employee a written plan of correction?  It should be specific and include a timetable for improvement.</a:t>
            </a:r>
          </a:p>
          <a:p>
            <a:pPr marL="342900" indent="-342900">
              <a:buFont typeface="Arial" panose="020B0604020202020204" pitchFamily="34" charset="0"/>
              <a:buChar char="•"/>
            </a:pPr>
            <a:r>
              <a:rPr lang="en-US" sz="2400" dirty="0">
                <a:solidFill>
                  <a:srgbClr val="002060"/>
                </a:solidFill>
              </a:rPr>
              <a:t>Monitor employee’s progress</a:t>
            </a:r>
          </a:p>
          <a:p>
            <a:pPr marL="342900" indent="-342900">
              <a:buFont typeface="Arial" panose="020B0604020202020204" pitchFamily="34" charset="0"/>
              <a:buChar char="•"/>
            </a:pPr>
            <a:r>
              <a:rPr lang="en-US" sz="2400" dirty="0">
                <a:solidFill>
                  <a:srgbClr val="002060"/>
                </a:solidFill>
              </a:rPr>
              <a:t>Document changes or continued problems</a:t>
            </a:r>
          </a:p>
          <a:p>
            <a:pPr marL="342900" indent="-342900">
              <a:buFont typeface="Arial" panose="020B0604020202020204" pitchFamily="34" charset="0"/>
              <a:buChar char="•"/>
            </a:pPr>
            <a:r>
              <a:rPr lang="en-US" sz="2400" dirty="0">
                <a:solidFill>
                  <a:srgbClr val="002060"/>
                </a:solidFill>
              </a:rPr>
              <a:t>Follow up with EAP referral, if your practice</a:t>
            </a:r>
          </a:p>
        </p:txBody>
      </p:sp>
    </p:spTree>
    <p:extLst>
      <p:ext uri="{BB962C8B-B14F-4D97-AF65-F5344CB8AC3E}">
        <p14:creationId xmlns:p14="http://schemas.microsoft.com/office/powerpoint/2010/main" val="162949225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Available Appeal Processes</a:t>
            </a:r>
          </a:p>
        </p:txBody>
      </p:sp>
      <p:sp>
        <p:nvSpPr>
          <p:cNvPr id="2" name="Content Placeholder 1"/>
          <p:cNvSpPr>
            <a:spLocks noGrp="1"/>
          </p:cNvSpPr>
          <p:nvPr>
            <p:ph idx="1"/>
          </p:nvPr>
        </p:nvSpPr>
        <p:spPr/>
        <p:txBody>
          <a:bodyPr>
            <a:normAutofit/>
          </a:bodyPr>
          <a:lstStyle/>
          <a:p>
            <a:pPr algn="ctr"/>
            <a:r>
              <a:rPr lang="en-US" sz="2400" dirty="0">
                <a:solidFill>
                  <a:srgbClr val="002060"/>
                </a:solidFill>
              </a:rPr>
              <a:t>Procedure 1B.1.1 Part 7 Subpart C</a:t>
            </a:r>
          </a:p>
          <a:p>
            <a:pPr marL="0" indent="0" algn="ctr">
              <a:buNone/>
            </a:pPr>
            <a:r>
              <a:rPr lang="en-US" sz="2400" u="sng" dirty="0">
                <a:solidFill>
                  <a:srgbClr val="002060"/>
                </a:solidFill>
              </a:rPr>
              <a:t>and/or</a:t>
            </a:r>
          </a:p>
          <a:p>
            <a:pPr algn="ctr"/>
            <a:r>
              <a:rPr lang="en-US" sz="2400" dirty="0">
                <a:solidFill>
                  <a:srgbClr val="002060"/>
                </a:solidFill>
              </a:rPr>
              <a:t>Collective Bargaining Agreement</a:t>
            </a:r>
          </a:p>
          <a:p>
            <a:pPr marL="0" indent="0" algn="ctr">
              <a:buNone/>
            </a:pPr>
            <a:r>
              <a:rPr lang="en-US" sz="2400" u="sng" dirty="0">
                <a:solidFill>
                  <a:srgbClr val="002060"/>
                </a:solidFill>
              </a:rPr>
              <a:t>and/or</a:t>
            </a:r>
          </a:p>
          <a:p>
            <a:pPr algn="ctr"/>
            <a:r>
              <a:rPr lang="en-US" sz="2400" dirty="0">
                <a:solidFill>
                  <a:srgbClr val="002060"/>
                </a:solidFill>
              </a:rPr>
              <a:t>Veteran’s Preference Hearing (classified discharge and demotion only)</a:t>
            </a:r>
          </a:p>
        </p:txBody>
      </p:sp>
    </p:spTree>
    <p:extLst>
      <p:ext uri="{BB962C8B-B14F-4D97-AF65-F5344CB8AC3E}">
        <p14:creationId xmlns:p14="http://schemas.microsoft.com/office/powerpoint/2010/main" val="193124285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F06BC108-12BF-FF80-BA69-F825A7DF8623}"/>
              </a:ext>
            </a:extLst>
          </p:cNvPr>
          <p:cNvSpPr>
            <a:spLocks noGrp="1"/>
          </p:cNvSpPr>
          <p:nvPr>
            <p:ph type="title" idx="4294967295"/>
          </p:nvPr>
        </p:nvSpPr>
        <p:spPr>
          <a:xfrm>
            <a:off x="3927552" y="1998522"/>
            <a:ext cx="7796690" cy="17242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2"/>
                </a:solidFill>
                <a:effectLst/>
                <a:uLnTx/>
                <a:uFillTx/>
                <a:latin typeface="+mn-lt"/>
                <a:ea typeface="Cambria" charset="0"/>
                <a:cs typeface="DokChampa" panose="020B0502040204020203" pitchFamily="34" charset="-34"/>
              </a:rPr>
              <a:t>Decision-Making in Student Respondent Cases</a:t>
            </a:r>
          </a:p>
        </p:txBody>
      </p:sp>
      <p:cxnSp>
        <p:nvCxnSpPr>
          <p:cNvPr id="31" name="Straight Connector 30">
            <a:extLst>
              <a:ext uri="{FF2B5EF4-FFF2-40B4-BE49-F238E27FC236}">
                <a16:creationId xmlns:a16="http://schemas.microsoft.com/office/drawing/2014/main" id="{B2B815B9-BCD3-1C09-B388-51B4A1BEBA6D}"/>
              </a:ext>
              <a:ext uri="{C183D7F6-B498-43B3-948B-1728B52AA6E4}">
                <adec:decorative xmlns:adec="http://schemas.microsoft.com/office/drawing/2017/decorative" val="1"/>
              </a:ext>
            </a:extLst>
          </p:cNvPr>
          <p:cNvCxnSpPr>
            <a:cxnSpLocks/>
          </p:cNvCxnSpPr>
          <p:nvPr/>
        </p:nvCxnSpPr>
        <p:spPr>
          <a:xfrm>
            <a:off x="3460852" y="3851184"/>
            <a:ext cx="8264423" cy="0"/>
          </a:xfrm>
          <a:prstGeom prst="line">
            <a:avLst/>
          </a:prstGeom>
          <a:ln w="38100">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0">
            <a:extLst>
              <a:ext uri="{FF2B5EF4-FFF2-40B4-BE49-F238E27FC236}">
                <a16:creationId xmlns:a16="http://schemas.microsoft.com/office/drawing/2014/main" id="{6DB01E0B-14BE-0CEE-EFCC-F9B44BC2026D}"/>
              </a:ext>
            </a:extLst>
          </p:cNvPr>
          <p:cNvSpPr>
            <a:spLocks noGrp="1"/>
          </p:cNvSpPr>
          <p:nvPr>
            <p:ph type="body" sz="quarter" idx="13"/>
          </p:nvPr>
        </p:nvSpPr>
        <p:spPr/>
        <p:txBody>
          <a:bodyPr/>
          <a:lstStyle/>
          <a:p>
            <a:r>
              <a:rPr lang="en-US"/>
              <a:t>Office of General Counsel</a:t>
            </a:r>
          </a:p>
        </p:txBody>
      </p:sp>
      <p:sp>
        <p:nvSpPr>
          <p:cNvPr id="22" name="Text Placeholder 21">
            <a:extLst>
              <a:ext uri="{FF2B5EF4-FFF2-40B4-BE49-F238E27FC236}">
                <a16:creationId xmlns:a16="http://schemas.microsoft.com/office/drawing/2014/main" id="{6821F354-ECEF-32DE-2B56-4AE0FCE60446}"/>
              </a:ext>
            </a:extLst>
          </p:cNvPr>
          <p:cNvSpPr>
            <a:spLocks noGrp="1"/>
          </p:cNvSpPr>
          <p:nvPr>
            <p:ph type="body" sz="quarter" idx="15"/>
          </p:nvPr>
        </p:nvSpPr>
        <p:spPr>
          <a:xfrm>
            <a:off x="3927552" y="5141787"/>
            <a:ext cx="7795715" cy="294202"/>
          </a:xfrm>
        </p:spPr>
        <p:txBody>
          <a:bodyPr vert="horz" lIns="91440" tIns="45720" rIns="91440" bIns="45720" rtlCol="0" anchor="t">
            <a:noAutofit/>
          </a:bodyPr>
          <a:lstStyle/>
          <a:p>
            <a:r>
              <a:rPr lang="en-US" dirty="0">
                <a:ea typeface="Calibri"/>
                <a:cs typeface="Calibri"/>
              </a:rPr>
              <a:t>August 5, 2026</a:t>
            </a:r>
          </a:p>
        </p:txBody>
      </p:sp>
      <p:pic>
        <p:nvPicPr>
          <p:cNvPr id="30" name="Picture Placeholder 29">
            <a:extLst>
              <a:ext uri="{FF2B5EF4-FFF2-40B4-BE49-F238E27FC236}">
                <a16:creationId xmlns:a16="http://schemas.microsoft.com/office/drawing/2014/main" id="{E4CCBBB7-BA22-C436-1AF0-C247777D3001}"/>
              </a:ext>
              <a:ext uri="{C183D7F6-B498-43B3-948B-1728B52AA6E4}">
                <adec:decorative xmlns:adec="http://schemas.microsoft.com/office/drawing/2017/decorative" val="1"/>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a:stretch/>
        </p:blipFill>
        <p:spPr/>
      </p:pic>
      <p:sp>
        <p:nvSpPr>
          <p:cNvPr id="32" name="Text Placeholder 31">
            <a:extLst>
              <a:ext uri="{FF2B5EF4-FFF2-40B4-BE49-F238E27FC236}">
                <a16:creationId xmlns:a16="http://schemas.microsoft.com/office/drawing/2014/main" id="{8F35917A-AC72-A617-F59C-8B4AB8931B27}"/>
              </a:ext>
              <a:ext uri="{C183D7F6-B498-43B3-948B-1728B52AA6E4}">
                <adec:decorative xmlns:adec="http://schemas.microsoft.com/office/drawing/2017/decorative" val="1"/>
              </a:ext>
            </a:extLst>
          </p:cNvPr>
          <p:cNvSpPr>
            <a:spLocks noGrp="1"/>
          </p:cNvSpPr>
          <p:nvPr>
            <p:ph type="body" sz="quarter" idx="17"/>
          </p:nvPr>
        </p:nvSpPr>
        <p:spPr/>
        <p:txBody>
          <a:bodyPr>
            <a:normAutofit/>
          </a:bodyPr>
          <a:lstStyle/>
          <a:p>
            <a:r>
              <a:rPr lang="en-US"/>
              <a:t>MinnState.edu</a:t>
            </a:r>
          </a:p>
        </p:txBody>
      </p:sp>
    </p:spTree>
    <p:extLst>
      <p:ext uri="{BB962C8B-B14F-4D97-AF65-F5344CB8AC3E}">
        <p14:creationId xmlns:p14="http://schemas.microsoft.com/office/powerpoint/2010/main" val="27859527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609600" y="381000"/>
            <a:ext cx="10871200" cy="1066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3600" b="1" i="0" u="none" strike="noStrike" kern="1200" cap="none" spc="0" normalizeH="0" baseline="0" noProof="0" dirty="0">
                <a:ln>
                  <a:noFill/>
                </a:ln>
                <a:solidFill>
                  <a:schemeClr val="tx2"/>
                </a:solidFill>
                <a:effectLst/>
                <a:uLnTx/>
                <a:uFillTx/>
                <a:latin typeface="+mn-lt"/>
                <a:ea typeface="+mn-ea"/>
                <a:cs typeface="+mn-cs"/>
              </a:rPr>
              <a:t>Duty</a:t>
            </a:r>
          </a:p>
        </p:txBody>
      </p:sp>
      <p:sp>
        <p:nvSpPr>
          <p:cNvPr id="2" name="Content Placeholder 1"/>
          <p:cNvSpPr>
            <a:spLocks noGrp="1"/>
          </p:cNvSpPr>
          <p:nvPr>
            <p:ph idx="1"/>
          </p:nvPr>
        </p:nvSpPr>
        <p:spPr/>
        <p:txBody>
          <a:bodyPr/>
          <a:lstStyle/>
          <a:p>
            <a:pPr marL="0" indent="0">
              <a:buNone/>
            </a:pPr>
            <a:r>
              <a:rPr lang="en-US"/>
              <a:t>If a school knows or reasonably should know about student-on-student discrimination or harassment that creates a hostile environment, the school must take action to eliminate the discrimination or harassment, prevent its recurrence, and address its effects.  </a:t>
            </a:r>
          </a:p>
        </p:txBody>
      </p:sp>
    </p:spTree>
    <p:extLst>
      <p:ext uri="{BB962C8B-B14F-4D97-AF65-F5344CB8AC3E}">
        <p14:creationId xmlns:p14="http://schemas.microsoft.com/office/powerpoint/2010/main" val="6328370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609600" y="381000"/>
            <a:ext cx="10871200" cy="1066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3600" b="1" i="0" u="none" strike="noStrike" kern="1200" cap="none" spc="0" normalizeH="0" baseline="0" noProof="0" dirty="0">
                <a:ln>
                  <a:noFill/>
                </a:ln>
                <a:solidFill>
                  <a:schemeClr val="tx2"/>
                </a:solidFill>
                <a:effectLst/>
                <a:uLnTx/>
                <a:uFillTx/>
                <a:latin typeface="+mn-lt"/>
                <a:ea typeface="+mn-ea"/>
                <a:cs typeface="+mn-cs"/>
              </a:rPr>
              <a:t>Board Policy 1B.1 and System Procedure 1B.1.1</a:t>
            </a:r>
          </a:p>
        </p:txBody>
      </p:sp>
      <p:sp>
        <p:nvSpPr>
          <p:cNvPr id="2" name="Content Placeholder 1"/>
          <p:cNvSpPr>
            <a:spLocks noGrp="1"/>
          </p:cNvSpPr>
          <p:nvPr>
            <p:ph idx="1"/>
          </p:nvPr>
        </p:nvSpPr>
        <p:spPr/>
        <p:txBody>
          <a:bodyPr vert="horz" lIns="91440" tIns="45720" rIns="91440" bIns="45720" rtlCol="0" anchor="t">
            <a:normAutofit/>
          </a:bodyPr>
          <a:lstStyle/>
          <a:p>
            <a:r>
              <a:rPr lang="en-US" dirty="0"/>
              <a:t>One system-wide Policy and Procedure.</a:t>
            </a:r>
          </a:p>
          <a:p>
            <a:pPr lvl="1"/>
            <a:r>
              <a:rPr lang="en-US" dirty="0"/>
              <a:t>Students and employees.</a:t>
            </a:r>
            <a:endParaRPr lang="en-US" dirty="0">
              <a:ea typeface="Calibri"/>
              <a:cs typeface="Calibri"/>
            </a:endParaRPr>
          </a:p>
          <a:p>
            <a:r>
              <a:rPr lang="en-US" dirty="0"/>
              <a:t>Investigator/Decision-Maker Model.  </a:t>
            </a:r>
            <a:endParaRPr lang="en-US" dirty="0">
              <a:ea typeface="Calibri"/>
              <a:cs typeface="Calibri"/>
            </a:endParaRPr>
          </a:p>
          <a:p>
            <a:pPr lvl="1"/>
            <a:r>
              <a:rPr lang="en-US" dirty="0"/>
              <a:t>Investigator.</a:t>
            </a:r>
            <a:endParaRPr lang="en-US" dirty="0">
              <a:ea typeface="Calibri"/>
              <a:cs typeface="Calibri"/>
            </a:endParaRPr>
          </a:p>
          <a:p>
            <a:pPr lvl="1"/>
            <a:r>
              <a:rPr lang="en-US" dirty="0"/>
              <a:t>Decision-Maker.</a:t>
            </a:r>
            <a:endParaRPr lang="en-US" dirty="0">
              <a:ea typeface="Calibri"/>
              <a:cs typeface="Calibri"/>
            </a:endParaRPr>
          </a:p>
          <a:p>
            <a:pPr lvl="1"/>
            <a:r>
              <a:rPr lang="en-US" dirty="0"/>
              <a:t>Campus appeal.</a:t>
            </a:r>
          </a:p>
          <a:p>
            <a:pPr lvl="1"/>
            <a:r>
              <a:rPr lang="en-US" dirty="0"/>
              <a:t>Ch. 14 or CBA.  </a:t>
            </a:r>
          </a:p>
          <a:p>
            <a:pPr lvl="1"/>
            <a:r>
              <a:rPr lang="en-US" sz="2800" dirty="0">
                <a:solidFill>
                  <a:srgbClr val="003C66"/>
                </a:solidFill>
                <a:latin typeface="Calibri" panose="020F0502020204030204"/>
                <a:ea typeface="Calibri"/>
                <a:cs typeface="Calibri"/>
              </a:rPr>
              <a:t>Sexual harassment complaint with student respondent may differ</a:t>
            </a:r>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304867578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609600" y="381000"/>
            <a:ext cx="10871200" cy="1066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3600" b="1" i="0" u="none" strike="noStrike" kern="1200" cap="none" spc="0" normalizeH="0" baseline="0" noProof="0" dirty="0">
                <a:ln>
                  <a:noFill/>
                </a:ln>
                <a:solidFill>
                  <a:schemeClr val="tx2"/>
                </a:solidFill>
                <a:effectLst/>
                <a:uLnTx/>
                <a:uFillTx/>
                <a:latin typeface="+mn-lt"/>
                <a:ea typeface="+mn-ea"/>
                <a:cs typeface="+mn-cs"/>
              </a:rPr>
              <a:t>Thoughts for Decision-Makers</a:t>
            </a:r>
          </a:p>
        </p:txBody>
      </p:sp>
      <p:sp>
        <p:nvSpPr>
          <p:cNvPr id="2" name="Content Placeholder 1"/>
          <p:cNvSpPr>
            <a:spLocks noGrp="1"/>
          </p:cNvSpPr>
          <p:nvPr>
            <p:ph idx="1"/>
          </p:nvPr>
        </p:nvSpPr>
        <p:spPr/>
        <p:txBody>
          <a:bodyPr/>
          <a:lstStyle/>
          <a:p>
            <a:r>
              <a:rPr lang="en-US" dirty="0"/>
              <a:t>Analytical Order.</a:t>
            </a:r>
          </a:p>
          <a:p>
            <a:pPr marL="914400" lvl="1" indent="-457200">
              <a:buAutoNum type="arabicPeriod"/>
            </a:pPr>
            <a:r>
              <a:rPr lang="en-US" dirty="0"/>
              <a:t>Policy Violation.</a:t>
            </a:r>
          </a:p>
          <a:p>
            <a:pPr marL="914400" lvl="1" indent="-457200">
              <a:buAutoNum type="arabicPeriod"/>
            </a:pPr>
            <a:r>
              <a:rPr lang="en-US" dirty="0"/>
              <a:t>If yes to 1, then sanction.</a:t>
            </a:r>
          </a:p>
          <a:p>
            <a:r>
              <a:rPr lang="en-US" dirty="0"/>
              <a:t>Look for corroborating information.</a:t>
            </a:r>
          </a:p>
          <a:p>
            <a:pPr marL="457200"/>
            <a:r>
              <a:rPr lang="en-US" dirty="0"/>
              <a:t>Articulate a succinct statement of the facts supporting the decision and the rationale for the sanction. </a:t>
            </a:r>
          </a:p>
          <a:p>
            <a:pPr marL="457200"/>
            <a:r>
              <a:rPr lang="en-US" dirty="0"/>
              <a:t>No longer REQUIRED to confer with OGC, but OGC always available to discuss and review decisions</a:t>
            </a:r>
          </a:p>
        </p:txBody>
      </p:sp>
    </p:spTree>
    <p:extLst>
      <p:ext uri="{BB962C8B-B14F-4D97-AF65-F5344CB8AC3E}">
        <p14:creationId xmlns:p14="http://schemas.microsoft.com/office/powerpoint/2010/main" val="4662689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609600" y="381000"/>
            <a:ext cx="10871200" cy="1066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3600" b="1" i="0" u="none" strike="noStrike" kern="1200" cap="none" spc="0" normalizeH="0" baseline="0" noProof="0" dirty="0">
                <a:ln>
                  <a:noFill/>
                </a:ln>
                <a:solidFill>
                  <a:schemeClr val="tx2"/>
                </a:solidFill>
                <a:effectLst/>
                <a:uLnTx/>
                <a:uFillTx/>
                <a:latin typeface="+mn-lt"/>
                <a:ea typeface="+mn-ea"/>
                <a:cs typeface="+mn-cs"/>
              </a:rPr>
              <a:t>Sanctions</a:t>
            </a:r>
          </a:p>
        </p:txBody>
      </p:sp>
      <p:sp>
        <p:nvSpPr>
          <p:cNvPr id="2" name="Content Placeholder 1"/>
          <p:cNvSpPr>
            <a:spLocks noGrp="1"/>
          </p:cNvSpPr>
          <p:nvPr>
            <p:ph idx="1"/>
          </p:nvPr>
        </p:nvSpPr>
        <p:spPr/>
        <p:txBody>
          <a:bodyPr>
            <a:normAutofit fontScale="92500" lnSpcReduction="10000"/>
          </a:bodyPr>
          <a:lstStyle/>
          <a:p>
            <a:r>
              <a:rPr lang="en-US"/>
              <a:t>Remember Basic Duty.</a:t>
            </a:r>
          </a:p>
          <a:p>
            <a:pPr lvl="1"/>
            <a:r>
              <a:rPr lang="en-US"/>
              <a:t>Eliminate discrimination/harassment, prevent its recurrence, and address its effects.</a:t>
            </a:r>
          </a:p>
          <a:p>
            <a:pPr marL="457200"/>
            <a:r>
              <a:rPr lang="en-US"/>
              <a:t>All possible conduct code sanctions available (Dean of Students can be a resource).</a:t>
            </a:r>
          </a:p>
          <a:p>
            <a:r>
              <a:rPr lang="en-US"/>
              <a:t>Factors</a:t>
            </a:r>
          </a:p>
          <a:p>
            <a:pPr lvl="1"/>
            <a:r>
              <a:rPr lang="en-US"/>
              <a:t>Seriousness of Behavior.</a:t>
            </a:r>
          </a:p>
          <a:p>
            <a:pPr lvl="1"/>
            <a:r>
              <a:rPr lang="en-US"/>
              <a:t>Previous Disciplinary History.</a:t>
            </a:r>
          </a:p>
          <a:p>
            <a:pPr lvl="1"/>
            <a:r>
              <a:rPr lang="en-US"/>
              <a:t>On-going threat?</a:t>
            </a:r>
          </a:p>
          <a:p>
            <a:pPr lvl="1"/>
            <a:r>
              <a:rPr lang="en-US"/>
              <a:t>Remorse.</a:t>
            </a:r>
          </a:p>
          <a:p>
            <a:pPr lvl="1"/>
            <a:r>
              <a:rPr lang="en-US"/>
              <a:t>Similarity to past discipline.</a:t>
            </a:r>
          </a:p>
          <a:p>
            <a:pPr lvl="1"/>
            <a:r>
              <a:rPr lang="en-US"/>
              <a:t>Other factors?</a:t>
            </a:r>
          </a:p>
        </p:txBody>
      </p:sp>
    </p:spTree>
    <p:extLst>
      <p:ext uri="{BB962C8B-B14F-4D97-AF65-F5344CB8AC3E}">
        <p14:creationId xmlns:p14="http://schemas.microsoft.com/office/powerpoint/2010/main" val="6092082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609600" y="381000"/>
            <a:ext cx="10871200" cy="1066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3600" b="1" i="0" u="none" strike="noStrike" kern="1200" cap="none" spc="0" normalizeH="0" baseline="0" noProof="0" dirty="0">
                <a:ln>
                  <a:noFill/>
                </a:ln>
                <a:solidFill>
                  <a:schemeClr val="tx2"/>
                </a:solidFill>
                <a:effectLst/>
                <a:uLnTx/>
                <a:uFillTx/>
                <a:latin typeface="+mn-lt"/>
                <a:ea typeface="+mn-ea"/>
                <a:cs typeface="+mn-cs"/>
              </a:rPr>
              <a:t>Examples of Typical Student Conduct Sanctions</a:t>
            </a:r>
          </a:p>
        </p:txBody>
      </p:sp>
      <p:sp>
        <p:nvSpPr>
          <p:cNvPr id="2" name="Content Placeholder 1"/>
          <p:cNvSpPr>
            <a:spLocks noGrp="1"/>
          </p:cNvSpPr>
          <p:nvPr>
            <p:ph idx="1"/>
          </p:nvPr>
        </p:nvSpPr>
        <p:spPr>
          <a:xfrm>
            <a:off x="838200" y="1875320"/>
            <a:ext cx="10515600" cy="4806181"/>
          </a:xfrm>
        </p:spPr>
        <p:txBody>
          <a:bodyPr vert="horz" lIns="91440" tIns="45720" rIns="91440" bIns="45720" rtlCol="0" anchor="t">
            <a:normAutofit fontScale="92500" lnSpcReduction="20000"/>
          </a:bodyPr>
          <a:lstStyle/>
          <a:p>
            <a:pPr marL="0" indent="0">
              <a:buNone/>
            </a:pPr>
            <a:r>
              <a:rPr lang="en-US"/>
              <a:t>(see your conduct policy; Dean of Students)</a:t>
            </a:r>
          </a:p>
          <a:p>
            <a:r>
              <a:rPr lang="en-US"/>
              <a:t>Warning.</a:t>
            </a:r>
          </a:p>
          <a:p>
            <a:r>
              <a:rPr lang="en-US"/>
              <a:t>Probation.</a:t>
            </a:r>
          </a:p>
          <a:p>
            <a:r>
              <a:rPr lang="en-US"/>
              <a:t>Loss of Privileges (for example, removal from residence life; restriction from campus other than for class).</a:t>
            </a:r>
          </a:p>
          <a:p>
            <a:r>
              <a:rPr lang="en-US"/>
              <a:t>Required training.</a:t>
            </a:r>
          </a:p>
          <a:p>
            <a:r>
              <a:rPr lang="en-US"/>
              <a:t>No contact.</a:t>
            </a:r>
          </a:p>
          <a:p>
            <a:r>
              <a:rPr lang="en-US"/>
              <a:t>Suspension.</a:t>
            </a:r>
          </a:p>
          <a:p>
            <a:r>
              <a:rPr lang="en-US"/>
              <a:t>Expulsion.</a:t>
            </a:r>
          </a:p>
          <a:p>
            <a:pPr marL="0" indent="0">
              <a:buNone/>
            </a:pPr>
            <a:r>
              <a:rPr lang="en-US"/>
              <a:t>More than one sanction available in any scenario (for example, probation and required training).  </a:t>
            </a:r>
          </a:p>
        </p:txBody>
      </p:sp>
    </p:spTree>
    <p:extLst>
      <p:ext uri="{BB962C8B-B14F-4D97-AF65-F5344CB8AC3E}">
        <p14:creationId xmlns:p14="http://schemas.microsoft.com/office/powerpoint/2010/main" val="400624341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609600" y="381000"/>
            <a:ext cx="10871200" cy="1066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3600" b="1" i="0" u="none" strike="noStrike" kern="1200" cap="none" spc="0" normalizeH="0" baseline="0" noProof="0" dirty="0">
                <a:ln>
                  <a:noFill/>
                </a:ln>
                <a:solidFill>
                  <a:schemeClr val="tx2"/>
                </a:solidFill>
                <a:effectLst/>
                <a:uLnTx/>
                <a:uFillTx/>
                <a:latin typeface="+mn-lt"/>
                <a:ea typeface="+mn-ea"/>
                <a:cs typeface="+mn-cs"/>
              </a:rPr>
              <a:t>Decision Letters</a:t>
            </a:r>
          </a:p>
        </p:txBody>
      </p:sp>
      <p:sp>
        <p:nvSpPr>
          <p:cNvPr id="2" name="Content Placeholder 1"/>
          <p:cNvSpPr>
            <a:spLocks noGrp="1"/>
          </p:cNvSpPr>
          <p:nvPr>
            <p:ph idx="1"/>
          </p:nvPr>
        </p:nvSpPr>
        <p:spPr>
          <a:xfrm>
            <a:off x="962025" y="1149349"/>
            <a:ext cx="10515600" cy="4806181"/>
          </a:xfrm>
        </p:spPr>
        <p:txBody>
          <a:bodyPr vert="horz" lIns="91440" tIns="45720" rIns="91440" bIns="45720" rtlCol="0" anchor="t">
            <a:normAutofit fontScale="92500" lnSpcReduction="20000"/>
          </a:bodyPr>
          <a:lstStyle/>
          <a:p>
            <a:r>
              <a:rPr lang="en-US" dirty="0"/>
              <a:t>Process map at your campus.</a:t>
            </a:r>
            <a:endParaRPr lang="en-US" dirty="0">
              <a:ea typeface="Calibri"/>
              <a:cs typeface="Calibri"/>
            </a:endParaRPr>
          </a:p>
          <a:p>
            <a:pPr lvl="1"/>
            <a:r>
              <a:rPr lang="en-US" dirty="0"/>
              <a:t>Each letter sets up the next letter (i.e., decision letter sets up internal appeal; appeal decision sets up Ch. 14 if applicable).</a:t>
            </a:r>
            <a:endParaRPr lang="en-US" dirty="0">
              <a:ea typeface="Calibri"/>
              <a:cs typeface="Calibri"/>
            </a:endParaRPr>
          </a:p>
          <a:p>
            <a:r>
              <a:rPr lang="en-US" dirty="0"/>
              <a:t>Some rationale for:</a:t>
            </a:r>
            <a:endParaRPr lang="en-US" dirty="0">
              <a:ea typeface="Calibri"/>
              <a:cs typeface="Calibri"/>
            </a:endParaRPr>
          </a:p>
          <a:p>
            <a:pPr lvl="1"/>
            <a:r>
              <a:rPr lang="en-US" dirty="0"/>
              <a:t>Finding on policy violation.</a:t>
            </a:r>
            <a:endParaRPr lang="en-US" dirty="0">
              <a:ea typeface="Calibri"/>
              <a:cs typeface="Calibri"/>
            </a:endParaRPr>
          </a:p>
          <a:p>
            <a:pPr lvl="1"/>
            <a:r>
              <a:rPr lang="en-US" dirty="0"/>
              <a:t>Sanction.</a:t>
            </a:r>
            <a:endParaRPr lang="en-US" dirty="0">
              <a:ea typeface="Calibri"/>
              <a:cs typeface="Calibri"/>
            </a:endParaRPr>
          </a:p>
          <a:p>
            <a:r>
              <a:rPr lang="en-US" dirty="0"/>
              <a:t>No retaliation; appeal.</a:t>
            </a:r>
            <a:endParaRPr lang="en-US" dirty="0">
              <a:ea typeface="Calibri"/>
              <a:cs typeface="Calibri"/>
            </a:endParaRPr>
          </a:p>
          <a:p>
            <a:r>
              <a:rPr lang="en-US" dirty="0"/>
              <a:t>Refer to services available to parties? (Especially for Cs: counseling/course adjustments/etc.)</a:t>
            </a:r>
            <a:endParaRPr lang="en-US" dirty="0">
              <a:ea typeface="Calibri"/>
              <a:cs typeface="Calibri"/>
            </a:endParaRPr>
          </a:p>
          <a:p>
            <a:r>
              <a:rPr lang="en-US" dirty="0">
                <a:ea typeface="Calibri"/>
                <a:cs typeface="Calibri"/>
              </a:rPr>
              <a:t>Need to limit how much tell C about R (and vice versa)</a:t>
            </a:r>
          </a:p>
          <a:p>
            <a:r>
              <a:rPr lang="en-US" dirty="0">
                <a:ea typeface="Calibri"/>
                <a:cs typeface="Calibri"/>
              </a:rPr>
              <a:t>Templates recently revised</a:t>
            </a:r>
          </a:p>
          <a:p>
            <a:endParaRPr lang="en-US" dirty="0">
              <a:ea typeface="Calibri"/>
              <a:cs typeface="Calibri"/>
            </a:endParaRPr>
          </a:p>
          <a:p>
            <a:endParaRPr lang="en-US">
              <a:ea typeface="Calibri" panose="020F0502020204030204"/>
              <a:cs typeface="Calibri" panose="020F0502020204030204"/>
            </a:endParaRPr>
          </a:p>
        </p:txBody>
      </p:sp>
    </p:spTree>
    <p:extLst>
      <p:ext uri="{BB962C8B-B14F-4D97-AF65-F5344CB8AC3E}">
        <p14:creationId xmlns:p14="http://schemas.microsoft.com/office/powerpoint/2010/main" val="109940349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609600" y="381000"/>
            <a:ext cx="10871200" cy="1066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3600" b="1" i="0" u="none" strike="noStrike" kern="1200" cap="none" spc="0" normalizeH="0" baseline="0" noProof="0" dirty="0">
                <a:ln>
                  <a:noFill/>
                </a:ln>
                <a:solidFill>
                  <a:schemeClr val="tx2"/>
                </a:solidFill>
                <a:effectLst/>
                <a:uLnTx/>
                <a:uFillTx/>
                <a:latin typeface="+mn-lt"/>
                <a:ea typeface="+mn-ea"/>
                <a:cs typeface="+mn-cs"/>
              </a:rPr>
              <a:t>Board Policy 1B.3 and System Procedure 1B.3.1</a:t>
            </a:r>
          </a:p>
        </p:txBody>
      </p:sp>
      <p:sp>
        <p:nvSpPr>
          <p:cNvPr id="2" name="Content Placeholder 1"/>
          <p:cNvSpPr>
            <a:spLocks noGrp="1"/>
          </p:cNvSpPr>
          <p:nvPr>
            <p:ph idx="1"/>
          </p:nvPr>
        </p:nvSpPr>
        <p:spPr/>
        <p:txBody>
          <a:bodyPr vert="horz" lIns="91440" tIns="45720" rIns="91440" bIns="45720" rtlCol="0" anchor="t">
            <a:normAutofit/>
          </a:bodyPr>
          <a:lstStyle/>
          <a:p>
            <a:r>
              <a:rPr lang="en-US" dirty="0"/>
              <a:t>One system-wide Policy and Procedure.</a:t>
            </a:r>
          </a:p>
          <a:p>
            <a:pPr lvl="1"/>
            <a:r>
              <a:rPr lang="en-US" dirty="0"/>
              <a:t>Students and employees.</a:t>
            </a:r>
          </a:p>
          <a:p>
            <a:pPr lvl="1"/>
            <a:r>
              <a:rPr lang="en-US" dirty="0">
                <a:cs typeface="Calibri"/>
              </a:rPr>
              <a:t>Also applies to sexual harassment complaints when a STUDENT is the RESPONDENT and EITHER the complainant or the respondent requests a formal hearing</a:t>
            </a:r>
          </a:p>
          <a:p>
            <a:r>
              <a:rPr lang="en-US" dirty="0"/>
              <a:t>Modified Investigator/Decision-Maker Model.  </a:t>
            </a:r>
            <a:endParaRPr lang="en-US" dirty="0">
              <a:cs typeface="Calibri"/>
            </a:endParaRPr>
          </a:p>
          <a:p>
            <a:pPr lvl="1"/>
            <a:r>
              <a:rPr lang="en-US" dirty="0"/>
              <a:t>Investigator.</a:t>
            </a:r>
            <a:endParaRPr lang="en-US" dirty="0">
              <a:cs typeface="Calibri"/>
            </a:endParaRPr>
          </a:p>
          <a:p>
            <a:pPr lvl="1"/>
            <a:r>
              <a:rPr lang="en-US" dirty="0"/>
              <a:t>Campuses holding hearings themselves; advisors ask questions and cross-examine witnesses; DM rules whether questions are relevant or not.</a:t>
            </a:r>
            <a:endParaRPr lang="en-US" dirty="0">
              <a:cs typeface="Calibri"/>
            </a:endParaRPr>
          </a:p>
          <a:p>
            <a:pPr lvl="1"/>
            <a:r>
              <a:rPr lang="en-US" dirty="0"/>
              <a:t>Appeal or CBA</a:t>
            </a:r>
            <a:r>
              <a:rPr lang="en-US"/>
              <a:t>.    </a:t>
            </a:r>
            <a:endParaRPr lang="en-US" dirty="0">
              <a:cs typeface="Calibri"/>
            </a:endParaRPr>
          </a:p>
        </p:txBody>
      </p:sp>
    </p:spTree>
    <p:extLst>
      <p:ext uri="{BB962C8B-B14F-4D97-AF65-F5344CB8AC3E}">
        <p14:creationId xmlns:p14="http://schemas.microsoft.com/office/powerpoint/2010/main" val="125043203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title" idx="4294967295"/>
          </p:nvPr>
        </p:nvSpPr>
        <p:spPr>
          <a:xfrm>
            <a:off x="609600" y="381000"/>
            <a:ext cx="10871200" cy="1066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US" sz="3600" b="1" i="0" u="none" strike="noStrike" kern="1200" cap="none" spc="0" normalizeH="0" baseline="0" noProof="0" dirty="0">
                <a:ln>
                  <a:noFill/>
                </a:ln>
                <a:solidFill>
                  <a:schemeClr val="tx2"/>
                </a:solidFill>
                <a:effectLst/>
                <a:uLnTx/>
                <a:uFillTx/>
                <a:latin typeface="+mn-lt"/>
                <a:ea typeface="+mn-ea"/>
                <a:cs typeface="+mn-cs"/>
              </a:rPr>
              <a:t>1B.3.1 Decision-Maker Responsibilities</a:t>
            </a:r>
          </a:p>
        </p:txBody>
      </p:sp>
      <p:sp>
        <p:nvSpPr>
          <p:cNvPr id="2" name="Content Placeholder 1"/>
          <p:cNvSpPr>
            <a:spLocks noGrp="1"/>
          </p:cNvSpPr>
          <p:nvPr>
            <p:ph idx="1"/>
          </p:nvPr>
        </p:nvSpPr>
        <p:spPr/>
        <p:txBody>
          <a:bodyPr vert="horz" lIns="91440" tIns="45720" rIns="91440" bIns="45720" rtlCol="0" anchor="t">
            <a:normAutofit fontScale="85000" lnSpcReduction="20000"/>
          </a:bodyPr>
          <a:lstStyle/>
          <a:p>
            <a:r>
              <a:rPr lang="en-US" dirty="0"/>
              <a:t>Decisionmakers run these hearings </a:t>
            </a:r>
            <a:endParaRPr lang="en-US" dirty="0">
              <a:ea typeface="Calibri"/>
              <a:cs typeface="Calibri"/>
            </a:endParaRPr>
          </a:p>
          <a:p>
            <a:r>
              <a:rPr lang="en-US" dirty="0">
                <a:ea typeface="Calibri"/>
                <a:cs typeface="Calibri"/>
              </a:rPr>
              <a:t>Advisors cross-examine witnesses</a:t>
            </a:r>
          </a:p>
          <a:p>
            <a:r>
              <a:rPr lang="en-US" dirty="0">
                <a:ea typeface="Calibri"/>
                <a:cs typeface="Calibri"/>
              </a:rPr>
              <a:t>DM makes relevancy rulings throughout the hearing</a:t>
            </a:r>
          </a:p>
          <a:p>
            <a:r>
              <a:rPr lang="en-US" dirty="0"/>
              <a:t>For sexual harassment proceedings, have to give parties at least 24 hours’ notice before </a:t>
            </a:r>
            <a:r>
              <a:rPr lang="en-US"/>
              <a:t>issuing decision</a:t>
            </a:r>
            <a:endParaRPr lang="en-US" dirty="0"/>
          </a:p>
          <a:p>
            <a:r>
              <a:rPr lang="en-US" dirty="0"/>
              <a:t>Issue written determination with 6 required elements.</a:t>
            </a:r>
            <a:endParaRPr lang="en-US" dirty="0">
              <a:cs typeface="Calibri"/>
            </a:endParaRPr>
          </a:p>
          <a:p>
            <a:pPr lvl="1"/>
            <a:r>
              <a:rPr lang="en-US" dirty="0"/>
              <a:t>Identify allegations potentially violating the policy.</a:t>
            </a:r>
            <a:endParaRPr lang="en-US" dirty="0">
              <a:cs typeface="Calibri"/>
            </a:endParaRPr>
          </a:p>
          <a:p>
            <a:pPr lvl="1"/>
            <a:r>
              <a:rPr lang="en-US" dirty="0"/>
              <a:t>Description of procedural steps.</a:t>
            </a:r>
            <a:endParaRPr lang="en-US" dirty="0">
              <a:cs typeface="Calibri"/>
            </a:endParaRPr>
          </a:p>
          <a:p>
            <a:pPr lvl="1"/>
            <a:r>
              <a:rPr lang="en-US" dirty="0"/>
              <a:t>Findings of fact.</a:t>
            </a:r>
            <a:endParaRPr lang="en-US" dirty="0">
              <a:cs typeface="Calibri"/>
            </a:endParaRPr>
          </a:p>
          <a:p>
            <a:pPr lvl="1"/>
            <a:r>
              <a:rPr lang="en-US" dirty="0"/>
              <a:t>Conclusions regarding application of the policy to the facts.</a:t>
            </a:r>
            <a:endParaRPr lang="en-US" dirty="0">
              <a:cs typeface="Calibri"/>
            </a:endParaRPr>
          </a:p>
          <a:p>
            <a:pPr lvl="1"/>
            <a:r>
              <a:rPr lang="en-US" dirty="0"/>
              <a:t>Results as to each allegation (responsible; not responsible, and sanctions if responsible).</a:t>
            </a:r>
            <a:endParaRPr lang="en-US" dirty="0">
              <a:cs typeface="Calibri"/>
            </a:endParaRPr>
          </a:p>
          <a:p>
            <a:pPr lvl="1"/>
            <a:r>
              <a:rPr lang="en-US" dirty="0"/>
              <a:t>Procedures and bases for appeal.</a:t>
            </a:r>
          </a:p>
          <a:p>
            <a:pPr marL="457200" lvl="1" indent="0">
              <a:buNone/>
            </a:pPr>
            <a:endParaRPr lang="en-US" dirty="0">
              <a:cs typeface="Calibri"/>
            </a:endParaRPr>
          </a:p>
          <a:p>
            <a:pPr marL="457200"/>
            <a:endParaRPr lang="en-US" dirty="0">
              <a:ea typeface="Calibri" panose="020F0502020204030204"/>
              <a:cs typeface="Calibri"/>
            </a:endParaRPr>
          </a:p>
        </p:txBody>
      </p:sp>
    </p:spTree>
    <p:extLst>
      <p:ext uri="{BB962C8B-B14F-4D97-AF65-F5344CB8AC3E}">
        <p14:creationId xmlns:p14="http://schemas.microsoft.com/office/powerpoint/2010/main" val="281943793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1282C6-92A0-1BFB-2229-C04F8FF1171F}"/>
              </a:ext>
            </a:extLst>
          </p:cNvPr>
          <p:cNvSpPr>
            <a:spLocks noGrp="1"/>
          </p:cNvSpPr>
          <p:nvPr>
            <p:ph type="title"/>
          </p:nvPr>
        </p:nvSpPr>
        <p:spPr>
          <a:xfrm>
            <a:off x="838200" y="365125"/>
            <a:ext cx="3038475" cy="1325563"/>
          </a:xfrm>
        </p:spPr>
        <p:txBody>
          <a:bodyPr/>
          <a:lstStyle/>
          <a:p>
            <a:r>
              <a:rPr lang="en-US"/>
              <a:t>Thank you.</a:t>
            </a:r>
          </a:p>
        </p:txBody>
      </p:sp>
      <p:pic>
        <p:nvPicPr>
          <p:cNvPr id="18" name="Picture Placeholder 17" descr="Minnesota State logo.">
            <a:extLst>
              <a:ext uri="{FF2B5EF4-FFF2-40B4-BE49-F238E27FC236}">
                <a16:creationId xmlns:a16="http://schemas.microsoft.com/office/drawing/2014/main" id="{1CA5E9F0-4841-EB68-BE40-73D57F491FF9}"/>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a:stretch/>
        </p:blipFill>
        <p:spPr>
          <a:xfrm>
            <a:off x="4413504" y="1398655"/>
            <a:ext cx="3364992" cy="1548826"/>
          </a:xfrm>
        </p:spPr>
      </p:pic>
      <p:sp>
        <p:nvSpPr>
          <p:cNvPr id="8" name="Text Placeholder 7">
            <a:extLst>
              <a:ext uri="{FF2B5EF4-FFF2-40B4-BE49-F238E27FC236}">
                <a16:creationId xmlns:a16="http://schemas.microsoft.com/office/drawing/2014/main" id="{B70B7327-EBE3-138E-583A-97566E13B39F}"/>
              </a:ext>
            </a:extLst>
          </p:cNvPr>
          <p:cNvSpPr>
            <a:spLocks noGrp="1"/>
          </p:cNvSpPr>
          <p:nvPr>
            <p:ph type="body" sz="quarter" idx="11"/>
          </p:nvPr>
        </p:nvSpPr>
        <p:spPr>
          <a:xfrm>
            <a:off x="4005263" y="3354895"/>
            <a:ext cx="4181475" cy="1548826"/>
          </a:xfrm>
        </p:spPr>
        <p:txBody>
          <a:bodyPr>
            <a:normAutofit lnSpcReduction="10000"/>
          </a:bodyPr>
          <a:lstStyle/>
          <a:p>
            <a:pPr lvl="0"/>
            <a:r>
              <a:rPr lang="en-US"/>
              <a:t>30 </a:t>
            </a:r>
            <a:r>
              <a:rPr lang="en-US" noProof="0"/>
              <a:t>East 7th Street, Suite 350</a:t>
            </a:r>
          </a:p>
          <a:p>
            <a:pPr lvl="0"/>
            <a:r>
              <a:rPr lang="en-US" noProof="0"/>
              <a:t>St. Paul, MN  55101-7804</a:t>
            </a:r>
          </a:p>
          <a:p>
            <a:pPr lvl="0"/>
            <a:endParaRPr lang="en-US" noProof="0"/>
          </a:p>
          <a:p>
            <a:pPr lvl="0"/>
            <a:r>
              <a:rPr lang="en-US" noProof="0"/>
              <a:t>651-201-1800</a:t>
            </a:r>
          </a:p>
          <a:p>
            <a:pPr lvl="0"/>
            <a:r>
              <a:rPr lang="en-US" noProof="0"/>
              <a:t>888-667-2848</a:t>
            </a:r>
            <a:endParaRPr lang="en-US"/>
          </a:p>
        </p:txBody>
      </p:sp>
      <p:sp>
        <p:nvSpPr>
          <p:cNvPr id="63" name="Text Placeholder 62">
            <a:extLst>
              <a:ext uri="{FF2B5EF4-FFF2-40B4-BE49-F238E27FC236}">
                <a16:creationId xmlns:a16="http://schemas.microsoft.com/office/drawing/2014/main" id="{E7C049AE-FCF5-7316-B58C-5C08009C6E60}"/>
              </a:ext>
            </a:extLst>
          </p:cNvPr>
          <p:cNvSpPr>
            <a:spLocks noGrp="1"/>
          </p:cNvSpPr>
          <p:nvPr>
            <p:ph type="body" sz="quarter" idx="13"/>
          </p:nvPr>
        </p:nvSpPr>
        <p:spPr>
          <a:xfrm>
            <a:off x="4017963" y="4903721"/>
            <a:ext cx="4202112" cy="555692"/>
          </a:xfrm>
        </p:spPr>
        <p:txBody>
          <a:bodyPr/>
          <a:lstStyle/>
          <a:p>
            <a:r>
              <a:rPr lang="en-US"/>
              <a:t>MinnState.edu</a:t>
            </a:r>
          </a:p>
        </p:txBody>
      </p:sp>
      <p:sp>
        <p:nvSpPr>
          <p:cNvPr id="6" name="Text Placeholder 5">
            <a:extLst>
              <a:ext uri="{FF2B5EF4-FFF2-40B4-BE49-F238E27FC236}">
                <a16:creationId xmlns:a16="http://schemas.microsoft.com/office/drawing/2014/main" id="{6EA8FC90-B7D5-0BD1-6CBE-73BD215174B8}"/>
              </a:ext>
            </a:extLst>
          </p:cNvPr>
          <p:cNvSpPr>
            <a:spLocks noGrp="1"/>
          </p:cNvSpPr>
          <p:nvPr>
            <p:ph type="body" sz="quarter" idx="12"/>
          </p:nvPr>
        </p:nvSpPr>
        <p:spPr>
          <a:xfrm>
            <a:off x="0" y="6049963"/>
            <a:ext cx="12192000" cy="661987"/>
          </a:xfrm>
        </p:spPr>
        <p:txBody>
          <a:bodyPr>
            <a:normAutofit/>
          </a:bodyPr>
          <a:lstStyle/>
          <a:p>
            <a:r>
              <a:rPr lang="en-US"/>
              <a:t>This document is available in alternative formats to individuals with disabilities. To request an alternate format, contact Human Resources at 651-201-1664.</a:t>
            </a:r>
          </a:p>
          <a:p>
            <a:r>
              <a:rPr lang="en-US"/>
              <a:t>Individuals with hearing or speech disabilities may contact us via their preferred Telecommunications Relay Service.</a:t>
            </a:r>
          </a:p>
          <a:p>
            <a:r>
              <a:rPr lang="en-US"/>
              <a:t>Minnesota State is an affirmative action, equal opportunity employer and educator.</a:t>
            </a:r>
          </a:p>
        </p:txBody>
      </p:sp>
    </p:spTree>
    <p:extLst>
      <p:ext uri="{BB962C8B-B14F-4D97-AF65-F5344CB8AC3E}">
        <p14:creationId xmlns:p14="http://schemas.microsoft.com/office/powerpoint/2010/main" val="1826168819"/>
      </p:ext>
    </p:extLst>
  </p:cSld>
  <p:clrMapOvr>
    <a:masterClrMapping/>
  </p:clrMapOvr>
</p:sld>
</file>

<file path=ppt/theme/theme1.xml><?xml version="1.0" encoding="utf-8"?>
<a:theme xmlns:a="http://schemas.openxmlformats.org/drawingml/2006/main" name="Minnesota State Theme">
  <a:themeElements>
    <a:clrScheme name="Minnesota State">
      <a:dk1>
        <a:srgbClr val="003C66"/>
      </a:dk1>
      <a:lt1>
        <a:srgbClr val="FFFFFF"/>
      </a:lt1>
      <a:dk2>
        <a:srgbClr val="003C66"/>
      </a:dk2>
      <a:lt2>
        <a:srgbClr val="FFFFFF"/>
      </a:lt2>
      <a:accent1>
        <a:srgbClr val="008042"/>
      </a:accent1>
      <a:accent2>
        <a:srgbClr val="DB7C1B"/>
      </a:accent2>
      <a:accent3>
        <a:srgbClr val="0069A4"/>
      </a:accent3>
      <a:accent4>
        <a:srgbClr val="73CEE4"/>
      </a:accent4>
      <a:accent5>
        <a:srgbClr val="62BB46"/>
      </a:accent5>
      <a:accent6>
        <a:srgbClr val="D3E27E"/>
      </a:accent6>
      <a:hlink>
        <a:srgbClr val="008042"/>
      </a:hlink>
      <a:folHlink>
        <a:srgbClr val="74767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widescreen)" id="{CF3B480C-9619-4AB6-B48F-D41D2AC7218D}" vid="{A00E7711-B8B3-4798-9DA2-B9B2938822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a5a1719-2628-434b-92be-b92bf2aa51f9">
      <Terms xmlns="http://schemas.microsoft.com/office/infopath/2007/PartnerControls"/>
    </lcf76f155ced4ddcb4097134ff3c332f>
    <TaxCatchAll xmlns="b8742ead-eb69-4e30-b8d3-5c6af35e7d0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6070959C8B68E4C8E049C3DC8D02402" ma:contentTypeVersion="17" ma:contentTypeDescription="Create a new document." ma:contentTypeScope="" ma:versionID="fdce966eb610940623dcc0025566b084">
  <xsd:schema xmlns:xsd="http://www.w3.org/2001/XMLSchema" xmlns:xs="http://www.w3.org/2001/XMLSchema" xmlns:p="http://schemas.microsoft.com/office/2006/metadata/properties" xmlns:ns2="fa5a1719-2628-434b-92be-b92bf2aa51f9" xmlns:ns3="b8742ead-eb69-4e30-b8d3-5c6af35e7d0d" targetNamespace="http://schemas.microsoft.com/office/2006/metadata/properties" ma:root="true" ma:fieldsID="6e2bb2c0aeb9ad48b62e206501bf4709" ns2:_="" ns3:_="">
    <xsd:import namespace="fa5a1719-2628-434b-92be-b92bf2aa51f9"/>
    <xsd:import namespace="b8742ead-eb69-4e30-b8d3-5c6af35e7d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5a1719-2628-434b-92be-b92bf2aa51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95a9afa-61c7-4e96-8bec-901bd188774b"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ternalName="MediaServiceDateTake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8742ead-eb69-4e30-b8d3-5c6af35e7d0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3853a25-665a-44b9-a319-5ccdd74cacb0}" ma:internalName="TaxCatchAll" ma:showField="CatchAllData" ma:web="b8742ead-eb69-4e30-b8d3-5c6af35e7d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EE1865-3FE4-45FF-BD1F-C7560E200050}">
  <ds:schemaRefs>
    <ds:schemaRef ds:uri="http://schemas.microsoft.com/office/2006/metadata/properties"/>
    <ds:schemaRef ds:uri="http://schemas.microsoft.com/office/infopath/2007/PartnerControls"/>
    <ds:schemaRef ds:uri="fa5a1719-2628-434b-92be-b92bf2aa51f9"/>
    <ds:schemaRef ds:uri="b8742ead-eb69-4e30-b8d3-5c6af35e7d0d"/>
  </ds:schemaRefs>
</ds:datastoreItem>
</file>

<file path=customXml/itemProps2.xml><?xml version="1.0" encoding="utf-8"?>
<ds:datastoreItem xmlns:ds="http://schemas.openxmlformats.org/officeDocument/2006/customXml" ds:itemID="{50FE71AD-CEB9-47AF-B3CD-FFC3A0CEB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5a1719-2628-434b-92be-b92bf2aa51f9"/>
    <ds:schemaRef ds:uri="b8742ead-eb69-4e30-b8d3-5c6af35e7d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AD8B3D-4E90-49A7-B3E1-56140F418F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(widescreen)</Template>
  <TotalTime>0</TotalTime>
  <Words>8773</Words>
  <Application>Microsoft Macintosh PowerPoint</Application>
  <PresentationFormat>Widescreen</PresentationFormat>
  <Paragraphs>1036</Paragraphs>
  <Slides>138</Slides>
  <Notes>104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138</vt:i4>
      </vt:variant>
    </vt:vector>
  </HeadingPairs>
  <TitlesOfParts>
    <vt:vector size="144" baseType="lpstr">
      <vt:lpstr>Aptos</vt:lpstr>
      <vt:lpstr>Arial</vt:lpstr>
      <vt:lpstr>Calibri</vt:lpstr>
      <vt:lpstr>Courier New</vt:lpstr>
      <vt:lpstr>Wingdings</vt:lpstr>
      <vt:lpstr>Minnesota State Theme</vt:lpstr>
      <vt:lpstr>Equal Opportunity &amp; Nondiscrimination</vt:lpstr>
      <vt:lpstr>Minnesota State Policy and Procedure</vt:lpstr>
      <vt:lpstr>Applying Board Policies</vt:lpstr>
      <vt:lpstr>Board Policy 1B.1</vt:lpstr>
      <vt:lpstr>Protected Classes</vt:lpstr>
      <vt:lpstr>Protected Classes: Full Scope</vt:lpstr>
      <vt:lpstr>Stereotyping</vt:lpstr>
      <vt:lpstr>Stereotyping, cont.</vt:lpstr>
      <vt:lpstr>Protected Classes &amp; Intersectionality</vt:lpstr>
      <vt:lpstr>Equal Access and Opportunity</vt:lpstr>
      <vt:lpstr>Policy Application</vt:lpstr>
      <vt:lpstr>Prohibited Conduct</vt:lpstr>
      <vt:lpstr>Discrimination</vt:lpstr>
      <vt:lpstr>Discrimination Investigation Considerations</vt:lpstr>
      <vt:lpstr>Discriminatory Harassment</vt:lpstr>
      <vt:lpstr>Discriminatory Harassment, cont.</vt:lpstr>
      <vt:lpstr>Harassment Investigation Considerations</vt:lpstr>
      <vt:lpstr>Sexual Harassment</vt:lpstr>
      <vt:lpstr>Sexual Harassment Investigation Considerations</vt:lpstr>
      <vt:lpstr>Sexual Harassment, cont.</vt:lpstr>
      <vt:lpstr>Consensual Relationships</vt:lpstr>
      <vt:lpstr>Consensual vs. Nonconsensual</vt:lpstr>
      <vt:lpstr>Consensual Relationship Considerations</vt:lpstr>
      <vt:lpstr>Retaliation</vt:lpstr>
      <vt:lpstr>Board Policy 1B.3</vt:lpstr>
      <vt:lpstr>Dating, intimate partner, and relationship violence</vt:lpstr>
      <vt:lpstr>Non-forcible Sex Acts</vt:lpstr>
      <vt:lpstr>Sexual Assault, Sexual Act</vt:lpstr>
      <vt:lpstr>Sexual Assault, Affirmative Consent</vt:lpstr>
      <vt:lpstr>Affirmative Consent, continued</vt:lpstr>
      <vt:lpstr>Understanding Affirmative Consent</vt:lpstr>
      <vt:lpstr>Understanding Affirmative Consent, cont.</vt:lpstr>
      <vt:lpstr>Sexual Exploitation</vt:lpstr>
      <vt:lpstr>Stalking</vt:lpstr>
      <vt:lpstr>Title IX Sexual Harassment</vt:lpstr>
      <vt:lpstr>Reasonable Person Standard</vt:lpstr>
      <vt:lpstr>Hostile Environment Investigation Considerations</vt:lpstr>
      <vt:lpstr>Retaliation, 1B.3</vt:lpstr>
      <vt:lpstr>Retaliation, 1B.3 continued</vt:lpstr>
      <vt:lpstr>Other Policies and Procedures</vt:lpstr>
      <vt:lpstr>Preferred Name</vt:lpstr>
      <vt:lpstr>Access &amp; Modifications, Pregnant and Parenting Students</vt:lpstr>
      <vt:lpstr>Access &amp; Accommodations for Individuals w. Disabilities</vt:lpstr>
      <vt:lpstr>Respectful Workplace</vt:lpstr>
      <vt:lpstr>Code of Conduct and Ethics</vt:lpstr>
      <vt:lpstr>Fraud or Other Dishonest Acts</vt:lpstr>
      <vt:lpstr>Different Allegations, Different Processes</vt:lpstr>
      <vt:lpstr>Federal and State  Laws and policies</vt:lpstr>
      <vt:lpstr>Violence Against Women Act</vt:lpstr>
      <vt:lpstr>VAWA, continued</vt:lpstr>
      <vt:lpstr>Clery Act, amended</vt:lpstr>
      <vt:lpstr>Title IX of the Education Amendments</vt:lpstr>
      <vt:lpstr>Title IX, continued</vt:lpstr>
      <vt:lpstr>Campus Sexual Misconduct Policy</vt:lpstr>
      <vt:lpstr>Minnesota Policy 135A.15, continued</vt:lpstr>
      <vt:lpstr>Serving Impartially</vt:lpstr>
      <vt:lpstr>Recognizing Implicit Bias</vt:lpstr>
      <vt:lpstr>Considering Possible Biases</vt:lpstr>
      <vt:lpstr>Alcohol and Drug Use Biases</vt:lpstr>
      <vt:lpstr>Sexual Misconduct Case Specific Biases</vt:lpstr>
      <vt:lpstr>Dynamics of Sexual Assault</vt:lpstr>
      <vt:lpstr>Sexual Misconduct on Campus</vt:lpstr>
      <vt:lpstr>Biases and Social Norms</vt:lpstr>
      <vt:lpstr>Neurobiology of Trauma</vt:lpstr>
      <vt:lpstr>Trauma-Informed Approach</vt:lpstr>
      <vt:lpstr>Biased Investigations Dangers</vt:lpstr>
      <vt:lpstr>Counteracting Bias</vt:lpstr>
      <vt:lpstr>Avoid Prejudgment</vt:lpstr>
      <vt:lpstr>Best Practices</vt:lpstr>
      <vt:lpstr>Conflicts of Interest</vt:lpstr>
      <vt:lpstr>Combating Conflicts</vt:lpstr>
      <vt:lpstr>System Procedure</vt:lpstr>
      <vt:lpstr>System Procedure 1B.1.1 </vt:lpstr>
      <vt:lpstr>Resolution Options</vt:lpstr>
      <vt:lpstr>System Procedure 1B.3.1 </vt:lpstr>
      <vt:lpstr>Jurisdiction</vt:lpstr>
      <vt:lpstr>The Investigation</vt:lpstr>
      <vt:lpstr>Credibility Considerations</vt:lpstr>
      <vt:lpstr>Credibility: Parties and Witnesses</vt:lpstr>
      <vt:lpstr>Evidence Strategies</vt:lpstr>
      <vt:lpstr>Standard of Proof for Decision</vt:lpstr>
      <vt:lpstr>Decision Factors</vt:lpstr>
      <vt:lpstr>Investigation Reports</vt:lpstr>
      <vt:lpstr>Final Investigation Report Structure</vt:lpstr>
      <vt:lpstr>Report Structure, cont.</vt:lpstr>
      <vt:lpstr>Value of Investigation Reports</vt:lpstr>
      <vt:lpstr>Overview of Data Practices</vt:lpstr>
      <vt:lpstr>Data Practices Laws</vt:lpstr>
      <vt:lpstr>Public Data</vt:lpstr>
      <vt:lpstr>Private Data</vt:lpstr>
      <vt:lpstr>Personnel Data</vt:lpstr>
      <vt:lpstr>Student Data</vt:lpstr>
      <vt:lpstr>Who is the Data Subject?</vt:lpstr>
      <vt:lpstr>The Complaint</vt:lpstr>
      <vt:lpstr>Active Investigation Data</vt:lpstr>
      <vt:lpstr>After Investigation</vt:lpstr>
      <vt:lpstr>Employee Discipline</vt:lpstr>
      <vt:lpstr>Student Discipline</vt:lpstr>
      <vt:lpstr>Avoiding Mistakes</vt:lpstr>
      <vt:lpstr>Data Breaches</vt:lpstr>
      <vt:lpstr>Data Collection: Tennessen Warning Notice </vt:lpstr>
      <vt:lpstr>Data Collection (continued)</vt:lpstr>
      <vt:lpstr>Consequences of Violations</vt:lpstr>
      <vt:lpstr>Know Your Resources</vt:lpstr>
      <vt:lpstr>Implementing the 1B.1 Decision</vt:lpstr>
      <vt:lpstr>Decision-maker’s Responsibilities</vt:lpstr>
      <vt:lpstr>Who Makes the Disciplinary Decision?</vt:lpstr>
      <vt:lpstr>Analyzing the Investigation Report</vt:lpstr>
      <vt:lpstr>Analyzing the Report, 2</vt:lpstr>
      <vt:lpstr>Analyzing the Report, 3</vt:lpstr>
      <vt:lpstr>Analyzing the Report, 4</vt:lpstr>
      <vt:lpstr>Reviewing the Report, 5</vt:lpstr>
      <vt:lpstr>Meeting Complainant, Respondent or Others</vt:lpstr>
      <vt:lpstr>Deciding if Misconduct Occurred</vt:lpstr>
      <vt:lpstr>Deciding if Misconduct Occurred, 2</vt:lpstr>
      <vt:lpstr>Deciding if Misconduct Occurred, 3</vt:lpstr>
      <vt:lpstr>Determining Appropriate Action</vt:lpstr>
      <vt:lpstr>Determining Appropriate Action, 2</vt:lpstr>
      <vt:lpstr>Determining Appropriate Action, 3</vt:lpstr>
      <vt:lpstr>Determining Appropriate Action, 4</vt:lpstr>
      <vt:lpstr>Determining Appropriate Action, 5</vt:lpstr>
      <vt:lpstr>Risk Assessment Prior to Taking Disciplinary Action</vt:lpstr>
      <vt:lpstr>Determine Appropriate Action Employee</vt:lpstr>
      <vt:lpstr>Implement Appropriate Action</vt:lpstr>
      <vt:lpstr>Implement Appropriate Action, 2</vt:lpstr>
      <vt:lpstr>Implement Appropriate Action, 3</vt:lpstr>
      <vt:lpstr>Implement Appropriate Action, 4</vt:lpstr>
      <vt:lpstr>Available Appeal Processes</vt:lpstr>
      <vt:lpstr>Decision-Making in Student Respondent Cases</vt:lpstr>
      <vt:lpstr>Duty</vt:lpstr>
      <vt:lpstr>Board Policy 1B.1 and System Procedure 1B.1.1</vt:lpstr>
      <vt:lpstr>Thoughts for Decision-Makers</vt:lpstr>
      <vt:lpstr>Sanctions</vt:lpstr>
      <vt:lpstr>Examples of Typical Student Conduct Sanctions</vt:lpstr>
      <vt:lpstr>Decision Letters</vt:lpstr>
      <vt:lpstr>Board Policy 1B.3 and System Procedure 1B.3.1</vt:lpstr>
      <vt:lpstr>1B.3.1 Decision-Maker Responsibilities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EON Foundations August 2026</dc:title>
  <dc:creator/>
  <cp:keywords>Minneosta State</cp:keywords>
  <cp:lastModifiedBy/>
  <cp:revision>1</cp:revision>
  <dcterms:created xsi:type="dcterms:W3CDTF">2026-08-27T20:58:22Z</dcterms:created>
  <dcterms:modified xsi:type="dcterms:W3CDTF">2026-09-16T19:48:07Z</dcterms:modified>
  <cp:category>Title IX Personnel</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0x010100B6070959C8B68E4C8E049C3DC8D02402</vt:lpwstr>
  </property>
</Properties>
</file>